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handoutMasterIdLst>
    <p:handoutMasterId r:id="rId22"/>
  </p:handoutMasterIdLst>
  <p:sldIdLst>
    <p:sldId id="256" r:id="rId2"/>
    <p:sldId id="283" r:id="rId3"/>
    <p:sldId id="295" r:id="rId4"/>
    <p:sldId id="299" r:id="rId5"/>
    <p:sldId id="297" r:id="rId6"/>
    <p:sldId id="298" r:id="rId7"/>
    <p:sldId id="300" r:id="rId8"/>
    <p:sldId id="303" r:id="rId9"/>
    <p:sldId id="304" r:id="rId10"/>
    <p:sldId id="306" r:id="rId11"/>
    <p:sldId id="309" r:id="rId12"/>
    <p:sldId id="311" r:id="rId13"/>
    <p:sldId id="331" r:id="rId14"/>
    <p:sldId id="314" r:id="rId15"/>
    <p:sldId id="332" r:id="rId16"/>
    <p:sldId id="316" r:id="rId17"/>
    <p:sldId id="321" r:id="rId18"/>
    <p:sldId id="322" r:id="rId19"/>
    <p:sldId id="324" r:id="rId20"/>
  </p:sldIdLst>
  <p:sldSz cx="12192000" cy="6858000"/>
  <p:notesSz cx="6711950" cy="9845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北海道" initials="北海道" lastIdx="0" clrIdx="0">
    <p:extLst>
      <p:ext uri="{19B8F6BF-5375-455C-9EA6-DF929625EA0E}">
        <p15:presenceInfo xmlns:p15="http://schemas.microsoft.com/office/powerpoint/2012/main" userId="北海道"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9C7FF"/>
    <a:srgbClr val="85DFFF"/>
    <a:srgbClr val="57D3FF"/>
    <a:srgbClr val="FF9B9B"/>
    <a:srgbClr val="FF8900"/>
    <a:srgbClr val="FF6F00"/>
    <a:srgbClr val="FD7903"/>
    <a:srgbClr val="FF6600"/>
    <a:srgbClr val="FFFF99"/>
    <a:srgbClr val="FFD8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00" autoAdjust="0"/>
    <p:restoredTop sz="34004" autoAdjust="0"/>
  </p:normalViewPr>
  <p:slideViewPr>
    <p:cSldViewPr snapToGrid="0">
      <p:cViewPr varScale="1">
        <p:scale>
          <a:sx n="25" d="100"/>
          <a:sy n="25" d="100"/>
        </p:scale>
        <p:origin x="2094" y="18"/>
      </p:cViewPr>
      <p:guideLst/>
    </p:cSldViewPr>
  </p:slideViewPr>
  <p:notesTextViewPr>
    <p:cViewPr>
      <p:scale>
        <a:sx n="125" d="100"/>
        <a:sy n="125" d="100"/>
      </p:scale>
      <p:origin x="0" y="0"/>
    </p:cViewPr>
  </p:notesTextViewPr>
  <p:notesViewPr>
    <p:cSldViewPr snapToGrid="0">
      <p:cViewPr varScale="1">
        <p:scale>
          <a:sx n="52" d="100"/>
          <a:sy n="52" d="100"/>
        </p:scale>
        <p:origin x="297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4"/>
            <a:ext cx="2908512" cy="493993"/>
          </a:xfrm>
          <a:prstGeom prst="rect">
            <a:avLst/>
          </a:prstGeom>
        </p:spPr>
        <p:txBody>
          <a:bodyPr vert="horz" lIns="91063" tIns="45536" rIns="91063" bIns="4553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01898" y="4"/>
            <a:ext cx="2908512" cy="493993"/>
          </a:xfrm>
          <a:prstGeom prst="rect">
            <a:avLst/>
          </a:prstGeom>
        </p:spPr>
        <p:txBody>
          <a:bodyPr vert="horz" lIns="91063" tIns="45536" rIns="91063" bIns="45536" rtlCol="0"/>
          <a:lstStyle>
            <a:lvl1pPr algn="r">
              <a:defRPr sz="1200"/>
            </a:lvl1pPr>
          </a:lstStyle>
          <a:p>
            <a:fld id="{9F771C3D-8746-4833-88E1-6D962B40C95C}" type="datetimeFigureOut">
              <a:rPr kumimoji="1" lang="ja-JP" altLang="en-US" smtClean="0"/>
              <a:t>2020/5/19</a:t>
            </a:fld>
            <a:endParaRPr kumimoji="1" lang="ja-JP" altLang="en-US"/>
          </a:p>
        </p:txBody>
      </p:sp>
      <p:sp>
        <p:nvSpPr>
          <p:cNvPr id="4" name="フッター プレースホルダー 3"/>
          <p:cNvSpPr>
            <a:spLocks noGrp="1"/>
          </p:cNvSpPr>
          <p:nvPr>
            <p:ph type="ftr" sz="quarter" idx="2"/>
          </p:nvPr>
        </p:nvSpPr>
        <p:spPr>
          <a:xfrm>
            <a:off x="12" y="9351684"/>
            <a:ext cx="2908512" cy="493992"/>
          </a:xfrm>
          <a:prstGeom prst="rect">
            <a:avLst/>
          </a:prstGeom>
        </p:spPr>
        <p:txBody>
          <a:bodyPr vert="horz" lIns="91063" tIns="45536" rIns="91063" bIns="4553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01898" y="9351684"/>
            <a:ext cx="2908512" cy="493992"/>
          </a:xfrm>
          <a:prstGeom prst="rect">
            <a:avLst/>
          </a:prstGeom>
        </p:spPr>
        <p:txBody>
          <a:bodyPr vert="horz" lIns="91063" tIns="45536" rIns="91063" bIns="45536" rtlCol="0" anchor="b"/>
          <a:lstStyle>
            <a:lvl1pPr algn="r">
              <a:defRPr sz="1200"/>
            </a:lvl1pPr>
          </a:lstStyle>
          <a:p>
            <a:fld id="{7C81808D-A683-441C-B95B-911D37C734E1}" type="slidenum">
              <a:rPr kumimoji="1" lang="ja-JP" altLang="en-US" smtClean="0"/>
              <a:t>‹#›</a:t>
            </a:fld>
            <a:endParaRPr kumimoji="1" lang="ja-JP" altLang="en-US"/>
          </a:p>
        </p:txBody>
      </p:sp>
    </p:spTree>
    <p:extLst>
      <p:ext uri="{BB962C8B-B14F-4D97-AF65-F5344CB8AC3E}">
        <p14:creationId xmlns:p14="http://schemas.microsoft.com/office/powerpoint/2010/main" val="993715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4"/>
            <a:ext cx="2908512" cy="493993"/>
          </a:xfrm>
          <a:prstGeom prst="rect">
            <a:avLst/>
          </a:prstGeom>
        </p:spPr>
        <p:txBody>
          <a:bodyPr vert="horz" lIns="91063" tIns="45536" rIns="91063" bIns="455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01898" y="4"/>
            <a:ext cx="2908512" cy="493993"/>
          </a:xfrm>
          <a:prstGeom prst="rect">
            <a:avLst/>
          </a:prstGeom>
        </p:spPr>
        <p:txBody>
          <a:bodyPr vert="horz" lIns="91063" tIns="45536" rIns="91063" bIns="45536" rtlCol="0"/>
          <a:lstStyle>
            <a:lvl1pPr algn="r">
              <a:defRPr sz="1200"/>
            </a:lvl1pPr>
          </a:lstStyle>
          <a:p>
            <a:fld id="{4DF2220C-ECB0-4AD0-820B-0C92A3AD5DF7}" type="datetimeFigureOut">
              <a:rPr kumimoji="1" lang="ja-JP" altLang="en-US" smtClean="0"/>
              <a:t>2020/5/19</a:t>
            </a:fld>
            <a:endParaRPr kumimoji="1" lang="ja-JP" altLang="en-US"/>
          </a:p>
        </p:txBody>
      </p:sp>
      <p:sp>
        <p:nvSpPr>
          <p:cNvPr id="4" name="スライド イメージ プレースホルダー 3"/>
          <p:cNvSpPr>
            <a:spLocks noGrp="1" noRot="1" noChangeAspect="1"/>
          </p:cNvSpPr>
          <p:nvPr>
            <p:ph type="sldImg" idx="2"/>
          </p:nvPr>
        </p:nvSpPr>
        <p:spPr>
          <a:xfrm>
            <a:off x="403225" y="1230313"/>
            <a:ext cx="5905500" cy="3322637"/>
          </a:xfrm>
          <a:prstGeom prst="rect">
            <a:avLst/>
          </a:prstGeom>
          <a:noFill/>
          <a:ln w="12700">
            <a:solidFill>
              <a:prstClr val="black"/>
            </a:solidFill>
          </a:ln>
        </p:spPr>
        <p:txBody>
          <a:bodyPr vert="horz" lIns="91063" tIns="45536" rIns="91063" bIns="45536" rtlCol="0" anchor="ctr"/>
          <a:lstStyle/>
          <a:p>
            <a:endParaRPr lang="ja-JP" altLang="en-US"/>
          </a:p>
        </p:txBody>
      </p:sp>
      <p:sp>
        <p:nvSpPr>
          <p:cNvPr id="5" name="ノート プレースホルダー 4"/>
          <p:cNvSpPr>
            <a:spLocks noGrp="1"/>
          </p:cNvSpPr>
          <p:nvPr>
            <p:ph type="body" sz="quarter" idx="3"/>
          </p:nvPr>
        </p:nvSpPr>
        <p:spPr>
          <a:xfrm>
            <a:off x="671195" y="4738237"/>
            <a:ext cx="5369560" cy="3876733"/>
          </a:xfrm>
          <a:prstGeom prst="rect">
            <a:avLst/>
          </a:prstGeom>
        </p:spPr>
        <p:txBody>
          <a:bodyPr vert="horz" lIns="91063" tIns="45536" rIns="91063" bIns="455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9351684"/>
            <a:ext cx="2908512" cy="493992"/>
          </a:xfrm>
          <a:prstGeom prst="rect">
            <a:avLst/>
          </a:prstGeom>
        </p:spPr>
        <p:txBody>
          <a:bodyPr vert="horz" lIns="91063" tIns="45536" rIns="91063" bIns="455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01898" y="9351684"/>
            <a:ext cx="2908512" cy="493992"/>
          </a:xfrm>
          <a:prstGeom prst="rect">
            <a:avLst/>
          </a:prstGeom>
        </p:spPr>
        <p:txBody>
          <a:bodyPr vert="horz" lIns="91063" tIns="45536" rIns="91063" bIns="45536" rtlCol="0" anchor="b"/>
          <a:lstStyle>
            <a:lvl1pPr algn="r">
              <a:defRPr sz="1200"/>
            </a:lvl1pPr>
          </a:lstStyle>
          <a:p>
            <a:fld id="{CEEEB887-679D-4D85-ACAC-2C9ECF041923}" type="slidenum">
              <a:rPr kumimoji="1" lang="ja-JP" altLang="en-US" smtClean="0"/>
              <a:t>‹#›</a:t>
            </a:fld>
            <a:endParaRPr kumimoji="1" lang="ja-JP" altLang="en-US"/>
          </a:p>
        </p:txBody>
      </p:sp>
    </p:spTree>
    <p:extLst>
      <p:ext uri="{BB962C8B-B14F-4D97-AF65-F5344CB8AC3E}">
        <p14:creationId xmlns:p14="http://schemas.microsoft.com/office/powerpoint/2010/main" val="67797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1230313"/>
            <a:ext cx="5905500" cy="3322637"/>
          </a:xfrm>
        </p:spPr>
      </p:sp>
      <p:sp>
        <p:nvSpPr>
          <p:cNvPr id="3" name="ノート プレースホルダー 2"/>
          <p:cNvSpPr>
            <a:spLocks noGrp="1"/>
          </p:cNvSpPr>
          <p:nvPr>
            <p:ph type="body" idx="1"/>
          </p:nvPr>
        </p:nvSpPr>
        <p:spPr/>
        <p:txBody>
          <a:bodyPr/>
          <a:lstStyle/>
          <a:p>
            <a:r>
              <a:rPr kumimoji="1" lang="ja-JP" altLang="en-US" dirty="0" smtClean="0">
                <a:latin typeface="+mj-ea"/>
                <a:ea typeface="+mj-ea"/>
              </a:rPr>
              <a:t>・</a:t>
            </a:r>
            <a:r>
              <a:rPr kumimoji="1" lang="en-US" altLang="ja-JP" dirty="0" smtClean="0">
                <a:latin typeface="+mj-ea"/>
                <a:ea typeface="+mj-ea"/>
              </a:rPr>
              <a:t>PPT</a:t>
            </a:r>
            <a:r>
              <a:rPr kumimoji="1" lang="ja-JP" altLang="en-US" dirty="0" smtClean="0">
                <a:latin typeface="+mj-ea"/>
                <a:ea typeface="+mj-ea"/>
              </a:rPr>
              <a:t>資料と資料１</a:t>
            </a:r>
            <a:r>
              <a:rPr kumimoji="1" lang="en-US" altLang="ja-JP" dirty="0" smtClean="0">
                <a:latin typeface="+mj-ea"/>
                <a:ea typeface="+mj-ea"/>
              </a:rPr>
              <a:t>-</a:t>
            </a:r>
            <a:r>
              <a:rPr kumimoji="1" lang="ja-JP" altLang="en-US" dirty="0" smtClean="0">
                <a:latin typeface="+mj-ea"/>
                <a:ea typeface="+mj-ea"/>
              </a:rPr>
              <a:t>１、１</a:t>
            </a:r>
            <a:r>
              <a:rPr kumimoji="1" lang="en-US" altLang="ja-JP" dirty="0" smtClean="0">
                <a:latin typeface="+mj-ea"/>
                <a:ea typeface="+mj-ea"/>
              </a:rPr>
              <a:t>-</a:t>
            </a:r>
            <a:r>
              <a:rPr kumimoji="1" lang="ja-JP" altLang="en-US" dirty="0" smtClean="0">
                <a:latin typeface="+mj-ea"/>
                <a:ea typeface="+mj-ea"/>
              </a:rPr>
              <a:t>２、２、３、演習シート１、２を使用します。</a:t>
            </a:r>
            <a:endParaRPr kumimoji="1" lang="en-US" altLang="ja-JP" dirty="0" smtClean="0">
              <a:latin typeface="+mj-ea"/>
              <a:ea typeface="+mj-ea"/>
            </a:endParaRPr>
          </a:p>
          <a:p>
            <a:endParaRPr kumimoji="1" lang="en-US" altLang="ja-JP" dirty="0" smtClean="0">
              <a:latin typeface="+mj-ea"/>
              <a:ea typeface="+mj-ea"/>
            </a:endParaRPr>
          </a:p>
          <a:p>
            <a:r>
              <a:rPr kumimoji="1" lang="ja-JP" altLang="en-US" dirty="0" smtClean="0">
                <a:latin typeface="+mj-ea"/>
                <a:ea typeface="+mj-ea"/>
              </a:rPr>
              <a:t>この講義では、生徒理解に基づく教育相談の手法として、アサーションについて体験的に理解を深めるとともに学校における活用の在り方についての協議を通して、児童生徒理解を生かした教育活動の在り方について理解を深めることをねらいとしています。</a:t>
            </a:r>
            <a:endParaRPr kumimoji="1" lang="en-US" altLang="ja-JP" dirty="0" smtClean="0">
              <a:latin typeface="+mj-ea"/>
              <a:ea typeface="+mj-ea"/>
            </a:endParaRPr>
          </a:p>
        </p:txBody>
      </p:sp>
      <p:sp>
        <p:nvSpPr>
          <p:cNvPr id="4" name="スライド番号プレースホルダー 3"/>
          <p:cNvSpPr>
            <a:spLocks noGrp="1"/>
          </p:cNvSpPr>
          <p:nvPr>
            <p:ph type="sldNum" sz="quarter" idx="10"/>
          </p:nvPr>
        </p:nvSpPr>
        <p:spPr/>
        <p:txBody>
          <a:bodyPr/>
          <a:lstStyle/>
          <a:p>
            <a:fld id="{CEEEB887-679D-4D85-ACAC-2C9ECF041923}" type="slidenum">
              <a:rPr kumimoji="1" lang="ja-JP" altLang="en-US" smtClean="0"/>
              <a:t>1</a:t>
            </a:fld>
            <a:endParaRPr kumimoji="1" lang="ja-JP" altLang="en-US"/>
          </a:p>
        </p:txBody>
      </p:sp>
    </p:spTree>
    <p:extLst>
      <p:ext uri="{BB962C8B-B14F-4D97-AF65-F5344CB8AC3E}">
        <p14:creationId xmlns:p14="http://schemas.microsoft.com/office/powerpoint/2010/main" val="3304121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○アサーティブな物の見方や考え方について</a:t>
            </a:r>
            <a:endParaRPr lang="en-US" altLang="ja-JP" dirty="0" smtClean="0">
              <a:latin typeface="Arial" panose="020B0604020202020204" pitchFamily="34" charset="0"/>
            </a:endParaRPr>
          </a:p>
          <a:p>
            <a:pPr eaLnBrk="1" hangingPunct="1"/>
            <a:r>
              <a:rPr lang="ja-JP" altLang="en-US" baseline="0" dirty="0" smtClean="0">
                <a:latin typeface="Arial" panose="020B0604020202020204" pitchFamily="34" charset="0"/>
              </a:rPr>
              <a:t>ア</a:t>
            </a:r>
            <a:r>
              <a:rPr lang="ja-JP" altLang="en-US" dirty="0" smtClean="0">
                <a:latin typeface="Arial" panose="020B0604020202020204" pitchFamily="34" charset="0"/>
              </a:rPr>
              <a:t>ルバート・エリスの論理療法をもとに説明します。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問題や悩みは一般にはそれを引き起こすような出来事によって生じると考えがちですが、実際には、出来事をどのように受けとめたか、その受け止め方によって引き起こされています。</a:t>
            </a:r>
            <a:endParaRPr lang="en-US" altLang="ja-JP" dirty="0" smtClean="0">
              <a:latin typeface="Arial" panose="020B0604020202020204" pitchFamily="34" charset="0"/>
            </a:endParaRPr>
          </a:p>
          <a:p>
            <a:pPr eaLnBrk="1" hangingPunct="1"/>
            <a:endParaRPr lang="ja-JP" altLang="ja-JP" dirty="0" smtClean="0">
              <a:latin typeface="Arial" panose="020B0604020202020204" pitchFamily="34" charset="0"/>
            </a:endParaRPr>
          </a:p>
        </p:txBody>
      </p:sp>
    </p:spTree>
    <p:extLst>
      <p:ext uri="{BB962C8B-B14F-4D97-AF65-F5344CB8AC3E}">
        <p14:creationId xmlns:p14="http://schemas.microsoft.com/office/powerpoint/2010/main" val="3178894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xfrm>
            <a:off x="890816" y="4662246"/>
            <a:ext cx="5605949" cy="4418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具体的な場面を想定して考えてみましょう。</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非合理的な思いこみは「</a:t>
            </a:r>
            <a:r>
              <a:rPr lang="ja-JP" altLang="en-US" dirty="0" err="1" smtClean="0">
                <a:latin typeface="Arial" panose="020B0604020202020204" pitchFamily="34" charset="0"/>
              </a:rPr>
              <a:t>～しなければ</a:t>
            </a:r>
            <a:r>
              <a:rPr lang="ja-JP" altLang="en-US" dirty="0" smtClean="0">
                <a:latin typeface="Arial" panose="020B0604020202020204" pitchFamily="34" charset="0"/>
              </a:rPr>
              <a:t>ならない」とか「～すべきである」といった言い方が多く、「テストの点数はよくなくてはならない」「人に好かれなければならない」など、教師は、こうした考え方が強くなりやすいです。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Ａのような状況では、</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Ｂ 「保護者からは好かれるべきである」「保護者と良好な関係を築かなければならない」</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Ｃ 「嫌われたくないからとにかく謝ろう」「面倒くさい、出たくない」などが考えられます。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こうした場合は、自分を振り返り、アサーティブになろうとするならば、「～に越したことはない」に変えてみるとよいのです。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Ｂ 「保護者に好かれるに越したことはない」「保護者と良好な関係を築くに越したことはない」</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Ｃ 「良好な関係を築くためにもまずは何が主訴かしっかり話を聞いてみよう」</a:t>
            </a:r>
            <a:endParaRPr lang="en-US" altLang="ja-JP" dirty="0" smtClean="0">
              <a:latin typeface="Arial" panose="020B0604020202020204" pitchFamily="34" charset="0"/>
            </a:endParaRPr>
          </a:p>
          <a:p>
            <a:pPr eaLnBrk="1" hangingPunct="1"/>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この考え方を提唱したエリスは、「何があってもそれで致命的になることはめったにないものだ」と言っています。</a:t>
            </a:r>
            <a:endParaRPr lang="en-US" altLang="ja-JP" dirty="0" smtClean="0">
              <a:latin typeface="Arial" panose="020B0604020202020204" pitchFamily="34" charset="0"/>
            </a:endParaRPr>
          </a:p>
          <a:p>
            <a:pPr eaLnBrk="1" hangingPunct="1"/>
            <a:endParaRPr lang="ja-JP" altLang="en-US" dirty="0" smtClean="0">
              <a:latin typeface="Arial" panose="020B0604020202020204" pitchFamily="34" charset="0"/>
            </a:endParaRPr>
          </a:p>
          <a:p>
            <a:pPr eaLnBrk="1" hangingPunct="1"/>
            <a:r>
              <a:rPr lang="ja-JP" altLang="en-US" dirty="0" smtClean="0">
                <a:latin typeface="Arial" panose="020B0604020202020204" pitchFamily="34" charset="0"/>
              </a:rPr>
              <a:t>見方や考え方が変わると表現が変わる。表現が変わると受け止め方が変わる。受け止め方が変わると考え方や感じ方が変わる。考え方や感じ方が変わると悩みが悩みでないように思える。ということです。</a:t>
            </a:r>
            <a:endParaRPr lang="en-US" altLang="ja-JP" dirty="0" smtClean="0">
              <a:latin typeface="Arial" panose="020B0604020202020204" pitchFamily="34" charset="0"/>
            </a:endParaRPr>
          </a:p>
        </p:txBody>
      </p:sp>
    </p:spTree>
    <p:extLst>
      <p:ext uri="{BB962C8B-B14F-4D97-AF65-F5344CB8AC3E}">
        <p14:creationId xmlns:p14="http://schemas.microsoft.com/office/powerpoint/2010/main" val="3504921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57348" name="Rectangle 3">
            <a:extLst/>
          </p:cNvPr>
          <p:cNvSpPr>
            <a:spLocks noGrp="1" noChangeArrowheads="1"/>
          </p:cNvSpPr>
          <p:nvPr>
            <p:ph type="body" idx="1"/>
          </p:nvPr>
        </p:nvSpPr>
        <p:spPr>
          <a:xfrm>
            <a:off x="890818" y="4662246"/>
            <a:ext cx="5317977" cy="4418275"/>
          </a:xfrm>
        </p:spPr>
        <p:txBody>
          <a:bodyPr/>
          <a:lstStyle/>
          <a:p>
            <a:pPr eaLnBrk="1" hangingPunct="1">
              <a:defRPr/>
            </a:pPr>
            <a:r>
              <a:rPr lang="ja-JP" altLang="en-US" dirty="0" smtClean="0">
                <a:latin typeface="Arial" pitchFamily="34" charset="0"/>
              </a:rPr>
              <a:t>伝え方</a:t>
            </a:r>
            <a:r>
              <a:rPr lang="ja-JP" altLang="en-US" dirty="0">
                <a:latin typeface="Arial" pitchFamily="34" charset="0"/>
              </a:rPr>
              <a:t>、話し方の工夫、受け取る側が誤解のない言い方、相手に気持ちが届く</a:t>
            </a:r>
            <a:r>
              <a:rPr lang="ja-JP" altLang="en-US" dirty="0" smtClean="0">
                <a:latin typeface="Arial" pitchFamily="34" charset="0"/>
              </a:rPr>
              <a:t>言い方について説明します。</a:t>
            </a:r>
            <a:endParaRPr lang="en-US" altLang="ja-JP" dirty="0" smtClean="0">
              <a:latin typeface="Arial" pitchFamily="34" charset="0"/>
            </a:endParaRPr>
          </a:p>
          <a:p>
            <a:pPr eaLnBrk="1" hangingPunct="1">
              <a:defRPr/>
            </a:pPr>
            <a:r>
              <a:rPr lang="ja-JP" altLang="en-US" dirty="0" smtClean="0">
                <a:latin typeface="Arial" pitchFamily="34" charset="0"/>
              </a:rPr>
              <a:t>子ども</a:t>
            </a:r>
            <a:r>
              <a:rPr lang="ja-JP" altLang="en-US" dirty="0">
                <a:latin typeface="Arial" pitchFamily="34" charset="0"/>
              </a:rPr>
              <a:t>たちにアサーションを伝えるためには、教師が日々のコミュニケーションでアサーションしていこうとすることが</a:t>
            </a:r>
            <a:r>
              <a:rPr lang="ja-JP" altLang="en-US" dirty="0" smtClean="0">
                <a:latin typeface="Arial" pitchFamily="34" charset="0"/>
              </a:rPr>
              <a:t>大切です。</a:t>
            </a:r>
            <a:endParaRPr lang="en-US" altLang="ja-JP" dirty="0" smtClean="0">
              <a:latin typeface="Arial" pitchFamily="34" charset="0"/>
            </a:endParaRPr>
          </a:p>
          <a:p>
            <a:pPr eaLnBrk="1" hangingPunct="1">
              <a:defRPr/>
            </a:pPr>
            <a:r>
              <a:rPr lang="ja-JP" altLang="en-US" baseline="0" dirty="0" smtClean="0">
                <a:latin typeface="Arial" pitchFamily="34" charset="0"/>
              </a:rPr>
              <a:t>ポイントは２点、</a:t>
            </a:r>
            <a:endParaRPr lang="ja-JP" altLang="en-US" dirty="0">
              <a:latin typeface="Arial" pitchFamily="34" charset="0"/>
            </a:endParaRPr>
          </a:p>
          <a:p>
            <a:pPr eaLnBrk="1" hangingPunct="1">
              <a:defRPr/>
            </a:pPr>
            <a:r>
              <a:rPr lang="ja-JP" altLang="en-US" dirty="0" smtClean="0">
                <a:latin typeface="Arial" pitchFamily="34" charset="0"/>
              </a:rPr>
              <a:t>①</a:t>
            </a:r>
            <a:r>
              <a:rPr lang="ja-JP" altLang="en-US" dirty="0">
                <a:latin typeface="Arial" pitchFamily="34" charset="0"/>
              </a:rPr>
              <a:t>教師が自分の人権を守り、自尊感情を育てること</a:t>
            </a:r>
          </a:p>
          <a:p>
            <a:pPr eaLnBrk="1" hangingPunct="1">
              <a:defRPr/>
            </a:pPr>
            <a:r>
              <a:rPr lang="ja-JP" altLang="en-US" dirty="0" smtClean="0">
                <a:latin typeface="Arial" pitchFamily="34" charset="0"/>
              </a:rPr>
              <a:t>②</a:t>
            </a:r>
            <a:r>
              <a:rPr lang="ja-JP" altLang="en-US" dirty="0">
                <a:latin typeface="Arial" pitchFamily="34" charset="0"/>
              </a:rPr>
              <a:t>人権や自尊感情をないがしろにせず、アサーションしていこうとすること</a:t>
            </a:r>
          </a:p>
          <a:p>
            <a:pPr eaLnBrk="1" hangingPunct="1">
              <a:defRPr/>
            </a:pPr>
            <a:r>
              <a:rPr lang="ja-JP" altLang="en-US" dirty="0" smtClean="0">
                <a:latin typeface="Arial" pitchFamily="34" charset="0"/>
              </a:rPr>
              <a:t>アサーション</a:t>
            </a:r>
            <a:r>
              <a:rPr lang="ja-JP" altLang="en-US" dirty="0">
                <a:latin typeface="Arial" pitchFamily="34" charset="0"/>
              </a:rPr>
              <a:t>することは、相手と向き合う</a:t>
            </a:r>
            <a:r>
              <a:rPr lang="ja-JP" altLang="en-US" dirty="0" smtClean="0">
                <a:latin typeface="Arial" pitchFamily="34" charset="0"/>
              </a:rPr>
              <a:t>ことですので、時間</a:t>
            </a:r>
            <a:r>
              <a:rPr lang="ja-JP" altLang="en-US" dirty="0">
                <a:latin typeface="Arial" pitchFamily="34" charset="0"/>
              </a:rPr>
              <a:t>とエネルギーが</a:t>
            </a:r>
            <a:r>
              <a:rPr lang="ja-JP" altLang="en-US" dirty="0" smtClean="0">
                <a:latin typeface="Arial" pitchFamily="34" charset="0"/>
              </a:rPr>
              <a:t>必要です。この</a:t>
            </a:r>
            <a:r>
              <a:rPr lang="ja-JP" altLang="en-US" dirty="0">
                <a:latin typeface="Arial" pitchFamily="34" charset="0"/>
              </a:rPr>
              <a:t>エネルギーを使う甲斐がある</a:t>
            </a:r>
            <a:r>
              <a:rPr lang="ja-JP" altLang="en-US" dirty="0" smtClean="0">
                <a:latin typeface="Arial" pitchFamily="34" charset="0"/>
              </a:rPr>
              <a:t>かを判断し、「</a:t>
            </a:r>
            <a:r>
              <a:rPr lang="ja-JP" altLang="en-US" dirty="0">
                <a:latin typeface="Arial" pitchFamily="34" charset="0"/>
              </a:rPr>
              <a:t>ここではアサーションしない」をアサーティブに選んでも</a:t>
            </a:r>
            <a:r>
              <a:rPr lang="ja-JP" altLang="en-US" dirty="0" smtClean="0">
                <a:latin typeface="Arial" pitchFamily="34" charset="0"/>
              </a:rPr>
              <a:t>よいのです。</a:t>
            </a:r>
            <a:endParaRPr lang="en-US" altLang="ja-JP" dirty="0">
              <a:latin typeface="Arial" pitchFamily="34" charset="0"/>
            </a:endParaRPr>
          </a:p>
          <a:p>
            <a:pPr eaLnBrk="1" hangingPunct="1">
              <a:defRPr/>
            </a:pPr>
            <a:endParaRPr lang="en-US" altLang="ja-JP" dirty="0">
              <a:latin typeface="Arial" pitchFamily="34" charset="0"/>
            </a:endParaRPr>
          </a:p>
        </p:txBody>
      </p:sp>
    </p:spTree>
    <p:extLst>
      <p:ext uri="{BB962C8B-B14F-4D97-AF65-F5344CB8AC3E}">
        <p14:creationId xmlns:p14="http://schemas.microsoft.com/office/powerpoint/2010/main" val="1774370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200" dirty="0" smtClean="0">
                <a:latin typeface="+mn-ea"/>
                <a:ea typeface="+mn-ea"/>
              </a:rPr>
              <a:t>アサーショントレーニング</a:t>
            </a:r>
            <a:r>
              <a:rPr lang="ja-JP" altLang="en-US" sz="1200" dirty="0">
                <a:latin typeface="+mn-ea"/>
                <a:ea typeface="+mn-ea"/>
              </a:rPr>
              <a:t>は、自分の思いをなるべく率直に伝え、かつ相手</a:t>
            </a:r>
            <a:r>
              <a:rPr lang="ja-JP" altLang="en-US" sz="1200" dirty="0" smtClean="0">
                <a:latin typeface="+mn-ea"/>
                <a:ea typeface="+mn-ea"/>
              </a:rPr>
              <a:t>の思い</a:t>
            </a:r>
            <a:r>
              <a:rPr lang="ja-JP" altLang="en-US" sz="1200" dirty="0">
                <a:latin typeface="+mn-ea"/>
                <a:ea typeface="+mn-ea"/>
              </a:rPr>
              <a:t>もきちんと受け止めるようなコミュニケーションを身に付けようとするものです。</a:t>
            </a:r>
            <a:endParaRPr lang="en-US" altLang="ja-JP" sz="1200" dirty="0">
              <a:latin typeface="+mn-ea"/>
              <a:ea typeface="+mn-ea"/>
            </a:endParaRPr>
          </a:p>
          <a:p>
            <a:pPr eaLnBrk="1" hangingPunct="1"/>
            <a:r>
              <a:rPr lang="ja-JP" altLang="en-US" sz="1200" dirty="0" smtClean="0">
                <a:latin typeface="+mn-ea"/>
                <a:ea typeface="+mn-ea"/>
              </a:rPr>
              <a:t>しかし</a:t>
            </a:r>
            <a:r>
              <a:rPr lang="ja-JP" altLang="en-US" sz="1200" dirty="0">
                <a:latin typeface="+mn-ea"/>
                <a:ea typeface="+mn-ea"/>
              </a:rPr>
              <a:t>、率直な自己表現で全てのトラブルがなくなるわけではありません</a:t>
            </a:r>
            <a:r>
              <a:rPr lang="ja-JP" altLang="en-US" sz="1200" dirty="0" smtClean="0">
                <a:latin typeface="+mn-ea"/>
                <a:ea typeface="+mn-ea"/>
              </a:rPr>
              <a:t>。トラブル</a:t>
            </a:r>
            <a:r>
              <a:rPr lang="ja-JP" altLang="en-US" sz="1200" dirty="0">
                <a:latin typeface="+mn-ea"/>
                <a:ea typeface="+mn-ea"/>
              </a:rPr>
              <a:t>が生じたときに、それをどう解決するかを考え、話し合う方法が</a:t>
            </a:r>
            <a:r>
              <a:rPr lang="ja-JP" altLang="en-US" sz="1200" dirty="0" smtClean="0">
                <a:latin typeface="+mn-ea"/>
                <a:ea typeface="+mn-ea"/>
              </a:rPr>
              <a:t>アサーション</a:t>
            </a:r>
            <a:r>
              <a:rPr lang="ja-JP" altLang="en-US" sz="1200" dirty="0">
                <a:latin typeface="+mn-ea"/>
                <a:ea typeface="+mn-ea"/>
              </a:rPr>
              <a:t>と言えます。その具体的な方法が今回紹介するＤＥＳＣ</a:t>
            </a:r>
            <a:r>
              <a:rPr lang="en-US" altLang="ja-JP" sz="1200" dirty="0">
                <a:latin typeface="+mn-ea"/>
                <a:ea typeface="+mn-ea"/>
              </a:rPr>
              <a:t>(</a:t>
            </a:r>
            <a:r>
              <a:rPr lang="ja-JP" altLang="en-US" sz="1200" dirty="0">
                <a:latin typeface="+mn-ea"/>
                <a:ea typeface="+mn-ea"/>
              </a:rPr>
              <a:t>デスク</a:t>
            </a:r>
            <a:r>
              <a:rPr lang="en-US" altLang="ja-JP" sz="1200" dirty="0">
                <a:latin typeface="+mn-ea"/>
                <a:ea typeface="+mn-ea"/>
              </a:rPr>
              <a:t>)</a:t>
            </a:r>
            <a:r>
              <a:rPr lang="ja-JP" altLang="en-US" sz="1200" dirty="0">
                <a:latin typeface="+mn-ea"/>
                <a:ea typeface="+mn-ea"/>
              </a:rPr>
              <a:t>です。</a:t>
            </a:r>
            <a:endParaRPr lang="en-US" altLang="ja-JP" sz="1200" dirty="0">
              <a:latin typeface="+mn-ea"/>
              <a:ea typeface="+mn-ea"/>
            </a:endParaRPr>
          </a:p>
          <a:p>
            <a:pPr eaLnBrk="1" hangingPunct="1"/>
            <a:r>
              <a:rPr lang="ja-JP" altLang="en-US" sz="1200" dirty="0" smtClean="0">
                <a:latin typeface="+mn-ea"/>
                <a:ea typeface="+mn-ea"/>
              </a:rPr>
              <a:t>演習</a:t>
            </a:r>
            <a:r>
              <a:rPr lang="ja-JP" altLang="en-US" sz="1200" dirty="0">
                <a:latin typeface="+mn-ea"/>
                <a:ea typeface="+mn-ea"/>
              </a:rPr>
              <a:t>シート２にもありますが、ＤＥＳＣは、会議の場や話し合いで何かを決めたり</a:t>
            </a:r>
            <a:r>
              <a:rPr lang="ja-JP" altLang="en-US" sz="1200" dirty="0" smtClean="0">
                <a:latin typeface="+mn-ea"/>
                <a:ea typeface="+mn-ea"/>
              </a:rPr>
              <a:t>、課題</a:t>
            </a:r>
            <a:r>
              <a:rPr lang="ja-JP" altLang="en-US" sz="1200" dirty="0">
                <a:latin typeface="+mn-ea"/>
                <a:ea typeface="+mn-ea"/>
              </a:rPr>
              <a:t>を達成したりする場におけるアサーションのスキルで、問題解決のためのせり</a:t>
            </a:r>
            <a:r>
              <a:rPr lang="ja-JP" altLang="en-US" sz="1200" dirty="0" err="1">
                <a:latin typeface="+mn-ea"/>
                <a:ea typeface="+mn-ea"/>
              </a:rPr>
              <a:t>ふづ</a:t>
            </a:r>
            <a:r>
              <a:rPr lang="ja-JP" altLang="en-US" sz="1200" dirty="0" smtClean="0">
                <a:latin typeface="+mn-ea"/>
                <a:ea typeface="+mn-ea"/>
              </a:rPr>
              <a:t>くりです</a:t>
            </a:r>
            <a:r>
              <a:rPr lang="ja-JP" altLang="en-US" sz="1200" dirty="0">
                <a:latin typeface="+mn-ea"/>
                <a:ea typeface="+mn-ea"/>
              </a:rPr>
              <a:t>。</a:t>
            </a:r>
            <a:endParaRPr lang="en-US" altLang="ja-JP" sz="1200" dirty="0">
              <a:latin typeface="+mn-ea"/>
              <a:ea typeface="+mn-ea"/>
            </a:endParaRPr>
          </a:p>
          <a:p>
            <a:pPr eaLnBrk="1" hangingPunct="1"/>
            <a:r>
              <a:rPr lang="ja-JP" altLang="en-US" sz="1200" dirty="0" smtClean="0">
                <a:latin typeface="+mn-ea"/>
                <a:ea typeface="+mn-ea"/>
              </a:rPr>
              <a:t>ＤＥＳＣ</a:t>
            </a:r>
            <a:r>
              <a:rPr lang="ja-JP" altLang="en-US" sz="1200" dirty="0">
                <a:latin typeface="+mn-ea"/>
                <a:ea typeface="+mn-ea"/>
              </a:rPr>
              <a:t>を繰り返すことにより、表現力を高めることができます。</a:t>
            </a:r>
            <a:endParaRPr lang="en-US" altLang="ja-JP" sz="1200" dirty="0">
              <a:latin typeface="+mn-ea"/>
              <a:ea typeface="+mn-ea"/>
            </a:endParaRPr>
          </a:p>
          <a:p>
            <a:pPr eaLnBrk="1" hangingPunct="1"/>
            <a:r>
              <a:rPr lang="ja-JP" altLang="en-US" sz="1200" dirty="0" smtClean="0">
                <a:latin typeface="+mn-ea"/>
                <a:ea typeface="+mn-ea"/>
              </a:rPr>
              <a:t>それぞれ</a:t>
            </a:r>
            <a:r>
              <a:rPr lang="ja-JP" altLang="en-US" sz="1200" dirty="0">
                <a:latin typeface="+mn-ea"/>
                <a:ea typeface="+mn-ea"/>
              </a:rPr>
              <a:t>の意味</a:t>
            </a:r>
            <a:r>
              <a:rPr lang="ja-JP" altLang="en-US" sz="1200" dirty="0" smtClean="0">
                <a:latin typeface="+mn-ea"/>
                <a:ea typeface="+mn-ea"/>
              </a:rPr>
              <a:t>は次のとおりです。</a:t>
            </a:r>
            <a:endParaRPr lang="ja-JP" altLang="en-US" sz="1200" dirty="0">
              <a:latin typeface="+mn-ea"/>
              <a:ea typeface="+mn-ea"/>
            </a:endParaRPr>
          </a:p>
          <a:p>
            <a:pPr eaLnBrk="1" hangingPunct="1"/>
            <a:r>
              <a:rPr lang="ja-JP" altLang="en-US" sz="1200" dirty="0" smtClean="0">
                <a:latin typeface="+mn-ea"/>
                <a:ea typeface="+mn-ea"/>
              </a:rPr>
              <a:t>・</a:t>
            </a:r>
            <a:r>
              <a:rPr lang="en-US" altLang="ja-JP" sz="1200" dirty="0">
                <a:latin typeface="+mn-ea"/>
                <a:ea typeface="+mn-ea"/>
              </a:rPr>
              <a:t>D</a:t>
            </a:r>
            <a:r>
              <a:rPr lang="ja-JP" altLang="en-US" sz="1200" dirty="0">
                <a:latin typeface="+mn-ea"/>
                <a:ea typeface="+mn-ea"/>
              </a:rPr>
              <a:t>→描写する：自分が対応しようとする状況や相手の行動を描写する。</a:t>
            </a:r>
          </a:p>
          <a:p>
            <a:pPr eaLnBrk="1" hangingPunct="1"/>
            <a:r>
              <a:rPr lang="ja-JP" altLang="en-US" sz="1200" dirty="0" smtClean="0">
                <a:latin typeface="+mn-ea"/>
                <a:ea typeface="+mn-ea"/>
              </a:rPr>
              <a:t>・</a:t>
            </a:r>
            <a:r>
              <a:rPr lang="en-US" altLang="ja-JP" sz="1200" dirty="0">
                <a:latin typeface="+mn-ea"/>
                <a:ea typeface="+mn-ea"/>
              </a:rPr>
              <a:t>E</a:t>
            </a:r>
            <a:r>
              <a:rPr lang="ja-JP" altLang="en-US" sz="1200" dirty="0">
                <a:latin typeface="+mn-ea"/>
                <a:ea typeface="+mn-ea"/>
              </a:rPr>
              <a:t>→表現する：状況に対して自分が感じていることを表現する。</a:t>
            </a:r>
            <a:endParaRPr lang="en-US" altLang="ja-JP" sz="1200" dirty="0">
              <a:latin typeface="+mn-ea"/>
              <a:ea typeface="+mn-ea"/>
            </a:endParaRPr>
          </a:p>
          <a:p>
            <a:pPr eaLnBrk="1" hangingPunct="1"/>
            <a:r>
              <a:rPr lang="ja-JP" altLang="en-US" sz="1200" dirty="0" smtClean="0">
                <a:latin typeface="+mn-ea"/>
                <a:ea typeface="+mn-ea"/>
              </a:rPr>
              <a:t>・</a:t>
            </a:r>
            <a:r>
              <a:rPr lang="en-US" altLang="ja-JP" sz="1200" dirty="0">
                <a:latin typeface="+mn-ea"/>
                <a:ea typeface="+mn-ea"/>
              </a:rPr>
              <a:t>S</a:t>
            </a:r>
            <a:r>
              <a:rPr lang="ja-JP" altLang="en-US" sz="1200" dirty="0">
                <a:latin typeface="+mn-ea"/>
                <a:ea typeface="+mn-ea"/>
              </a:rPr>
              <a:t>→提案する：相手、または自分の特定の言動の変化について提案する。</a:t>
            </a:r>
            <a:endParaRPr lang="en-US" altLang="ja-JP" sz="1200" dirty="0">
              <a:latin typeface="+mn-ea"/>
              <a:ea typeface="+mn-ea"/>
            </a:endParaRPr>
          </a:p>
          <a:p>
            <a:pPr eaLnBrk="1" hangingPunct="1"/>
            <a:r>
              <a:rPr lang="ja-JP" altLang="en-US" sz="1200" dirty="0" smtClean="0">
                <a:latin typeface="+mn-ea"/>
                <a:ea typeface="+mn-ea"/>
              </a:rPr>
              <a:t>・</a:t>
            </a:r>
            <a:r>
              <a:rPr lang="en-US" altLang="ja-JP" sz="1200" dirty="0">
                <a:latin typeface="+mn-ea"/>
                <a:ea typeface="+mn-ea"/>
              </a:rPr>
              <a:t>C</a:t>
            </a:r>
            <a:r>
              <a:rPr lang="ja-JP" altLang="en-US" sz="1200" dirty="0">
                <a:latin typeface="+mn-ea"/>
                <a:ea typeface="+mn-ea"/>
              </a:rPr>
              <a:t>→選択する：肯定的、否定的な結果を考え、それに対してどう行動するか選択肢を示す</a:t>
            </a:r>
            <a:r>
              <a:rPr lang="ja-JP" altLang="en-US" sz="1200" dirty="0" smtClean="0">
                <a:latin typeface="+mn-ea"/>
                <a:ea typeface="+mn-ea"/>
              </a:rPr>
              <a:t>。</a:t>
            </a:r>
            <a:endParaRPr lang="en-US" altLang="ja-JP" sz="1200" dirty="0">
              <a:latin typeface="+mn-ea"/>
              <a:ea typeface="+mn-ea"/>
            </a:endParaRPr>
          </a:p>
        </p:txBody>
      </p:sp>
    </p:spTree>
    <p:extLst>
      <p:ext uri="{BB962C8B-B14F-4D97-AF65-F5344CB8AC3E}">
        <p14:creationId xmlns:p14="http://schemas.microsoft.com/office/powerpoint/2010/main" val="26154754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xfrm>
            <a:off x="539553" y="4662246"/>
            <a:ext cx="5957210" cy="4418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資料１</a:t>
            </a:r>
            <a:r>
              <a:rPr lang="en-US" altLang="ja-JP" dirty="0" smtClean="0">
                <a:latin typeface="Arial" panose="020B0604020202020204" pitchFamily="34" charset="0"/>
              </a:rPr>
              <a:t>-</a:t>
            </a:r>
            <a:r>
              <a:rPr lang="ja-JP" altLang="en-US" dirty="0" smtClean="0">
                <a:latin typeface="Arial" panose="020B0604020202020204" pitchFamily="34" charset="0"/>
              </a:rPr>
              <a:t>２</a:t>
            </a:r>
            <a:r>
              <a:rPr lang="en-US" altLang="ja-JP" dirty="0" smtClean="0">
                <a:latin typeface="Arial" panose="020B0604020202020204" pitchFamily="34" charset="0"/>
              </a:rPr>
              <a:t>【</a:t>
            </a:r>
            <a:r>
              <a:rPr lang="ja-JP" altLang="en-US" dirty="0" smtClean="0">
                <a:latin typeface="Arial" panose="020B0604020202020204" pitchFamily="34" charset="0"/>
              </a:rPr>
              <a:t>例２</a:t>
            </a:r>
            <a:r>
              <a:rPr lang="en-US" altLang="ja-JP" dirty="0" smtClean="0">
                <a:latin typeface="Arial" panose="020B0604020202020204" pitchFamily="34" charset="0"/>
              </a:rPr>
              <a:t>】</a:t>
            </a:r>
            <a:r>
              <a:rPr lang="ja-JP" altLang="en-US" dirty="0" smtClean="0">
                <a:latin typeface="Arial" panose="020B0604020202020204" pitchFamily="34" charset="0"/>
              </a:rPr>
              <a:t>日常会話におけるアサーション</a:t>
            </a:r>
            <a:r>
              <a:rPr lang="en-US" altLang="ja-JP" dirty="0" smtClean="0">
                <a:latin typeface="Arial" panose="020B0604020202020204" pitchFamily="34" charset="0"/>
              </a:rPr>
              <a:t>｢</a:t>
            </a:r>
            <a:r>
              <a:rPr lang="ja-JP" altLang="en-US" dirty="0" smtClean="0">
                <a:latin typeface="Arial" panose="020B0604020202020204" pitchFamily="34" charset="0"/>
              </a:rPr>
              <a:t>上手な断り方</a:t>
            </a:r>
            <a:r>
              <a:rPr lang="en-US" altLang="ja-JP" dirty="0" smtClean="0">
                <a:latin typeface="Arial" panose="020B0604020202020204" pitchFamily="34" charset="0"/>
              </a:rPr>
              <a:t>｣</a:t>
            </a:r>
            <a:r>
              <a:rPr lang="ja-JP" altLang="en-US" dirty="0" smtClean="0">
                <a:latin typeface="Arial" panose="020B0604020202020204" pitchFamily="34" charset="0"/>
              </a:rPr>
              <a:t>のケース１～３について演習します。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隣の人とケース１～３から１つ選び、あなたならどのように断るか簡単に「」の中に台詞を記入してみてください。</a:t>
            </a:r>
            <a:endParaRPr lang="en-US" altLang="ja-JP" dirty="0" smtClean="0">
              <a:latin typeface="Arial" panose="020B0604020202020204" pitchFamily="34" charset="0"/>
            </a:endParaRPr>
          </a:p>
          <a:p>
            <a:pPr eaLnBrk="1" hangingPunct="1"/>
            <a:r>
              <a:rPr lang="ja-JP" altLang="en-US" u="sng" dirty="0" smtClean="0">
                <a:latin typeface="Arial" panose="020B0604020202020204" pitchFamily="34" charset="0"/>
              </a:rPr>
              <a:t>２人１組</a:t>
            </a:r>
            <a:r>
              <a:rPr lang="ja-JP" altLang="en-US" dirty="0" smtClean="0">
                <a:latin typeface="Arial" panose="020B0604020202020204" pitchFamily="34" charset="0"/>
              </a:rPr>
              <a:t>で、話し手と断り手になって演習をしてみます。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断られてどんな感想をもったか、断ってどんな感想をもったか交流します。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まとめ</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具体例ですので、これのみが正解ということではありませんが、次の例を紹介します。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（ケース１）「ごめん。今日は、試合前なので練習に参加したいんだ。練習が終わってからなら、教えてあげることができるんだけど」</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（ケース２）「ごめん。悪いけど今から外には行けないよ。電話で聞かせてもらえないかな。無理だったら、明日学校で相談してもらえたらうれしいんだけど」</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（ケース３）「悪口を言われるのは嫌だよね。でも、無視するのも気が進まないなぁ」</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演習シート１</a:t>
            </a:r>
            <a:r>
              <a:rPr lang="en-US" altLang="ja-JP" dirty="0" smtClean="0">
                <a:latin typeface="Arial" panose="020B0604020202020204" pitchFamily="34" charset="0"/>
              </a:rPr>
              <a:t>｢</a:t>
            </a:r>
            <a:r>
              <a:rPr lang="ja-JP" altLang="en-US" dirty="0" smtClean="0">
                <a:latin typeface="Arial" panose="020B0604020202020204" pitchFamily="34" charset="0"/>
              </a:rPr>
              <a:t>上手な断り方</a:t>
            </a:r>
            <a:r>
              <a:rPr lang="en-US" altLang="ja-JP" dirty="0" smtClean="0">
                <a:latin typeface="Arial" panose="020B0604020202020204" pitchFamily="34" charset="0"/>
              </a:rPr>
              <a:t>｣</a:t>
            </a:r>
            <a:r>
              <a:rPr lang="ja-JP" altLang="en-US" dirty="0" smtClean="0">
                <a:latin typeface="Arial" panose="020B0604020202020204" pitchFamily="34" charset="0"/>
              </a:rPr>
              <a:t>も活用してみましょう。</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a:t>
            </a:r>
          </a:p>
          <a:p>
            <a:pPr eaLnBrk="1" hangingPunct="1"/>
            <a:endParaRPr lang="en-US" altLang="ja-JP" dirty="0" smtClean="0">
              <a:latin typeface="Arial" panose="020B0604020202020204" pitchFamily="34" charset="0"/>
            </a:endParaRPr>
          </a:p>
          <a:p>
            <a:pPr eaLnBrk="1" hangingPunct="1"/>
            <a:endParaRPr lang="en-US" altLang="ja-JP" dirty="0" smtClean="0">
              <a:latin typeface="Arial" panose="020B0604020202020204" pitchFamily="34" charset="0"/>
            </a:endParaRPr>
          </a:p>
          <a:p>
            <a:pPr eaLnBrk="1" hangingPunct="1"/>
            <a:endParaRPr lang="en-US" altLang="ja-JP" dirty="0" smtClean="0">
              <a:latin typeface="Arial" panose="020B0604020202020204" pitchFamily="34" charset="0"/>
            </a:endParaRPr>
          </a:p>
        </p:txBody>
      </p:sp>
    </p:spTree>
    <p:extLst>
      <p:ext uri="{BB962C8B-B14F-4D97-AF65-F5344CB8AC3E}">
        <p14:creationId xmlns:p14="http://schemas.microsoft.com/office/powerpoint/2010/main" val="274448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○資料２をご確認ください。</a:t>
            </a:r>
            <a:endParaRPr lang="ja-JP" altLang="ja-JP" dirty="0" smtClean="0">
              <a:latin typeface="Arial" panose="020B0604020202020204" pitchFamily="34" charset="0"/>
            </a:endParaRPr>
          </a:p>
        </p:txBody>
      </p:sp>
    </p:spTree>
    <p:extLst>
      <p:ext uri="{BB962C8B-B14F-4D97-AF65-F5344CB8AC3E}">
        <p14:creationId xmlns:p14="http://schemas.microsoft.com/office/powerpoint/2010/main" val="699174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200" dirty="0">
                <a:latin typeface="Arial" panose="020B0604020202020204" pitchFamily="34" charset="0"/>
              </a:rPr>
              <a:t> ○</a:t>
            </a:r>
            <a:r>
              <a:rPr lang="en-US" altLang="ja-JP" sz="1200" dirty="0">
                <a:latin typeface="Arial" panose="020B0604020202020204" pitchFamily="34" charset="0"/>
              </a:rPr>
              <a:t>DESC</a:t>
            </a:r>
            <a:r>
              <a:rPr lang="ja-JP" altLang="en-US" sz="1200" dirty="0">
                <a:latin typeface="Arial" panose="020B0604020202020204" pitchFamily="34" charset="0"/>
              </a:rPr>
              <a:t>を使って、表現力を高めてみましょう。　</a:t>
            </a:r>
            <a:endParaRPr lang="en-US" altLang="ja-JP" sz="1200" dirty="0">
              <a:latin typeface="Arial" panose="020B0604020202020204" pitchFamily="34" charset="0"/>
            </a:endParaRPr>
          </a:p>
          <a:p>
            <a:pPr eaLnBrk="1" hangingPunct="1"/>
            <a:r>
              <a:rPr lang="ja-JP" altLang="en-US" sz="1200" dirty="0">
                <a:latin typeface="Arial" panose="020B0604020202020204" pitchFamily="34" charset="0"/>
              </a:rPr>
              <a:t>　　演習シート２「</a:t>
            </a:r>
            <a:r>
              <a:rPr lang="en-US" altLang="ja-JP" sz="1200" dirty="0">
                <a:latin typeface="Arial" panose="020B0604020202020204" pitchFamily="34" charset="0"/>
              </a:rPr>
              <a:t>『DESC』</a:t>
            </a:r>
            <a:r>
              <a:rPr lang="ja-JP" altLang="en-US" sz="1200" dirty="0" err="1">
                <a:latin typeface="Arial" panose="020B0604020202020204" pitchFamily="34" charset="0"/>
              </a:rPr>
              <a:t>で話</a:t>
            </a:r>
            <a:r>
              <a:rPr lang="ja-JP" altLang="en-US" sz="1200" dirty="0">
                <a:latin typeface="Arial" panose="020B0604020202020204" pitchFamily="34" charset="0"/>
              </a:rPr>
              <a:t>してみよう」を使います。</a:t>
            </a:r>
            <a:endParaRPr lang="en-US" altLang="ja-JP" sz="1200" dirty="0">
              <a:latin typeface="Arial" panose="020B0604020202020204" pitchFamily="34" charset="0"/>
            </a:endParaRPr>
          </a:p>
        </p:txBody>
      </p:sp>
    </p:spTree>
    <p:extLst>
      <p:ext uri="{BB962C8B-B14F-4D97-AF65-F5344CB8AC3E}">
        <p14:creationId xmlns:p14="http://schemas.microsoft.com/office/powerpoint/2010/main" val="22419738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ja-JP" sz="1200" dirty="0">
                <a:latin typeface="Arial" panose="020B0604020202020204" pitchFamily="34" charset="0"/>
              </a:rPr>
              <a:t>DESC</a:t>
            </a:r>
            <a:r>
              <a:rPr lang="ja-JP" altLang="en-US" sz="1200" dirty="0">
                <a:latin typeface="Arial" panose="020B0604020202020204" pitchFamily="34" charset="0"/>
              </a:rPr>
              <a:t>で話すときには、「み・かん・て・い・いな」でわかってもらえる言い方を考えましょう。</a:t>
            </a:r>
            <a:endParaRPr lang="ja-JP" altLang="ja-JP" sz="1200" dirty="0">
              <a:latin typeface="Arial" panose="020B0604020202020204" pitchFamily="34" charset="0"/>
            </a:endParaRPr>
          </a:p>
        </p:txBody>
      </p:sp>
    </p:spTree>
    <p:extLst>
      <p:ext uri="{BB962C8B-B14F-4D97-AF65-F5344CB8AC3E}">
        <p14:creationId xmlns:p14="http://schemas.microsoft.com/office/powerpoint/2010/main" val="37487881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アサーションのレーニングを体験して、どのような気持ちになりましたか。</a:t>
            </a:r>
            <a:endParaRPr kumimoji="1" lang="en-US" altLang="ja-JP" dirty="0" smtClean="0"/>
          </a:p>
          <a:p>
            <a:r>
              <a:rPr kumimoji="1" lang="ja-JP" altLang="en-US" dirty="0" smtClean="0"/>
              <a:t>どのような場で活用できそうか、考えてみましょう。</a:t>
            </a:r>
            <a:endParaRPr kumimoji="1" lang="en-US" altLang="ja-JP" dirty="0" smtClean="0"/>
          </a:p>
          <a:p>
            <a:endParaRPr kumimoji="1" lang="en-US" altLang="ja-JP" dirty="0" smtClean="0"/>
          </a:p>
          <a:p>
            <a:r>
              <a:rPr kumimoji="1" lang="ja-JP" altLang="en-US" dirty="0" smtClean="0"/>
              <a:t>資料３に、アサーショントレーニングを活用したコミュニケーション能力を育成するためのプログラム例が示されていますので、参考にしてください。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EEEB887-679D-4D85-ACAC-2C9ECF041923}" type="slidenum">
              <a:rPr kumimoji="1" lang="ja-JP" altLang="en-US" smtClean="0"/>
              <a:t>18</a:t>
            </a:fld>
            <a:endParaRPr kumimoji="1" lang="ja-JP" altLang="en-US"/>
          </a:p>
        </p:txBody>
      </p:sp>
    </p:spTree>
    <p:extLst>
      <p:ext uri="{BB962C8B-B14F-4D97-AF65-F5344CB8AC3E}">
        <p14:creationId xmlns:p14="http://schemas.microsoft.com/office/powerpoint/2010/main" val="3140872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200" dirty="0">
                <a:latin typeface="Arial" panose="020B0604020202020204" pitchFamily="34" charset="0"/>
              </a:rPr>
              <a:t>○まとめ</a:t>
            </a:r>
            <a:endParaRPr lang="en-US" altLang="ja-JP" sz="1200" dirty="0">
              <a:latin typeface="Arial" panose="020B0604020202020204" pitchFamily="34" charset="0"/>
            </a:endParaRPr>
          </a:p>
          <a:p>
            <a:pPr eaLnBrk="1" hangingPunct="1"/>
            <a:r>
              <a:rPr lang="ja-JP" altLang="en-US" sz="1200" dirty="0">
                <a:latin typeface="Arial" panose="020B0604020202020204" pitchFamily="34" charset="0"/>
              </a:rPr>
              <a:t>　いじめにせよ、不登校にせよ、子どもたちの問題はコミュニケーションがうまく</a:t>
            </a:r>
            <a:r>
              <a:rPr lang="ja-JP" altLang="en-US" sz="1200" dirty="0" smtClean="0">
                <a:latin typeface="Arial" panose="020B0604020202020204" pitchFamily="34" charset="0"/>
              </a:rPr>
              <a:t>とれない</a:t>
            </a:r>
            <a:r>
              <a:rPr lang="ja-JP" altLang="en-US" sz="1200" dirty="0">
                <a:latin typeface="Arial" panose="020B0604020202020204" pitchFamily="34" charset="0"/>
              </a:rPr>
              <a:t>ことが原因になることが多くあります。</a:t>
            </a:r>
            <a:endParaRPr lang="en-US" altLang="ja-JP" sz="1200" dirty="0">
              <a:latin typeface="Arial" panose="020B0604020202020204" pitchFamily="34" charset="0"/>
            </a:endParaRPr>
          </a:p>
          <a:p>
            <a:pPr eaLnBrk="1" hangingPunct="1"/>
            <a:r>
              <a:rPr lang="ja-JP" altLang="en-US" sz="1200" dirty="0">
                <a:latin typeface="Arial" panose="020B0604020202020204" pitchFamily="34" charset="0"/>
              </a:rPr>
              <a:t>　このような経験が続くと、不適応感が強くなります。自分に自信がもてなくなること</a:t>
            </a:r>
            <a:r>
              <a:rPr lang="ja-JP" altLang="en-US" sz="1200" dirty="0" smtClean="0">
                <a:latin typeface="Arial" panose="020B0604020202020204" pitchFamily="34" charset="0"/>
              </a:rPr>
              <a:t>によって</a:t>
            </a:r>
            <a:r>
              <a:rPr lang="ja-JP" altLang="en-US" sz="1200" dirty="0">
                <a:latin typeface="Arial" panose="020B0604020202020204" pitchFamily="34" charset="0"/>
              </a:rPr>
              <a:t>、さらに自分の考えや気持ちを伝えることができなくなります</a:t>
            </a:r>
            <a:r>
              <a:rPr lang="ja-JP" altLang="en-US" sz="1200" dirty="0" smtClean="0">
                <a:latin typeface="Arial" panose="020B0604020202020204" pitchFamily="34" charset="0"/>
              </a:rPr>
              <a:t>。いか</a:t>
            </a:r>
            <a:r>
              <a:rPr lang="ja-JP" altLang="en-US" sz="1200" dirty="0">
                <a:latin typeface="Arial" panose="020B0604020202020204" pitchFamily="34" charset="0"/>
              </a:rPr>
              <a:t>に自分の気持ちを表現するかという点で、アサーショントレーニングは有効です。</a:t>
            </a:r>
            <a:endParaRPr lang="en-US" altLang="ja-JP" sz="1200" dirty="0">
              <a:latin typeface="Arial" panose="020B0604020202020204" pitchFamily="34" charset="0"/>
            </a:endParaRPr>
          </a:p>
          <a:p>
            <a:pPr eaLnBrk="1" hangingPunct="1"/>
            <a:endParaRPr lang="en-US" altLang="ja-JP" sz="1200" dirty="0">
              <a:latin typeface="Arial" panose="020B0604020202020204" pitchFamily="34" charset="0"/>
            </a:endParaRPr>
          </a:p>
          <a:p>
            <a:pPr eaLnBrk="1" hangingPunct="1"/>
            <a:r>
              <a:rPr lang="ja-JP" altLang="en-US" sz="1200" dirty="0">
                <a:latin typeface="Arial" panose="020B0604020202020204" pitchFamily="34" charset="0"/>
              </a:rPr>
              <a:t>　何かを新たに始めることは大変ですが、自分がアサーティブになることは今日</a:t>
            </a:r>
            <a:r>
              <a:rPr lang="ja-JP" altLang="en-US" sz="1200" dirty="0" smtClean="0">
                <a:latin typeface="Arial" panose="020B0604020202020204" pitchFamily="34" charset="0"/>
              </a:rPr>
              <a:t>から始められます</a:t>
            </a:r>
            <a:r>
              <a:rPr lang="ja-JP" altLang="en-US" sz="1200" dirty="0">
                <a:latin typeface="Arial" panose="020B0604020202020204" pitchFamily="34" charset="0"/>
              </a:rPr>
              <a:t>。</a:t>
            </a:r>
            <a:endParaRPr lang="en-US" altLang="ja-JP" sz="1200" dirty="0">
              <a:latin typeface="Arial" panose="020B0604020202020204" pitchFamily="34" charset="0"/>
            </a:endParaRPr>
          </a:p>
          <a:p>
            <a:pPr eaLnBrk="1" hangingPunct="1"/>
            <a:endParaRPr lang="en-US" altLang="ja-JP" sz="1200" dirty="0">
              <a:latin typeface="Arial" panose="020B0604020202020204" pitchFamily="34" charset="0"/>
            </a:endParaRPr>
          </a:p>
          <a:p>
            <a:pPr eaLnBrk="1" hangingPunct="1"/>
            <a:r>
              <a:rPr lang="ja-JP" altLang="en-US" sz="1200" dirty="0">
                <a:latin typeface="Arial" panose="020B0604020202020204" pitchFamily="34" charset="0"/>
              </a:rPr>
              <a:t>　アサーショントレーニングは、スポーツにおけるトレーニングと同様、</a:t>
            </a:r>
            <a:r>
              <a:rPr lang="ja-JP" altLang="en-US" sz="1200" dirty="0" smtClean="0">
                <a:latin typeface="Arial" panose="020B0604020202020204" pitchFamily="34" charset="0"/>
              </a:rPr>
              <a:t>トレーニングを</a:t>
            </a:r>
            <a:r>
              <a:rPr lang="ja-JP" altLang="en-US" sz="1200" dirty="0">
                <a:latin typeface="Arial" panose="020B0604020202020204" pitchFamily="34" charset="0"/>
              </a:rPr>
              <a:t>することでと身に付くものです。ぜひ、計画的に取り入れてほしいと思います。</a:t>
            </a:r>
            <a:endParaRPr lang="en-US" altLang="ja-JP" sz="1200" dirty="0">
              <a:latin typeface="Arial" panose="020B0604020202020204" pitchFamily="34" charset="0"/>
            </a:endParaRPr>
          </a:p>
          <a:p>
            <a:pPr eaLnBrk="1" hangingPunct="1"/>
            <a:endParaRPr lang="en-US" altLang="ja-JP" sz="1200" dirty="0">
              <a:latin typeface="Arial" panose="020B0604020202020204" pitchFamily="34" charset="0"/>
            </a:endParaRPr>
          </a:p>
          <a:p>
            <a:pPr eaLnBrk="1" hangingPunct="1"/>
            <a:r>
              <a:rPr lang="en-US" altLang="ja-JP" sz="1200" dirty="0">
                <a:latin typeface="Arial" panose="020B0604020202020204" pitchFamily="34" charset="0"/>
              </a:rPr>
              <a:t>※</a:t>
            </a:r>
            <a:r>
              <a:rPr lang="ja-JP" altLang="en-US" sz="1200" dirty="0">
                <a:latin typeface="Arial" panose="020B0604020202020204" pitchFamily="34" charset="0"/>
              </a:rPr>
              <a:t>アサーショントレーニングは、数多くある教育相談の手法の一つです</a:t>
            </a:r>
            <a:r>
              <a:rPr lang="ja-JP" altLang="en-US" sz="1200" dirty="0" smtClean="0">
                <a:latin typeface="Arial" panose="020B0604020202020204" pitchFamily="34" charset="0"/>
              </a:rPr>
              <a:t>。それぞれ</a:t>
            </a:r>
            <a:r>
              <a:rPr lang="ja-JP" altLang="en-US" sz="1200" dirty="0">
                <a:latin typeface="Arial" panose="020B0604020202020204" pitchFamily="34" charset="0"/>
              </a:rPr>
              <a:t>の学校により、子どもたちの問題や状況が異なるので、まずは状況</a:t>
            </a:r>
            <a:r>
              <a:rPr lang="ja-JP" altLang="en-US" sz="1200" dirty="0" smtClean="0">
                <a:latin typeface="Arial" panose="020B0604020202020204" pitchFamily="34" charset="0"/>
              </a:rPr>
              <a:t>をしっかり</a:t>
            </a:r>
            <a:r>
              <a:rPr lang="ja-JP" altLang="en-US" sz="1200" dirty="0">
                <a:latin typeface="Arial" panose="020B0604020202020204" pitchFamily="34" charset="0"/>
              </a:rPr>
              <a:t>と把握し、実態に合わせてどのような子どもに育てたいかという目標を</a:t>
            </a:r>
            <a:r>
              <a:rPr lang="ja-JP" altLang="en-US" sz="1200" dirty="0" smtClean="0">
                <a:latin typeface="Arial" panose="020B0604020202020204" pitchFamily="34" charset="0"/>
              </a:rPr>
              <a:t>立てること</a:t>
            </a:r>
            <a:r>
              <a:rPr lang="ja-JP" altLang="en-US" sz="1200" dirty="0">
                <a:latin typeface="Arial" panose="020B0604020202020204" pitchFamily="34" charset="0"/>
              </a:rPr>
              <a:t>が大切です。そして、その目標を達成するために、何を身に付けさせたいか</a:t>
            </a:r>
            <a:r>
              <a:rPr lang="ja-JP" altLang="en-US" sz="1200" dirty="0" smtClean="0">
                <a:latin typeface="Arial" panose="020B0604020202020204" pitchFamily="34" charset="0"/>
              </a:rPr>
              <a:t>を明確</a:t>
            </a:r>
            <a:r>
              <a:rPr lang="ja-JP" altLang="en-US" sz="1200" dirty="0">
                <a:latin typeface="Arial" panose="020B0604020202020204" pitchFamily="34" charset="0"/>
              </a:rPr>
              <a:t>にし、それによって手法を選択することが大切です。</a:t>
            </a:r>
            <a:endParaRPr lang="en-US" altLang="ja-JP" sz="1200" dirty="0">
              <a:latin typeface="Arial" panose="020B0604020202020204" pitchFamily="34" charset="0"/>
            </a:endParaRPr>
          </a:p>
          <a:p>
            <a:pPr eaLnBrk="1" hangingPunct="1"/>
            <a:endParaRPr lang="en-US" altLang="ja-JP" sz="1200" dirty="0">
              <a:latin typeface="Arial" panose="020B0604020202020204" pitchFamily="34" charset="0"/>
            </a:endParaRPr>
          </a:p>
        </p:txBody>
      </p:sp>
    </p:spTree>
    <p:extLst>
      <p:ext uri="{BB962C8B-B14F-4D97-AF65-F5344CB8AC3E}">
        <p14:creationId xmlns:p14="http://schemas.microsoft.com/office/powerpoint/2010/main" val="2473602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bwMode="auto">
          <a:xfrm>
            <a:off x="403225" y="1230313"/>
            <a:ext cx="5905500" cy="33226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smtClean="0"/>
              <a:t>この講義は、</a:t>
            </a:r>
            <a:endParaRPr lang="en-US" altLang="ja-JP" dirty="0" smtClean="0"/>
          </a:p>
          <a:p>
            <a:r>
              <a:rPr lang="ja-JP" altLang="en-US" dirty="0" smtClean="0"/>
              <a:t>　１、講義</a:t>
            </a:r>
            <a:r>
              <a:rPr lang="en-US" altLang="ja-JP" dirty="0" smtClean="0"/>
              <a:t>｢</a:t>
            </a:r>
            <a:r>
              <a:rPr lang="ja-JP" altLang="en-US" dirty="0" smtClean="0"/>
              <a:t>アサーションの考え方</a:t>
            </a:r>
            <a:r>
              <a:rPr lang="en-US" altLang="ja-JP" dirty="0" smtClean="0"/>
              <a:t>｣</a:t>
            </a:r>
          </a:p>
          <a:p>
            <a:r>
              <a:rPr lang="ja-JP" altLang="en-US" dirty="0" smtClean="0"/>
              <a:t>　２、演習・説明</a:t>
            </a:r>
            <a:r>
              <a:rPr lang="en-US" altLang="ja-JP" dirty="0" smtClean="0"/>
              <a:t>｢</a:t>
            </a:r>
            <a:r>
              <a:rPr lang="ja-JP" altLang="en-US" dirty="0" smtClean="0"/>
              <a:t>アサーショントレーニングの進め方</a:t>
            </a:r>
            <a:r>
              <a:rPr lang="en-US" altLang="ja-JP" dirty="0" smtClean="0"/>
              <a:t>｣</a:t>
            </a:r>
          </a:p>
          <a:p>
            <a:r>
              <a:rPr lang="ja-JP" altLang="en-US" dirty="0" smtClean="0"/>
              <a:t>　３、演習</a:t>
            </a:r>
            <a:r>
              <a:rPr lang="en-US" altLang="ja-JP" dirty="0" smtClean="0"/>
              <a:t>｢</a:t>
            </a:r>
            <a:r>
              <a:rPr lang="ja-JP" altLang="en-US" dirty="0" smtClean="0"/>
              <a:t>学校における活用の在り方</a:t>
            </a:r>
            <a:r>
              <a:rPr lang="en-US" altLang="ja-JP" dirty="0" smtClean="0"/>
              <a:t>｣</a:t>
            </a:r>
          </a:p>
          <a:p>
            <a:r>
              <a:rPr lang="ja-JP" altLang="en-US" dirty="0" smtClean="0"/>
              <a:t>を通して、生徒理解に基づく教育相談の手法を学びます。</a:t>
            </a:r>
            <a:endParaRPr lang="en-US" altLang="ja-JP" dirty="0" smtClean="0"/>
          </a:p>
        </p:txBody>
      </p:sp>
    </p:spTree>
    <p:extLst>
      <p:ext uri="{BB962C8B-B14F-4D97-AF65-F5344CB8AC3E}">
        <p14:creationId xmlns:p14="http://schemas.microsoft.com/office/powerpoint/2010/main" val="2747897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○アサーションとは</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そのまま日本語に訳すと「主張」や「断言」となり、一方的な押し付けのニュ</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a:t>
            </a:r>
            <a:r>
              <a:rPr lang="ja-JP" altLang="en-US" baseline="0" dirty="0" smtClean="0">
                <a:latin typeface="Arial" panose="020B0604020202020204" pitchFamily="34" charset="0"/>
              </a:rPr>
              <a:t> </a:t>
            </a:r>
            <a:r>
              <a:rPr lang="ja-JP" altLang="en-US" dirty="0" smtClean="0">
                <a:latin typeface="Arial" panose="020B0604020202020204" pitchFamily="34" charset="0"/>
              </a:rPr>
              <a:t>アンスになります。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「自分も相手も大切にした自己表現」が本来の意味なので、日本語に</a:t>
            </a:r>
            <a:endParaRPr lang="en-US" altLang="ja-JP" dirty="0" smtClean="0">
              <a:latin typeface="Arial" panose="020B0604020202020204" pitchFamily="34" charset="0"/>
            </a:endParaRPr>
          </a:p>
          <a:p>
            <a:pPr eaLnBrk="1" hangingPunct="1"/>
            <a:r>
              <a:rPr lang="en-US" altLang="ja-JP" dirty="0" smtClean="0">
                <a:latin typeface="Arial" panose="020B0604020202020204" pitchFamily="34" charset="0"/>
              </a:rPr>
              <a:t>   </a:t>
            </a:r>
            <a:r>
              <a:rPr lang="ja-JP" altLang="en-US" dirty="0" smtClean="0">
                <a:latin typeface="Arial" panose="020B0604020202020204" pitchFamily="34" charset="0"/>
              </a:rPr>
              <a:t>訳さずに、アサーションとそのまま使っています。</a:t>
            </a:r>
            <a:endParaRPr lang="en-US" altLang="ja-JP" dirty="0" smtClean="0">
              <a:latin typeface="Arial" panose="020B0604020202020204" pitchFamily="34" charset="0"/>
            </a:endParaRPr>
          </a:p>
          <a:p>
            <a:pPr eaLnBrk="1" hangingPunct="1"/>
            <a:endParaRPr lang="en-US" altLang="ja-JP" dirty="0" smtClean="0">
              <a:latin typeface="Arial" panose="020B0604020202020204" pitchFamily="34" charset="0"/>
            </a:endParaRPr>
          </a:p>
        </p:txBody>
      </p:sp>
    </p:spTree>
    <p:extLst>
      <p:ext uri="{BB962C8B-B14F-4D97-AF65-F5344CB8AC3E}">
        <p14:creationId xmlns:p14="http://schemas.microsoft.com/office/powerpoint/2010/main" val="3379932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３つのタイプの自己表現について説明します。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①非主張的（ノン・アサーティブ）な自己表現について</a:t>
            </a:r>
          </a:p>
          <a:p>
            <a:pPr eaLnBrk="1" hangingPunct="1"/>
            <a:r>
              <a:rPr lang="ja-JP" altLang="en-US" dirty="0" smtClean="0">
                <a:latin typeface="Arial" panose="020B0604020202020204" pitchFamily="34" charset="0"/>
              </a:rPr>
              <a:t>　　　・相手のことを大切にするけれど、自分のことは大切にしない自己表現のこと。</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自分の気持ちや考え、信念を表現しなかったり、し損なったり、曖昧な表現</a:t>
            </a:r>
            <a:endParaRPr lang="en-US" altLang="ja-JP" dirty="0" smtClean="0">
              <a:latin typeface="Arial" panose="020B0604020202020204" pitchFamily="34" charset="0"/>
            </a:endParaRPr>
          </a:p>
          <a:p>
            <a:pPr eaLnBrk="1" hangingPunct="1"/>
            <a:r>
              <a:rPr lang="en-US" altLang="ja-JP" dirty="0" smtClean="0">
                <a:latin typeface="Arial" panose="020B0604020202020204" pitchFamily="34" charset="0"/>
              </a:rPr>
              <a:t>        </a:t>
            </a:r>
            <a:r>
              <a:rPr lang="ja-JP" altLang="en-US" dirty="0" smtClean="0">
                <a:latin typeface="Arial" panose="020B0604020202020204" pitchFamily="34" charset="0"/>
              </a:rPr>
              <a:t>や小さな声で言うなどもノン・アサーティブにあたります。</a:t>
            </a:r>
          </a:p>
          <a:p>
            <a:pPr eaLnBrk="1" hangingPunct="1"/>
            <a:r>
              <a:rPr lang="ja-JP" altLang="en-US" dirty="0" smtClean="0">
                <a:latin typeface="Arial" panose="020B0604020202020204" pitchFamily="34" charset="0"/>
              </a:rPr>
              <a:t>　　　・ノン・アサーティブは、相手に配慮しているようでいて、実は相手に対して率</a:t>
            </a:r>
            <a:endParaRPr lang="en-US" altLang="ja-JP" dirty="0" smtClean="0">
              <a:latin typeface="Arial" panose="020B0604020202020204" pitchFamily="34" charset="0"/>
            </a:endParaRPr>
          </a:p>
          <a:p>
            <a:pPr eaLnBrk="1" hangingPunct="1"/>
            <a:r>
              <a:rPr lang="en-US" altLang="ja-JP" baseline="0" dirty="0" smtClean="0">
                <a:latin typeface="Arial" panose="020B0604020202020204" pitchFamily="34" charset="0"/>
              </a:rPr>
              <a:t>        </a:t>
            </a:r>
            <a:r>
              <a:rPr lang="ja-JP" altLang="en-US" dirty="0" smtClean="0">
                <a:latin typeface="Arial" panose="020B0604020202020204" pitchFamily="34" charset="0"/>
              </a:rPr>
              <a:t>直ではなく、自分に対しても不正直な言動です。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②攻撃的（アグレッジブ）な自己表現について</a:t>
            </a:r>
          </a:p>
          <a:p>
            <a:pPr eaLnBrk="1" hangingPunct="1"/>
            <a:r>
              <a:rPr lang="ja-JP" altLang="en-US" dirty="0" smtClean="0">
                <a:latin typeface="Arial" panose="020B0604020202020204" pitchFamily="34" charset="0"/>
              </a:rPr>
              <a:t>　　　・相手の言い分や気持ちを無視、または軽視して、自分の権利を主張する言</a:t>
            </a:r>
            <a:endParaRPr lang="en-US" altLang="ja-JP" dirty="0" smtClean="0">
              <a:latin typeface="Arial" panose="020B0604020202020204" pitchFamily="34" charset="0"/>
            </a:endParaRPr>
          </a:p>
          <a:p>
            <a:pPr eaLnBrk="1" hangingPunct="1"/>
            <a:r>
              <a:rPr lang="en-US" altLang="ja-JP" dirty="0" smtClean="0">
                <a:latin typeface="Arial" panose="020B0604020202020204" pitchFamily="34" charset="0"/>
              </a:rPr>
              <a:t>        </a:t>
            </a:r>
            <a:r>
              <a:rPr lang="ja-JP" altLang="en-US" dirty="0" smtClean="0">
                <a:latin typeface="Arial" panose="020B0604020202020204" pitchFamily="34" charset="0"/>
              </a:rPr>
              <a:t>い方で、結果的に相手に自分を押しつける言動。</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このような言動をしている人は、一見、表情豊かで、ハキハキものを言って</a:t>
            </a:r>
            <a:endParaRPr lang="en-US" altLang="ja-JP" dirty="0" smtClean="0">
              <a:latin typeface="Arial" panose="020B0604020202020204" pitchFamily="34" charset="0"/>
            </a:endParaRPr>
          </a:p>
          <a:p>
            <a:pPr eaLnBrk="1" hangingPunct="1"/>
            <a:r>
              <a:rPr lang="en-US" altLang="ja-JP" dirty="0" smtClean="0">
                <a:latin typeface="Arial" panose="020B0604020202020204" pitchFamily="34" charset="0"/>
              </a:rPr>
              <a:t>        </a:t>
            </a:r>
            <a:r>
              <a:rPr lang="ja-JP" altLang="en-US" dirty="0" smtClean="0">
                <a:latin typeface="Arial" panose="020B0604020202020204" pitchFamily="34" charset="0"/>
              </a:rPr>
              <a:t>いるように見えますが、相手を無視、あるいは軽視して自分のことだけを</a:t>
            </a:r>
            <a:endParaRPr lang="en-US" altLang="ja-JP" dirty="0" smtClean="0">
              <a:latin typeface="Arial" panose="020B0604020202020204" pitchFamily="34" charset="0"/>
            </a:endParaRPr>
          </a:p>
          <a:p>
            <a:pPr eaLnBrk="1" hangingPunct="1"/>
            <a:r>
              <a:rPr lang="en-US" altLang="ja-JP" dirty="0" smtClean="0">
                <a:latin typeface="Arial" panose="020B0604020202020204" pitchFamily="34" charset="0"/>
              </a:rPr>
              <a:t>        </a:t>
            </a:r>
            <a:r>
              <a:rPr lang="ja-JP" altLang="en-US" dirty="0" smtClean="0">
                <a:latin typeface="Arial" panose="020B0604020202020204" pitchFamily="34" charset="0"/>
              </a:rPr>
              <a:t>主張していることになります。</a:t>
            </a:r>
          </a:p>
          <a:p>
            <a:pPr eaLnBrk="1" hangingPunct="1"/>
            <a:r>
              <a:rPr lang="ja-JP" altLang="en-US" dirty="0" smtClean="0">
                <a:latin typeface="Arial" panose="020B0604020202020204" pitchFamily="34" charset="0"/>
              </a:rPr>
              <a:t>③アサーティブな自己表現について</a:t>
            </a:r>
          </a:p>
          <a:p>
            <a:pPr eaLnBrk="1" hangingPunct="1"/>
            <a:r>
              <a:rPr lang="ja-JP" altLang="en-US" dirty="0" smtClean="0">
                <a:latin typeface="Arial" panose="020B0604020202020204" pitchFamily="34" charset="0"/>
              </a:rPr>
              <a:t>　　　・自分も相手も大切にした自己表現のこと</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自分の気持ちや考えを率直に、正直に、その場に合った適切な方法で表現</a:t>
            </a:r>
            <a:endParaRPr lang="en-US" altLang="ja-JP" dirty="0" smtClean="0">
              <a:latin typeface="Arial" panose="020B0604020202020204" pitchFamily="34" charset="0"/>
            </a:endParaRPr>
          </a:p>
          <a:p>
            <a:pPr eaLnBrk="1" hangingPunct="1"/>
            <a:r>
              <a:rPr lang="en-US" altLang="ja-JP" dirty="0" smtClean="0">
                <a:latin typeface="Arial" panose="020B0604020202020204" pitchFamily="34" charset="0"/>
              </a:rPr>
              <a:t>        </a:t>
            </a:r>
            <a:r>
              <a:rPr lang="ja-JP" altLang="en-US" dirty="0" smtClean="0">
                <a:latin typeface="Arial" panose="020B0604020202020204" pitchFamily="34" charset="0"/>
              </a:rPr>
              <a:t>します。</a:t>
            </a:r>
          </a:p>
          <a:p>
            <a:pPr eaLnBrk="1" hangingPunct="1"/>
            <a:r>
              <a:rPr lang="ja-JP" altLang="en-US" dirty="0" smtClean="0">
                <a:latin typeface="Arial" panose="020B0604020202020204" pitchFamily="34" charset="0"/>
              </a:rPr>
              <a:t>　</a:t>
            </a:r>
          </a:p>
        </p:txBody>
      </p:sp>
    </p:spTree>
    <p:extLst>
      <p:ext uri="{BB962C8B-B14F-4D97-AF65-F5344CB8AC3E}">
        <p14:creationId xmlns:p14="http://schemas.microsoft.com/office/powerpoint/2010/main" val="4077138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非主張的（ノンアサーティブ）な自己表現をするとどうなるのでしょうか。</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不快な体験が重なると、不快感は欲求不満や怒りとなって心にたまります。たまった怒りは、何度も同じ思いをさせている相手への恨みや、関係のない相手への八つ当たりや意地悪となって表現されることがあります。</a:t>
            </a:r>
          </a:p>
          <a:p>
            <a:pPr eaLnBrk="1" hangingPunct="1"/>
            <a:r>
              <a:rPr lang="ja-JP" altLang="en-US" dirty="0" smtClean="0">
                <a:latin typeface="Arial" panose="020B0604020202020204" pitchFamily="34" charset="0"/>
              </a:rPr>
              <a:t>例えば、ある日突然、攻撃的になる。キレやすい状態になってしまうことが考えられます。</a:t>
            </a:r>
          </a:p>
          <a:p>
            <a:pPr eaLnBrk="1" hangingPunct="1"/>
            <a:r>
              <a:rPr lang="ja-JP" altLang="en-US" dirty="0" smtClean="0">
                <a:latin typeface="Arial" panose="020B0604020202020204" pitchFamily="34" charset="0"/>
              </a:rPr>
              <a:t>逆に、不快な体験をじっと我慢して耐え続ける人もいます。相手との関係に波風を立てないようにするため、自分でその場を治める責任をとろうとします。過剰なストレスを自分にかける結果、神経性の胃痛、心身症のうつ状態になったり、人と付き合うのがおっくうになったりします。</a:t>
            </a:r>
          </a:p>
          <a:p>
            <a:pPr eaLnBrk="1" hangingPunct="1"/>
            <a:endParaRPr lang="ja-JP" altLang="en-US" dirty="0" smtClean="0">
              <a:latin typeface="Arial" panose="020B0604020202020204" pitchFamily="34" charset="0"/>
            </a:endParaRPr>
          </a:p>
          <a:p>
            <a:pPr eaLnBrk="1" hangingPunct="1"/>
            <a:r>
              <a:rPr lang="ja-JP" altLang="en-US" dirty="0" smtClean="0">
                <a:latin typeface="Arial" panose="020B0604020202020204" pitchFamily="34" charset="0"/>
              </a:rPr>
              <a:t>具体的な場面として、</a:t>
            </a:r>
          </a:p>
          <a:p>
            <a:pPr eaLnBrk="1" hangingPunct="1"/>
            <a:r>
              <a:rPr lang="ja-JP" altLang="en-US" dirty="0" smtClean="0">
                <a:latin typeface="Arial" panose="020B0604020202020204" pitchFamily="34" charset="0"/>
              </a:rPr>
              <a:t>　</a:t>
            </a:r>
            <a:r>
              <a:rPr lang="ja-JP" altLang="en-US" baseline="0" dirty="0" smtClean="0">
                <a:latin typeface="Arial" panose="020B0604020202020204" pitchFamily="34" charset="0"/>
              </a:rPr>
              <a:t> </a:t>
            </a:r>
            <a:r>
              <a:rPr lang="ja-JP" altLang="en-US" dirty="0" smtClean="0">
                <a:latin typeface="Arial" panose="020B0604020202020204" pitchFamily="34" charset="0"/>
              </a:rPr>
              <a:t>あなたが、スーパーのレジに並んでいたところ、割り込んできた人がいたとします。ノン・アサーティブな自己表現をする人は、腹が立つのに、</a:t>
            </a:r>
            <a:r>
              <a:rPr lang="en-US" altLang="ja-JP" dirty="0" smtClean="0">
                <a:latin typeface="Arial" panose="020B0604020202020204" pitchFamily="34" charset="0"/>
              </a:rPr>
              <a:t>1</a:t>
            </a:r>
            <a:r>
              <a:rPr lang="ja-JP" altLang="en-US" dirty="0" smtClean="0">
                <a:latin typeface="Arial" panose="020B0604020202020204" pitchFamily="34" charset="0"/>
              </a:rPr>
              <a:t>人でぶつぶつ言いながら、そのまま我慢してしまいます。</a:t>
            </a:r>
            <a:endParaRPr lang="en-US" altLang="ja-JP" dirty="0" smtClean="0">
              <a:latin typeface="Arial" panose="020B0604020202020204" pitchFamily="34" charset="0"/>
            </a:endParaRPr>
          </a:p>
        </p:txBody>
      </p:sp>
    </p:spTree>
    <p:extLst>
      <p:ext uri="{BB962C8B-B14F-4D97-AF65-F5344CB8AC3E}">
        <p14:creationId xmlns:p14="http://schemas.microsoft.com/office/powerpoint/2010/main" val="2113567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攻撃的（アグレッシブ）な自己表現をすると、どうなるのでしょうか。</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その場の主導権を握りたいだけで「自分が一番」や「あなたはダメ」といった態度を取り、相手より優位に立とう、「勝ち負け」でものごとを決めようとする姿勢が見え隠れします。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自分の意向が通って一時的に満足しても、その強引さのために後味が悪かったり、それが本意でなかったことに気付き、後悔することになります。また、攻撃的な対応をされた相手からは、敬遠され、孤立する結果になることもあります。</a:t>
            </a:r>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具体的な場面として、先ほどの割り込みの例で言えば、アグレッシブな自己表現をする人は「おい、お前、ここはみんな並んでいるんだ。後ろに並べよ」などと大声で怒鳴ってしまいます。</a:t>
            </a:r>
            <a:endParaRPr lang="en-US" altLang="ja-JP" dirty="0" smtClean="0">
              <a:latin typeface="Arial" panose="020B0604020202020204" pitchFamily="34" charset="0"/>
            </a:endParaRPr>
          </a:p>
          <a:p>
            <a:pPr eaLnBrk="1" hangingPunct="1"/>
            <a:endParaRPr lang="en-US" altLang="ja-JP" dirty="0" smtClean="0">
              <a:latin typeface="Arial" panose="020B0604020202020204" pitchFamily="34" charset="0"/>
            </a:endParaRPr>
          </a:p>
          <a:p>
            <a:pPr eaLnBrk="1" hangingPunct="1"/>
            <a:r>
              <a:rPr lang="ja-JP" altLang="en-US" dirty="0" smtClean="0">
                <a:latin typeface="Arial" panose="020B0604020202020204" pitchFamily="34" charset="0"/>
              </a:rPr>
              <a:t>　　</a:t>
            </a:r>
            <a:endParaRPr lang="ja-JP" altLang="ja-JP" dirty="0" smtClean="0">
              <a:latin typeface="Arial" panose="020B0604020202020204" pitchFamily="34" charset="0"/>
            </a:endParaRPr>
          </a:p>
          <a:p>
            <a:pPr eaLnBrk="1" hangingPunct="1"/>
            <a:endParaRPr lang="ja-JP" altLang="ja-JP" dirty="0" smtClean="0">
              <a:latin typeface="Arial" panose="020B0604020202020204" pitchFamily="34" charset="0"/>
            </a:endParaRPr>
          </a:p>
        </p:txBody>
      </p:sp>
    </p:spTree>
    <p:extLst>
      <p:ext uri="{BB962C8B-B14F-4D97-AF65-F5344CB8AC3E}">
        <p14:creationId xmlns:p14="http://schemas.microsoft.com/office/powerpoint/2010/main" val="1143822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smtClean="0">
                <a:latin typeface="Arial" panose="020B0604020202020204" pitchFamily="34" charset="0"/>
              </a:rPr>
              <a:t>アサーティブな自己表現とは、自分も相手も大切にした自己表現のことで、自分の気持ちや考えを率直に、正直に、その場に合った適切な方法で表現します。</a:t>
            </a:r>
          </a:p>
        </p:txBody>
      </p:sp>
    </p:spTree>
    <p:extLst>
      <p:ext uri="{BB962C8B-B14F-4D97-AF65-F5344CB8AC3E}">
        <p14:creationId xmlns:p14="http://schemas.microsoft.com/office/powerpoint/2010/main" val="1484735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200" dirty="0">
                <a:latin typeface="+mn-ea"/>
                <a:ea typeface="+mn-ea"/>
              </a:rPr>
              <a:t>アサーション権とは、よりよい人間関係の基礎であり、基本的アサーション権は</a:t>
            </a:r>
            <a:r>
              <a:rPr lang="en-US" altLang="ja-JP" sz="1200" dirty="0">
                <a:latin typeface="+mn-ea"/>
                <a:ea typeface="+mn-ea"/>
              </a:rPr>
              <a:t>100</a:t>
            </a:r>
            <a:r>
              <a:rPr lang="ja-JP" altLang="en-US" sz="1200" dirty="0">
                <a:latin typeface="+mn-ea"/>
                <a:ea typeface="+mn-ea"/>
              </a:rPr>
              <a:t>以上あります。</a:t>
            </a:r>
            <a:endParaRPr lang="ja-JP" altLang="ja-JP" sz="1200" dirty="0">
              <a:latin typeface="+mn-ea"/>
              <a:ea typeface="+mn-ea"/>
            </a:endParaRPr>
          </a:p>
        </p:txBody>
      </p:sp>
    </p:spTree>
    <p:extLst>
      <p:ext uri="{BB962C8B-B14F-4D97-AF65-F5344CB8AC3E}">
        <p14:creationId xmlns:p14="http://schemas.microsoft.com/office/powerpoint/2010/main" val="3979877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000" dirty="0">
                <a:latin typeface="Arial" panose="020B0604020202020204" pitchFamily="34" charset="0"/>
              </a:rPr>
              <a:t>ここにあげた５つは、代表的なものです。</a:t>
            </a:r>
          </a:p>
          <a:p>
            <a:pPr eaLnBrk="1" hangingPunct="1"/>
            <a:r>
              <a:rPr lang="ja-JP" altLang="en-US" sz="1000" dirty="0" smtClean="0">
                <a:latin typeface="Arial" panose="020B0604020202020204" pitchFamily="34" charset="0"/>
              </a:rPr>
              <a:t>①</a:t>
            </a:r>
            <a:r>
              <a:rPr lang="ja-JP" altLang="en-US" sz="1000" dirty="0">
                <a:latin typeface="Arial" panose="020B0604020202020204" pitchFamily="34" charset="0"/>
              </a:rPr>
              <a:t>これは人権の基本で</a:t>
            </a:r>
            <a:r>
              <a:rPr lang="ja-JP" altLang="en-US" sz="1000" dirty="0" smtClean="0">
                <a:latin typeface="Arial" panose="020B0604020202020204" pitchFamily="34" charset="0"/>
              </a:rPr>
              <a:t>、人</a:t>
            </a:r>
            <a:r>
              <a:rPr lang="ja-JP" altLang="en-US" sz="1000" dirty="0">
                <a:latin typeface="Arial" panose="020B0604020202020204" pitchFamily="34" charset="0"/>
              </a:rPr>
              <a:t>から大切にされていないのは、自分が「劣っているからだ。」と、自分で自分の価値を決めています。</a:t>
            </a:r>
            <a:endParaRPr lang="en-US" altLang="ja-JP" sz="1000" dirty="0">
              <a:latin typeface="Arial" panose="020B0604020202020204" pitchFamily="34" charset="0"/>
            </a:endParaRPr>
          </a:p>
          <a:p>
            <a:pPr eaLnBrk="1" hangingPunct="1"/>
            <a:r>
              <a:rPr lang="ja-JP" altLang="en-US" sz="1000" dirty="0">
                <a:latin typeface="Arial" panose="020B0604020202020204" pitchFamily="34" charset="0"/>
              </a:rPr>
              <a:t>　</a:t>
            </a:r>
            <a:r>
              <a:rPr lang="ja-JP" altLang="en-US" sz="1000" baseline="0" dirty="0">
                <a:latin typeface="Arial" panose="020B0604020202020204" pitchFamily="34" charset="0"/>
              </a:rPr>
              <a:t> </a:t>
            </a:r>
            <a:r>
              <a:rPr lang="ja-JP" altLang="en-US" sz="1000" dirty="0" smtClean="0">
                <a:latin typeface="Arial" panose="020B0604020202020204" pitchFamily="34" charset="0"/>
              </a:rPr>
              <a:t>自分</a:t>
            </a:r>
            <a:r>
              <a:rPr lang="ja-JP" altLang="en-US" sz="1000" dirty="0">
                <a:latin typeface="Arial" panose="020B0604020202020204" pitchFamily="34" charset="0"/>
              </a:rPr>
              <a:t>自身を大切にしていません。</a:t>
            </a:r>
            <a:endParaRPr lang="en-US" altLang="ja-JP" sz="1000" dirty="0">
              <a:latin typeface="Arial" panose="020B0604020202020204" pitchFamily="34" charset="0"/>
            </a:endParaRPr>
          </a:p>
          <a:p>
            <a:pPr eaLnBrk="1" hangingPunct="1"/>
            <a:r>
              <a:rPr lang="ja-JP" altLang="en-US" sz="1000" dirty="0" smtClean="0">
                <a:latin typeface="Arial" panose="020B0604020202020204" pitchFamily="34" charset="0"/>
              </a:rPr>
              <a:t>②</a:t>
            </a:r>
            <a:r>
              <a:rPr lang="ja-JP" altLang="en-US" sz="1000" dirty="0">
                <a:latin typeface="Arial" panose="020B0604020202020204" pitchFamily="34" charset="0"/>
              </a:rPr>
              <a:t>自分自身についての最終的判断権をもって</a:t>
            </a:r>
            <a:r>
              <a:rPr lang="ja-JP" altLang="en-US" sz="1000" dirty="0" smtClean="0">
                <a:latin typeface="Arial" panose="020B0604020202020204" pitchFamily="34" charset="0"/>
              </a:rPr>
              <a:t>いる。仕事</a:t>
            </a:r>
            <a:r>
              <a:rPr lang="ja-JP" altLang="en-US" sz="1000" dirty="0">
                <a:latin typeface="Arial" panose="020B0604020202020204" pitchFamily="34" charset="0"/>
              </a:rPr>
              <a:t>が終わって今日はまっすぐ帰りたい。しかし、同僚に一杯飲んで帰ろうと誘われる。今日は家族と約束があるので帰りたい。けれど</a:t>
            </a:r>
            <a:r>
              <a:rPr lang="ja-JP" altLang="en-US" sz="1000" dirty="0" smtClean="0">
                <a:latin typeface="Arial" panose="020B0604020202020204" pitchFamily="34" charset="0"/>
              </a:rPr>
              <a:t>、「</a:t>
            </a:r>
            <a:r>
              <a:rPr lang="ja-JP" altLang="en-US" sz="1000" dirty="0">
                <a:latin typeface="Arial" panose="020B0604020202020204" pitchFamily="34" charset="0"/>
              </a:rPr>
              <a:t>ちょっとくらいいいだろう。」と行くことを決めた瞬間に、その行動の責任は自分でとることになります</a:t>
            </a:r>
            <a:r>
              <a:rPr lang="ja-JP" altLang="en-US" sz="1000" dirty="0" smtClean="0">
                <a:latin typeface="Arial" panose="020B0604020202020204" pitchFamily="34" charset="0"/>
              </a:rPr>
              <a:t>。家族</a:t>
            </a:r>
            <a:r>
              <a:rPr lang="ja-JP" altLang="en-US" sz="1000" dirty="0">
                <a:latin typeface="Arial" panose="020B0604020202020204" pitchFamily="34" charset="0"/>
              </a:rPr>
              <a:t>に理解してもらうことも、家族にうらまれることも含めて覚悟します</a:t>
            </a:r>
            <a:r>
              <a:rPr lang="ja-JP" altLang="en-US" sz="1000" dirty="0" smtClean="0">
                <a:latin typeface="Arial" panose="020B0604020202020204" pitchFamily="34" charset="0"/>
              </a:rPr>
              <a:t>。反対</a:t>
            </a:r>
            <a:r>
              <a:rPr lang="ja-JP" altLang="en-US" sz="1000" dirty="0">
                <a:latin typeface="Arial" panose="020B0604020202020204" pitchFamily="34" charset="0"/>
              </a:rPr>
              <a:t>に、同僚の誘いを断って、翌日から同僚との関係が悪くなっても家族を責めない、家族の責任ではないのです。</a:t>
            </a:r>
          </a:p>
          <a:p>
            <a:pPr eaLnBrk="1" hangingPunct="1"/>
            <a:r>
              <a:rPr lang="ja-JP" altLang="en-US" sz="1000" dirty="0" smtClean="0">
                <a:latin typeface="Arial" panose="020B0604020202020204" pitchFamily="34" charset="0"/>
              </a:rPr>
              <a:t>③</a:t>
            </a:r>
            <a:r>
              <a:rPr lang="ja-JP" altLang="en-US" sz="1000" dirty="0">
                <a:latin typeface="Arial" panose="020B0604020202020204" pitchFamily="34" charset="0"/>
              </a:rPr>
              <a:t>失敗や過ちをしない人間はいません。その結果に責任を取るのも人間であり、失敗の結果を可能なかぎり引き受けます。　　</a:t>
            </a:r>
          </a:p>
          <a:p>
            <a:pPr eaLnBrk="1" hangingPunct="1"/>
            <a:r>
              <a:rPr lang="ja-JP" altLang="en-US" sz="1000" dirty="0" smtClean="0">
                <a:latin typeface="Arial" panose="020B0604020202020204" pitchFamily="34" charset="0"/>
              </a:rPr>
              <a:t>④</a:t>
            </a:r>
            <a:r>
              <a:rPr lang="ja-JP" altLang="en-US" sz="1000" dirty="0">
                <a:latin typeface="Arial" panose="020B0604020202020204" pitchFamily="34" charset="0"/>
              </a:rPr>
              <a:t>買い物やサービスを受けた時に支払いに見合ったことを要求しても</a:t>
            </a:r>
            <a:r>
              <a:rPr lang="ja-JP" altLang="en-US" sz="1000" dirty="0" smtClean="0">
                <a:latin typeface="Arial" panose="020B0604020202020204" pitchFamily="34" charset="0"/>
              </a:rPr>
              <a:t>よい。例えば</a:t>
            </a:r>
            <a:r>
              <a:rPr lang="ja-JP" altLang="en-US" sz="1000" dirty="0">
                <a:latin typeface="Arial" panose="020B0604020202020204" pitchFamily="34" charset="0"/>
              </a:rPr>
              <a:t>、購入した服に汚れや破れがあった場合の返品・交換や、医師の診察などです。</a:t>
            </a:r>
          </a:p>
          <a:p>
            <a:pPr eaLnBrk="1" hangingPunct="1"/>
            <a:r>
              <a:rPr lang="ja-JP" altLang="en-US" sz="1000" dirty="0" smtClean="0">
                <a:latin typeface="Arial" panose="020B0604020202020204" pitchFamily="34" charset="0"/>
              </a:rPr>
              <a:t>⑤</a:t>
            </a:r>
            <a:r>
              <a:rPr lang="ja-JP" altLang="en-US" sz="1000" dirty="0">
                <a:latin typeface="Arial" panose="020B0604020202020204" pitchFamily="34" charset="0"/>
              </a:rPr>
              <a:t>アサーションしなければならないのではなく、しないことも選べます</a:t>
            </a:r>
            <a:r>
              <a:rPr lang="ja-JP" altLang="en-US" sz="1000" dirty="0" smtClean="0">
                <a:latin typeface="Arial" panose="020B0604020202020204" pitchFamily="34" charset="0"/>
              </a:rPr>
              <a:t>。する</a:t>
            </a:r>
            <a:r>
              <a:rPr lang="ja-JP" altLang="en-US" sz="1000" dirty="0">
                <a:latin typeface="Arial" panose="020B0604020202020204" pitchFamily="34" charset="0"/>
              </a:rPr>
              <a:t>のもしないのも自分の責任で選べばよいし、その結果も引き受けます。</a:t>
            </a:r>
          </a:p>
          <a:p>
            <a:pPr eaLnBrk="1" hangingPunct="1"/>
            <a:r>
              <a:rPr lang="ja-JP" altLang="en-US" sz="1000" dirty="0" smtClean="0">
                <a:latin typeface="Arial" panose="020B0604020202020204" pitchFamily="34" charset="0"/>
              </a:rPr>
              <a:t>例えば</a:t>
            </a:r>
            <a:r>
              <a:rPr lang="ja-JP" altLang="en-US" sz="1000" dirty="0">
                <a:latin typeface="Arial" panose="020B0604020202020204" pitchFamily="34" charset="0"/>
              </a:rPr>
              <a:t>、お蕎麦屋さんで、たぬきそばを注文するとします。しかし、きつねそばが来ました。注文どおりのものに取り替えて</a:t>
            </a:r>
            <a:r>
              <a:rPr lang="ja-JP" altLang="en-US" sz="1000" dirty="0" smtClean="0">
                <a:latin typeface="Arial" panose="020B0604020202020204" pitchFamily="34" charset="0"/>
              </a:rPr>
              <a:t>もらう時間</a:t>
            </a:r>
            <a:r>
              <a:rPr lang="ja-JP" altLang="en-US" sz="1000" dirty="0">
                <a:latin typeface="Arial" panose="020B0604020202020204" pitchFamily="34" charset="0"/>
              </a:rPr>
              <a:t>がないので、待てません。そのままきつねそばを食べるのも、たぬきそばに取り替えてもらうのも</a:t>
            </a:r>
            <a:r>
              <a:rPr lang="ja-JP" altLang="en-US" sz="1000" dirty="0" smtClean="0">
                <a:latin typeface="Arial" panose="020B0604020202020204" pitchFamily="34" charset="0"/>
              </a:rPr>
              <a:t>、どちら</a:t>
            </a:r>
            <a:r>
              <a:rPr lang="ja-JP" altLang="en-US" sz="1000" dirty="0">
                <a:latin typeface="Arial" panose="020B0604020202020204" pitchFamily="34" charset="0"/>
              </a:rPr>
              <a:t>を選択しても、その結果は自分で引き受けます。</a:t>
            </a:r>
            <a:endParaRPr lang="en-US" altLang="ja-JP" sz="1000" dirty="0">
              <a:latin typeface="Arial" panose="020B0604020202020204" pitchFamily="34" charset="0"/>
            </a:endParaRPr>
          </a:p>
          <a:p>
            <a:pPr eaLnBrk="1" hangingPunct="1"/>
            <a:r>
              <a:rPr lang="ja-JP" altLang="en-US" sz="1000" dirty="0" smtClean="0">
                <a:latin typeface="Arial" panose="020B0604020202020204" pitchFamily="34" charset="0"/>
              </a:rPr>
              <a:t>ただし</a:t>
            </a:r>
            <a:r>
              <a:rPr lang="ja-JP" altLang="en-US" sz="1000" dirty="0">
                <a:latin typeface="Arial" panose="020B0604020202020204" pitchFamily="34" charset="0"/>
              </a:rPr>
              <a:t>、変質者に追いかけられたというような場合は、逃げるのが先ですから、アサーションする、しないではありません。</a:t>
            </a:r>
            <a:endParaRPr lang="ja-JP" altLang="ja-JP" sz="1000" dirty="0">
              <a:latin typeface="Arial" panose="020B0604020202020204" pitchFamily="34" charset="0"/>
            </a:endParaRPr>
          </a:p>
          <a:p>
            <a:pPr eaLnBrk="1" hangingPunct="1"/>
            <a:endParaRPr lang="ja-JP" altLang="ja-JP" sz="1000" dirty="0">
              <a:latin typeface="Arial" panose="020B0604020202020204" pitchFamily="34" charset="0"/>
            </a:endParaRPr>
          </a:p>
        </p:txBody>
      </p:sp>
    </p:spTree>
    <p:extLst>
      <p:ext uri="{BB962C8B-B14F-4D97-AF65-F5344CB8AC3E}">
        <p14:creationId xmlns:p14="http://schemas.microsoft.com/office/powerpoint/2010/main" val="1609880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374E86A-1F15-419E-ABA1-E50895B07F11}"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97756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478DC60-9C39-49D0-AC4B-DAE842FA2DF2}"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822601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48ABDA4-D2A6-465F-8109-6A698292211E}"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158252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F537FDB-E54F-41ED-99CF-1BB61E0B1119}"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71036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E25DA74-7BBE-491E-A178-B44BDD73BE62}" type="datetime1">
              <a:rPr kumimoji="1" lang="ja-JP" altLang="en-US" smtClean="0"/>
              <a:t>2020/5/19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491657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977C8A9-3DE6-4CD0-A150-CBAC23A39CD6}" type="datetime1">
              <a:rPr kumimoji="1" lang="ja-JP" altLang="en-US" smtClean="0"/>
              <a:t>2020/5/19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869771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59470E1-88B8-42EC-88A1-D2398E39F0BA}" type="datetime1">
              <a:rPr kumimoji="1" lang="ja-JP" altLang="en-US" smtClean="0"/>
              <a:t>2020/5/19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898249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1E3CA0E-0B2C-424A-84FD-C19FEB3DB796}" type="datetime1">
              <a:rPr kumimoji="1" lang="ja-JP" altLang="en-US" smtClean="0"/>
              <a:t>2020/5/19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973003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F7384-764E-49D9-A78D-A83F3651E9E4}" type="datetime1">
              <a:rPr kumimoji="1" lang="ja-JP" altLang="en-US" smtClean="0"/>
              <a:t>2020/5/19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348969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B33D466-6DAC-45E5-8C77-F306BC309BCA}" type="datetime1">
              <a:rPr kumimoji="1" lang="ja-JP" altLang="en-US" smtClean="0"/>
              <a:t>2020/5/19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333268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33E23D1-B5A5-4BD2-AC6B-E2CCDD426813}" type="datetime1">
              <a:rPr kumimoji="1" lang="ja-JP" altLang="en-US" smtClean="0"/>
              <a:t>2020/5/19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430071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9D2744-888C-46EE-BB21-E380E08D0644}" type="datetime1">
              <a:rPr kumimoji="1" lang="ja-JP" altLang="en-US" smtClean="0"/>
              <a:t>2020/5/19</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72542826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3144" y="1481987"/>
            <a:ext cx="10597722" cy="1842216"/>
          </a:xfrm>
          <a:solidFill>
            <a:srgbClr val="FFFF99"/>
          </a:solidFill>
          <a:ln w="139700" cmpd="dbl">
            <a:solidFill>
              <a:srgbClr val="FF8900"/>
            </a:solidFill>
          </a:ln>
          <a:effectLst>
            <a:outerShdw blurRad="279400" dist="38100" dir="2700000" algn="tl" rotWithShape="0">
              <a:prstClr val="black">
                <a:alpha val="40000"/>
              </a:prstClr>
            </a:outerShdw>
          </a:effectLst>
        </p:spPr>
        <p:txBody>
          <a:bodyPr anchor="ctr">
            <a:noAutofit/>
          </a:bodyPr>
          <a:lstStyle/>
          <a:p>
            <a:pPr>
              <a:lnSpc>
                <a:spcPct val="100000"/>
              </a:lnSpc>
            </a:pPr>
            <a:r>
              <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rPr>
              <a:t>児童生徒</a:t>
            </a:r>
            <a:r>
              <a:rPr lang="ja-JP" altLang="en-US" sz="4400" b="1" dirty="0" smtClean="0">
                <a:latin typeface="ＭＳ ゴシック" panose="020B0609070205080204" pitchFamily="49" charset="-128"/>
                <a:ea typeface="ＭＳ ゴシック" panose="020B0609070205080204" pitchFamily="49" charset="-128"/>
                <a:cs typeface="メイリオ" panose="020B0604030504040204" pitchFamily="50" charset="-128"/>
              </a:rPr>
              <a:t>理解に基づく教育</a:t>
            </a:r>
            <a:r>
              <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rPr>
              <a:t>相談の手法</a:t>
            </a:r>
            <a:br>
              <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4400" b="1" dirty="0">
                <a:latin typeface="ＭＳ ゴシック" panose="020B0609070205080204" pitchFamily="49" charset="-128"/>
                <a:ea typeface="ＭＳ ゴシック" panose="020B0609070205080204" pitchFamily="49" charset="-128"/>
                <a:cs typeface="メイリオ" panose="020B0604030504040204" pitchFamily="50" charset="-128"/>
              </a:rPr>
              <a:t>～アサーショントレーニング</a:t>
            </a:r>
          </a:p>
        </p:txBody>
      </p:sp>
      <p:sp>
        <p:nvSpPr>
          <p:cNvPr id="3" name="サブタイトル 2"/>
          <p:cNvSpPr>
            <a:spLocks noGrp="1"/>
          </p:cNvSpPr>
          <p:nvPr>
            <p:ph type="subTitle" idx="1"/>
          </p:nvPr>
        </p:nvSpPr>
        <p:spPr>
          <a:xfrm>
            <a:off x="1143417" y="370212"/>
            <a:ext cx="9746242" cy="1111775"/>
          </a:xfrm>
        </p:spPr>
        <p:txBody>
          <a:bodyPr>
            <a:noAutofit/>
          </a:bodyPr>
          <a:lstStyle/>
          <a:p>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令和元年度（</a:t>
            </a:r>
            <a:r>
              <a:rPr lang="en-US" altLang="ja-JP" sz="2800" b="1" dirty="0">
                <a:latin typeface="ＭＳ ゴシック" panose="020B0609070205080204" pitchFamily="49" charset="-128"/>
                <a:ea typeface="ＭＳ ゴシック" panose="020B0609070205080204" pitchFamily="49" charset="-128"/>
                <a:cs typeface="メイリオ" panose="020B0604030504040204" pitchFamily="50" charset="-128"/>
              </a:rPr>
              <a:t>2019</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年度）実践的生徒指導研修</a:t>
            </a:r>
            <a:r>
              <a:rPr lang="en-US" altLang="ja-JP" sz="2800" b="1" dirty="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基礎編</a:t>
            </a:r>
            <a:r>
              <a:rPr lang="en-US" altLang="ja-JP" sz="2800" b="1" dirty="0">
                <a:latin typeface="ＭＳ ゴシック" panose="020B0609070205080204" pitchFamily="49" charset="-128"/>
                <a:ea typeface="ＭＳ ゴシック" panose="020B0609070205080204" pitchFamily="49" charset="-128"/>
                <a:cs typeface="メイリオ" panose="020B0604030504040204" pitchFamily="50" charset="-128"/>
              </a:rPr>
              <a:t>】</a:t>
            </a:r>
            <a:br>
              <a:rPr lang="en-US" altLang="ja-JP" sz="2800" b="1" dirty="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～教育活動に生かす児童生徒理解の進め方～</a:t>
            </a:r>
            <a:endParaRPr lang="ja-JP" altLang="ja-JP" sz="28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5" name="テキスト ボックス 4"/>
          <p:cNvSpPr txBox="1"/>
          <p:nvPr/>
        </p:nvSpPr>
        <p:spPr>
          <a:xfrm>
            <a:off x="653145" y="4427229"/>
            <a:ext cx="10789918" cy="1990288"/>
          </a:xfrm>
          <a:prstGeom prst="rect">
            <a:avLst/>
          </a:prstGeom>
          <a:noFill/>
        </p:spPr>
        <p:txBody>
          <a:bodyPr wrap="square">
            <a:spAutoFit/>
          </a:bodyPr>
          <a:lstStyle/>
          <a:p>
            <a:pPr eaLnBrk="0" hangingPunct="0">
              <a:lnSpc>
                <a:spcPts val="3700"/>
              </a:lnSpc>
            </a:pPr>
            <a:r>
              <a:rPr lang="ja-JP" altLang="en-US" sz="3600" dirty="0"/>
              <a:t>　</a:t>
            </a:r>
            <a:r>
              <a:rPr lang="ja-JP" altLang="en-US" sz="3600" dirty="0" smtClean="0">
                <a:latin typeface="ＭＳ ゴシック" panose="020B0609070205080204" pitchFamily="49" charset="-128"/>
                <a:ea typeface="ＭＳ ゴシック" panose="020B0609070205080204" pitchFamily="49" charset="-128"/>
              </a:rPr>
              <a:t>アサーションに</a:t>
            </a:r>
            <a:r>
              <a:rPr lang="ja-JP" altLang="en-US" sz="3600" dirty="0">
                <a:latin typeface="ＭＳ ゴシック" panose="020B0609070205080204" pitchFamily="49" charset="-128"/>
                <a:ea typeface="ＭＳ ゴシック" panose="020B0609070205080204" pitchFamily="49" charset="-128"/>
              </a:rPr>
              <a:t>ついて体験的に理解を深めるとともに学校における活用の在り方についての協議を通して、児童生徒理解を生かした教育活動の在り方について理解を深める。</a:t>
            </a:r>
            <a:endParaRPr lang="en-US" altLang="ja-JP" sz="36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7" name="テキスト ボックス 6"/>
          <p:cNvSpPr txBox="1"/>
          <p:nvPr/>
        </p:nvSpPr>
        <p:spPr>
          <a:xfrm>
            <a:off x="653144" y="3559337"/>
            <a:ext cx="1671482" cy="656590"/>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a:spAutoFit/>
          </a:bodyPr>
          <a:lstStyle/>
          <a:p>
            <a:pPr algn="ctr">
              <a:lnSpc>
                <a:spcPts val="4400"/>
              </a:lnSpc>
              <a:defRPr/>
            </a:pPr>
            <a:r>
              <a:rPr lang="ja-JP" altLang="en-US" sz="3600" b="1" dirty="0">
                <a:latin typeface="ＭＳ ゴシック" panose="020B0609070205080204" pitchFamily="49" charset="-128"/>
                <a:ea typeface="ＭＳ ゴシック" panose="020B0609070205080204" pitchFamily="49" charset="-128"/>
              </a:rPr>
              <a:t>ねらい</a:t>
            </a:r>
            <a:r>
              <a:rPr lang="ja-JP" altLang="en-US" sz="2800" dirty="0"/>
              <a:t>　</a:t>
            </a:r>
            <a:endParaRPr lang="en-US" altLang="ja-JP" sz="2800" dirty="0"/>
          </a:p>
        </p:txBody>
      </p:sp>
      <p:sp>
        <p:nvSpPr>
          <p:cNvPr id="11" name="スライド番号プレースホルダー 10"/>
          <p:cNvSpPr>
            <a:spLocks noGrp="1"/>
          </p:cNvSpPr>
          <p:nvPr>
            <p:ph type="sldNum" sz="quarter" idx="12"/>
          </p:nvPr>
        </p:nvSpPr>
        <p:spPr/>
        <p:txBody>
          <a:bodyPr/>
          <a:lstStyle/>
          <a:p>
            <a:fld id="{F5C35AD2-8B7B-4CF4-BC66-4791DB21DCBF}" type="slidenum">
              <a:rPr kumimoji="1" lang="ja-JP" altLang="en-US" smtClean="0"/>
              <a:t>1</a:t>
            </a:fld>
            <a:endParaRPr kumimoji="1" lang="ja-JP" altLang="en-US"/>
          </a:p>
        </p:txBody>
      </p:sp>
    </p:spTree>
    <p:extLst>
      <p:ext uri="{BB962C8B-B14F-4D97-AF65-F5344CB8AC3E}">
        <p14:creationId xmlns:p14="http://schemas.microsoft.com/office/powerpoint/2010/main" val="1809105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922338" y="692150"/>
            <a:ext cx="8229600" cy="647700"/>
          </a:xfrm>
        </p:spPr>
        <p:txBody>
          <a:bodyPr/>
          <a:lstStyle/>
          <a:p>
            <a:pPr eaLnBrk="1" hangingPunct="1"/>
            <a:r>
              <a:rPr lang="ja-JP" altLang="en-US" sz="3600" dirty="0">
                <a:solidFill>
                  <a:srgbClr val="3333FF"/>
                </a:solidFill>
                <a:ea typeface="HG創英角ｺﾞｼｯｸUB" panose="020B0909000000000000" pitchFamily="49" charset="-128"/>
              </a:rPr>
              <a:t>Ａ・エリス「Ａ</a:t>
            </a:r>
            <a:r>
              <a:rPr lang="en-US" altLang="ja-JP" sz="3600" b="1" dirty="0">
                <a:solidFill>
                  <a:srgbClr val="3333FF"/>
                </a:solidFill>
                <a:ea typeface="HG創英角ｺﾞｼｯｸUB" panose="020B0909000000000000" pitchFamily="49" charset="-128"/>
              </a:rPr>
              <a:t>-</a:t>
            </a:r>
            <a:r>
              <a:rPr lang="ja-JP" altLang="en-US" sz="3600" dirty="0">
                <a:solidFill>
                  <a:srgbClr val="3333FF"/>
                </a:solidFill>
                <a:ea typeface="HG創英角ｺﾞｼｯｸUB" panose="020B0909000000000000" pitchFamily="49" charset="-128"/>
              </a:rPr>
              <a:t>Ｂ</a:t>
            </a:r>
            <a:r>
              <a:rPr lang="en-US" altLang="ja-JP" sz="3600" b="1" dirty="0">
                <a:solidFill>
                  <a:srgbClr val="3333FF"/>
                </a:solidFill>
                <a:ea typeface="HG創英角ｺﾞｼｯｸUB" panose="020B0909000000000000" pitchFamily="49" charset="-128"/>
              </a:rPr>
              <a:t>-</a:t>
            </a:r>
            <a:r>
              <a:rPr lang="ja-JP" altLang="en-US" sz="3600" dirty="0">
                <a:solidFill>
                  <a:srgbClr val="3333FF"/>
                </a:solidFill>
                <a:ea typeface="HG創英角ｺﾞｼｯｸUB" panose="020B0909000000000000" pitchFamily="49" charset="-128"/>
              </a:rPr>
              <a:t>Ｃ理論」</a:t>
            </a:r>
          </a:p>
        </p:txBody>
      </p:sp>
      <p:sp>
        <p:nvSpPr>
          <p:cNvPr id="35843" name="Text Box 3"/>
          <p:cNvSpPr txBox="1">
            <a:spLocks noChangeArrowheads="1"/>
          </p:cNvSpPr>
          <p:nvPr/>
        </p:nvSpPr>
        <p:spPr bwMode="auto">
          <a:xfrm>
            <a:off x="1762126" y="1452563"/>
            <a:ext cx="8685213" cy="1295400"/>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tIns="108000" anchor="ct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nSpc>
                <a:spcPts val="2000"/>
              </a:lnSpc>
              <a:spcBef>
                <a:spcPct val="50000"/>
              </a:spcBef>
              <a:buNone/>
            </a:pPr>
            <a:r>
              <a:rPr lang="ja-JP" altLang="en-US" sz="2400">
                <a:latin typeface="HG丸ｺﾞｼｯｸM-PRO" panose="020F0600000000000000" pitchFamily="50" charset="-128"/>
                <a:ea typeface="HG丸ｺﾞｼｯｸM-PRO" panose="020F0600000000000000" pitchFamily="50" charset="-128"/>
              </a:rPr>
              <a:t>Ａ（</a:t>
            </a:r>
            <a:r>
              <a:rPr lang="en-US" altLang="ja-JP" sz="2000">
                <a:latin typeface="HG丸ｺﾞｼｯｸM-PRO" panose="020F0600000000000000" pitchFamily="50" charset="-128"/>
                <a:ea typeface="HG丸ｺﾞｼｯｸM-PRO" panose="020F0600000000000000" pitchFamily="50" charset="-128"/>
              </a:rPr>
              <a:t>Activating event</a:t>
            </a:r>
            <a:r>
              <a:rPr lang="ja-JP" altLang="en-US" sz="2400">
                <a:latin typeface="HG丸ｺﾞｼｯｸM-PRO" panose="020F0600000000000000" pitchFamily="50" charset="-128"/>
                <a:ea typeface="HG丸ｺﾞｼｯｸM-PRO" panose="020F0600000000000000" pitchFamily="50" charset="-128"/>
              </a:rPr>
              <a:t>）＝ものごとを引き起こすような出来事　　　　　</a:t>
            </a:r>
          </a:p>
          <a:p>
            <a:pPr>
              <a:lnSpc>
                <a:spcPts val="2000"/>
              </a:lnSpc>
              <a:spcBef>
                <a:spcPct val="50000"/>
              </a:spcBef>
              <a:buNone/>
            </a:pPr>
            <a:r>
              <a:rPr lang="ja-JP" altLang="en-US" sz="2400">
                <a:latin typeface="HG丸ｺﾞｼｯｸM-PRO" panose="020F0600000000000000" pitchFamily="50" charset="-128"/>
                <a:ea typeface="HG丸ｺﾞｼｯｸM-PRO" panose="020F0600000000000000" pitchFamily="50" charset="-128"/>
              </a:rPr>
              <a:t>Ｂ（</a:t>
            </a:r>
            <a:r>
              <a:rPr lang="en-US" altLang="ja-JP" sz="2000">
                <a:latin typeface="HG丸ｺﾞｼｯｸM-PRO" panose="020F0600000000000000" pitchFamily="50" charset="-128"/>
                <a:ea typeface="HG丸ｺﾞｼｯｸM-PRO" panose="020F0600000000000000" pitchFamily="50" charset="-128"/>
              </a:rPr>
              <a:t>Belief</a:t>
            </a:r>
            <a:r>
              <a:rPr lang="ja-JP" altLang="en-US" sz="2400">
                <a:latin typeface="HG丸ｺﾞｼｯｸM-PRO" panose="020F0600000000000000" pitchFamily="50" charset="-128"/>
                <a:ea typeface="HG丸ｺﾞｼｯｸM-PRO" panose="020F0600000000000000" pitchFamily="50" charset="-128"/>
              </a:rPr>
              <a:t>）＝信念、思い込み（考え、受け取り方）</a:t>
            </a:r>
          </a:p>
          <a:p>
            <a:pPr>
              <a:lnSpc>
                <a:spcPts val="2000"/>
              </a:lnSpc>
              <a:spcBef>
                <a:spcPct val="50000"/>
              </a:spcBef>
              <a:buNone/>
            </a:pPr>
            <a:r>
              <a:rPr lang="ja-JP" altLang="en-US" sz="2400">
                <a:latin typeface="HG丸ｺﾞｼｯｸM-PRO" panose="020F0600000000000000" pitchFamily="50" charset="-128"/>
                <a:ea typeface="HG丸ｺﾞｼｯｸM-PRO" panose="020F0600000000000000" pitchFamily="50" charset="-128"/>
              </a:rPr>
              <a:t>Ｃ（</a:t>
            </a:r>
            <a:r>
              <a:rPr lang="en-US" altLang="ja-JP" sz="2000">
                <a:latin typeface="HG丸ｺﾞｼｯｸM-PRO" panose="020F0600000000000000" pitchFamily="50" charset="-128"/>
                <a:ea typeface="HG丸ｺﾞｼｯｸM-PRO" panose="020F0600000000000000" pitchFamily="50" charset="-128"/>
              </a:rPr>
              <a:t>Consequence</a:t>
            </a:r>
            <a:r>
              <a:rPr lang="ja-JP" altLang="en-US" sz="2400">
                <a:latin typeface="HG丸ｺﾞｼｯｸM-PRO" panose="020F0600000000000000" pitchFamily="50" charset="-128"/>
                <a:ea typeface="HG丸ｺﾞｼｯｸM-PRO" panose="020F0600000000000000" pitchFamily="50" charset="-128"/>
              </a:rPr>
              <a:t>）＝結果、問題、悩み、症状</a:t>
            </a:r>
          </a:p>
        </p:txBody>
      </p:sp>
      <p:sp>
        <p:nvSpPr>
          <p:cNvPr id="35844" name="Text Box 4"/>
          <p:cNvSpPr txBox="1">
            <a:spLocks noChangeArrowheads="1"/>
          </p:cNvSpPr>
          <p:nvPr/>
        </p:nvSpPr>
        <p:spPr bwMode="auto">
          <a:xfrm>
            <a:off x="1878014" y="2867026"/>
            <a:ext cx="8569325" cy="3662363"/>
          </a:xfrm>
          <a:prstGeom prst="rect">
            <a:avLst/>
          </a:prstGeom>
          <a:noFill/>
          <a:ln w="25400">
            <a:solidFill>
              <a:srgbClr val="008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600" b="1">
                <a:latin typeface="HG丸ｺﾞｼｯｸM-PRO" panose="020F0600000000000000" pitchFamily="50" charset="-128"/>
                <a:ea typeface="HG丸ｺﾞｼｯｸM-PRO" panose="020F0600000000000000" pitchFamily="50" charset="-128"/>
              </a:rPr>
              <a:t>Ａ</a:t>
            </a:r>
            <a:r>
              <a:rPr lang="ja-JP" altLang="en-US" sz="2600" b="1">
                <a:latin typeface="Arial" panose="020B0604020202020204" pitchFamily="34" charset="0"/>
                <a:ea typeface="MS UI Gothic" panose="020B0600070205080204" pitchFamily="50" charset="-128"/>
              </a:rPr>
              <a:t>（出来事）そのものが</a:t>
            </a:r>
            <a:r>
              <a:rPr lang="ja-JP" altLang="en-US" sz="2600" b="1">
                <a:latin typeface="HG丸ｺﾞｼｯｸM-PRO" panose="020F0600000000000000" pitchFamily="50" charset="-128"/>
                <a:ea typeface="HG丸ｺﾞｼｯｸM-PRO" panose="020F0600000000000000" pitchFamily="50" charset="-128"/>
              </a:rPr>
              <a:t>Ｃ</a:t>
            </a:r>
            <a:r>
              <a:rPr lang="ja-JP" altLang="en-US" sz="2600" b="1">
                <a:latin typeface="Arial" panose="020B0604020202020204" pitchFamily="34" charset="0"/>
                <a:ea typeface="MS UI Gothic" panose="020B0600070205080204" pitchFamily="50" charset="-128"/>
              </a:rPr>
              <a:t>（結果、悩み）を生むのではなく、　　　　</a:t>
            </a:r>
            <a:r>
              <a:rPr lang="ja-JP" altLang="en-US" sz="2600" b="1">
                <a:latin typeface="HG丸ｺﾞｼｯｸM-PRO" panose="020F0600000000000000" pitchFamily="50" charset="-128"/>
                <a:ea typeface="HG丸ｺﾞｼｯｸM-PRO" panose="020F0600000000000000" pitchFamily="50" charset="-128"/>
              </a:rPr>
              <a:t>Ｂ</a:t>
            </a:r>
            <a:r>
              <a:rPr lang="ja-JP" altLang="en-US" sz="2600" b="1">
                <a:latin typeface="Arial" panose="020B0604020202020204" pitchFamily="34" charset="0"/>
                <a:ea typeface="MS UI Gothic" panose="020B0600070205080204" pitchFamily="50" charset="-128"/>
              </a:rPr>
              <a:t>（考え、受け取り方）によって</a:t>
            </a:r>
            <a:r>
              <a:rPr lang="ja-JP" altLang="en-US" sz="2600" b="1">
                <a:latin typeface="HG丸ｺﾞｼｯｸM-PRO" panose="020F0600000000000000" pitchFamily="50" charset="-128"/>
                <a:ea typeface="HG丸ｺﾞｼｯｸM-PRO" panose="020F0600000000000000" pitchFamily="50" charset="-128"/>
              </a:rPr>
              <a:t>Ｃ</a:t>
            </a:r>
            <a:r>
              <a:rPr lang="ja-JP" altLang="en-US" sz="2600" b="1">
                <a:latin typeface="Arial" panose="020B0604020202020204" pitchFamily="34" charset="0"/>
                <a:ea typeface="MS UI Gothic" panose="020B0600070205080204" pitchFamily="50" charset="-128"/>
              </a:rPr>
              <a:t>（結果、悩み）を生んでいる。</a:t>
            </a:r>
          </a:p>
          <a:p>
            <a:pPr eaLnBrk="1" hangingPunct="1">
              <a:spcBef>
                <a:spcPct val="50000"/>
              </a:spcBef>
              <a:buFontTx/>
              <a:buNone/>
            </a:pPr>
            <a:endParaRPr lang="ja-JP" altLang="en-US" sz="1600" b="1">
              <a:solidFill>
                <a:schemeClr val="bg1"/>
              </a:solidFill>
              <a:latin typeface="Arial" panose="020B0604020202020204" pitchFamily="34" charset="0"/>
              <a:ea typeface="MS UI Gothic" panose="020B0600070205080204" pitchFamily="50" charset="-128"/>
            </a:endParaRPr>
          </a:p>
          <a:p>
            <a:pPr eaLnBrk="1" hangingPunct="1">
              <a:lnSpc>
                <a:spcPct val="50000"/>
              </a:lnSpc>
              <a:spcBef>
                <a:spcPct val="50000"/>
              </a:spcBef>
              <a:buFontTx/>
              <a:buNone/>
            </a:pPr>
            <a:r>
              <a:rPr lang="ja-JP" altLang="en-US" sz="2600" b="1">
                <a:solidFill>
                  <a:srgbClr val="FF0066"/>
                </a:solidFill>
                <a:latin typeface="HG丸ｺﾞｼｯｸM-PRO" panose="020F0600000000000000" pitchFamily="50" charset="-128"/>
                <a:ea typeface="HG丸ｺﾞｼｯｸM-PRO" panose="020F0600000000000000" pitchFamily="50" charset="-128"/>
              </a:rPr>
              <a:t>Ｂ</a:t>
            </a:r>
            <a:r>
              <a:rPr lang="ja-JP" altLang="en-US" sz="2600" b="1">
                <a:solidFill>
                  <a:srgbClr val="FF0066"/>
                </a:solidFill>
                <a:latin typeface="Arial" panose="020B0604020202020204" pitchFamily="34" charset="0"/>
                <a:ea typeface="MS UI Gothic" panose="020B0600070205080204" pitchFamily="50" charset="-128"/>
              </a:rPr>
              <a:t>（考え、受け取り方）を変えることによって</a:t>
            </a:r>
            <a:r>
              <a:rPr lang="ja-JP" altLang="en-US" sz="2600" b="1">
                <a:solidFill>
                  <a:srgbClr val="FF0066"/>
                </a:solidFill>
                <a:latin typeface="HG丸ｺﾞｼｯｸM-PRO" panose="020F0600000000000000" pitchFamily="50" charset="-128"/>
                <a:ea typeface="HG丸ｺﾞｼｯｸM-PRO" panose="020F0600000000000000" pitchFamily="50" charset="-128"/>
              </a:rPr>
              <a:t>Ｃ</a:t>
            </a:r>
            <a:r>
              <a:rPr lang="ja-JP" altLang="en-US" sz="2600" b="1">
                <a:solidFill>
                  <a:srgbClr val="FF0066"/>
                </a:solidFill>
                <a:latin typeface="Arial" panose="020B0604020202020204" pitchFamily="34" charset="0"/>
                <a:ea typeface="HG丸ｺﾞｼｯｸM-PRO" panose="020F0600000000000000" pitchFamily="50" charset="-128"/>
              </a:rPr>
              <a:t>（結果、悩み）</a:t>
            </a:r>
            <a:endParaRPr lang="en-US" altLang="ja-JP" sz="2600" b="1">
              <a:solidFill>
                <a:srgbClr val="FF0066"/>
              </a:solidFill>
              <a:latin typeface="Arial" panose="020B0604020202020204" pitchFamily="34" charset="0"/>
              <a:ea typeface="HG丸ｺﾞｼｯｸM-PRO" panose="020F0600000000000000" pitchFamily="50" charset="-128"/>
            </a:endParaRPr>
          </a:p>
          <a:p>
            <a:pPr eaLnBrk="1" hangingPunct="1">
              <a:lnSpc>
                <a:spcPct val="50000"/>
              </a:lnSpc>
              <a:spcBef>
                <a:spcPct val="50000"/>
              </a:spcBef>
              <a:buFontTx/>
              <a:buNone/>
            </a:pPr>
            <a:r>
              <a:rPr lang="ja-JP" altLang="en-US" sz="2600" b="1">
                <a:solidFill>
                  <a:srgbClr val="FF0066"/>
                </a:solidFill>
                <a:latin typeface="Arial" panose="020B0604020202020204" pitchFamily="34" charset="0"/>
                <a:ea typeface="HG丸ｺﾞｼｯｸM-PRO" panose="020F0600000000000000" pitchFamily="50" charset="-128"/>
              </a:rPr>
              <a:t>　</a:t>
            </a:r>
            <a:r>
              <a:rPr lang="ja-JP" altLang="en-US" sz="2600" b="1">
                <a:solidFill>
                  <a:srgbClr val="FF0066"/>
                </a:solidFill>
                <a:latin typeface="Arial" panose="020B0604020202020204" pitchFamily="34" charset="0"/>
                <a:ea typeface="MS UI Gothic" panose="020B0600070205080204" pitchFamily="50" charset="-128"/>
              </a:rPr>
              <a:t>が変わる。</a:t>
            </a:r>
          </a:p>
          <a:p>
            <a:pPr>
              <a:lnSpc>
                <a:spcPts val="2600"/>
              </a:lnSpc>
              <a:spcBef>
                <a:spcPct val="50000"/>
              </a:spcBef>
              <a:buNone/>
            </a:pPr>
            <a:r>
              <a:rPr lang="ja-JP" altLang="en-US" sz="2600" b="1">
                <a:solidFill>
                  <a:schemeClr val="bg1"/>
                </a:solidFill>
                <a:latin typeface="Arial" panose="020B0604020202020204" pitchFamily="34" charset="0"/>
                <a:ea typeface="MS UI Gothic" panose="020B0600070205080204" pitchFamily="50" charset="-128"/>
              </a:rPr>
              <a:t>　</a:t>
            </a:r>
            <a:r>
              <a:rPr lang="ja-JP" altLang="en-US" sz="2600" b="1">
                <a:solidFill>
                  <a:srgbClr val="003399"/>
                </a:solidFill>
                <a:latin typeface="Arial" panose="020B0604020202020204" pitchFamily="34" charset="0"/>
                <a:ea typeface="MS UI Gothic" panose="020B0600070205080204" pitchFamily="50" charset="-128"/>
              </a:rPr>
              <a:t>＊考えを変えることによって感情や行動が変わる</a:t>
            </a:r>
          </a:p>
          <a:p>
            <a:pPr>
              <a:lnSpc>
                <a:spcPts val="2600"/>
              </a:lnSpc>
              <a:spcBef>
                <a:spcPct val="50000"/>
              </a:spcBef>
              <a:buNone/>
            </a:pPr>
            <a:r>
              <a:rPr lang="ja-JP" altLang="en-US" sz="2600" b="1">
                <a:solidFill>
                  <a:srgbClr val="003399"/>
                </a:solidFill>
                <a:latin typeface="Arial" panose="020B0604020202020204" pitchFamily="34" charset="0"/>
                <a:ea typeface="MS UI Gothic" panose="020B0600070205080204" pitchFamily="50" charset="-128"/>
              </a:rPr>
              <a:t>　＊行動を変えることによって考えや感情が変わる</a:t>
            </a:r>
          </a:p>
          <a:p>
            <a:pPr>
              <a:lnSpc>
                <a:spcPts val="2600"/>
              </a:lnSpc>
              <a:spcBef>
                <a:spcPct val="50000"/>
              </a:spcBef>
              <a:buNone/>
            </a:pPr>
            <a:r>
              <a:rPr lang="ja-JP" altLang="en-US" sz="2600" b="1">
                <a:solidFill>
                  <a:srgbClr val="003399"/>
                </a:solidFill>
                <a:latin typeface="Arial" panose="020B0604020202020204" pitchFamily="34" charset="0"/>
                <a:ea typeface="MS UI Gothic" panose="020B0600070205080204" pitchFamily="50" charset="-128"/>
              </a:rPr>
              <a:t>　＊感情を変えることによって考えや行動が変わる</a:t>
            </a:r>
          </a:p>
        </p:txBody>
      </p:sp>
      <p:sp>
        <p:nvSpPr>
          <p:cNvPr id="35845" name="AutoShape 5"/>
          <p:cNvSpPr>
            <a:spLocks noChangeArrowheads="1"/>
          </p:cNvSpPr>
          <p:nvPr/>
        </p:nvSpPr>
        <p:spPr bwMode="auto">
          <a:xfrm>
            <a:off x="5448300" y="3716338"/>
            <a:ext cx="863600" cy="360362"/>
          </a:xfrm>
          <a:prstGeom prst="downArrow">
            <a:avLst>
              <a:gd name="adj1" fmla="val 50000"/>
              <a:gd name="adj2" fmla="val 25000"/>
            </a:avLst>
          </a:prstGeom>
          <a:solidFill>
            <a:srgbClr val="FF99CC"/>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1800">
              <a:latin typeface="Arial" panose="020B0604020202020204" pitchFamily="34" charset="0"/>
            </a:endParaRPr>
          </a:p>
        </p:txBody>
      </p:sp>
      <p:sp>
        <p:nvSpPr>
          <p:cNvPr id="10" name="テキスト ボックス 9"/>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10</a:t>
            </a:fld>
            <a:endParaRPr kumimoji="1" lang="ja-JP" altLang="en-US"/>
          </a:p>
        </p:txBody>
      </p:sp>
    </p:spTree>
    <p:extLst>
      <p:ext uri="{BB962C8B-B14F-4D97-AF65-F5344CB8AC3E}">
        <p14:creationId xmlns:p14="http://schemas.microsoft.com/office/powerpoint/2010/main" val="2104163947"/>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3"/>
          <p:cNvSpPr txBox="1">
            <a:spLocks noChangeArrowheads="1"/>
          </p:cNvSpPr>
          <p:nvPr/>
        </p:nvSpPr>
        <p:spPr bwMode="auto">
          <a:xfrm>
            <a:off x="1206219" y="1595438"/>
            <a:ext cx="9763141" cy="461962"/>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400" dirty="0">
                <a:latin typeface="HG丸ｺﾞｼｯｸM-PRO" panose="020F0600000000000000" pitchFamily="50" charset="-128"/>
                <a:ea typeface="HG丸ｺﾞｼｯｸM-PRO" panose="020F0600000000000000" pitchFamily="50" charset="-128"/>
              </a:rPr>
              <a:t>Ａ</a:t>
            </a:r>
            <a:r>
              <a:rPr lang="ja-JP" altLang="en-US" sz="2200" dirty="0">
                <a:latin typeface="HG丸ｺﾞｼｯｸM-PRO" panose="020F0600000000000000" pitchFamily="50" charset="-128"/>
                <a:ea typeface="HG丸ｺﾞｼｯｸM-PRO" panose="020F0600000000000000" pitchFamily="50" charset="-128"/>
              </a:rPr>
              <a:t>  保護者からお怒りの電話がかかってきて、批判された</a:t>
            </a:r>
            <a:r>
              <a:rPr lang="ja-JP" altLang="en-US" sz="2200" b="1" dirty="0">
                <a:latin typeface="HG丸ｺﾞｼｯｸM-PRO" panose="020F0600000000000000" pitchFamily="50" charset="-128"/>
                <a:ea typeface="HG丸ｺﾞｼｯｸM-PRO" panose="020F0600000000000000" pitchFamily="50" charset="-128"/>
              </a:rPr>
              <a:t>。</a:t>
            </a:r>
          </a:p>
        </p:txBody>
      </p:sp>
      <p:sp>
        <p:nvSpPr>
          <p:cNvPr id="41987" name="Text Box 4"/>
          <p:cNvSpPr txBox="1">
            <a:spLocks noChangeArrowheads="1"/>
          </p:cNvSpPr>
          <p:nvPr/>
        </p:nvSpPr>
        <p:spPr bwMode="auto">
          <a:xfrm>
            <a:off x="1224228" y="5583241"/>
            <a:ext cx="9745132" cy="1015663"/>
          </a:xfrm>
          <a:prstGeom prst="rect">
            <a:avLst/>
          </a:prstGeom>
          <a:noFill/>
          <a:ln w="25400">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50000"/>
              </a:spcBef>
              <a:buNone/>
            </a:pPr>
            <a:r>
              <a:rPr lang="ja-JP" altLang="en-US" sz="2400" b="1" dirty="0">
                <a:solidFill>
                  <a:srgbClr val="3333FF"/>
                </a:solidFill>
                <a:latin typeface="HG丸ｺﾞｼｯｸM-PRO" panose="020F0600000000000000" pitchFamily="50" charset="-128"/>
                <a:ea typeface="HG丸ｺﾞｼｯｸM-PRO" panose="020F0600000000000000" pitchFamily="50" charset="-128"/>
              </a:rPr>
              <a:t>Ｃ　</a:t>
            </a:r>
            <a:r>
              <a:rPr lang="ja-JP" altLang="en-US" sz="2400" dirty="0" smtClean="0">
                <a:latin typeface="HG丸ｺﾞｼｯｸM-PRO" panose="020F0600000000000000" pitchFamily="50" charset="-128"/>
                <a:ea typeface="HG丸ｺﾞｼｯｸM-PRO" panose="020F0600000000000000" pitchFamily="50" charset="-128"/>
              </a:rPr>
              <a:t>（例）嫌われたく</a:t>
            </a:r>
            <a:r>
              <a:rPr lang="ja-JP" altLang="en-US" sz="2400" dirty="0">
                <a:latin typeface="HG丸ｺﾞｼｯｸM-PRO" panose="020F0600000000000000" pitchFamily="50" charset="-128"/>
                <a:ea typeface="HG丸ｺﾞｼｯｸM-PRO" panose="020F0600000000000000" pitchFamily="50" charset="-128"/>
              </a:rPr>
              <a:t>ないからとにかく</a:t>
            </a:r>
            <a:r>
              <a:rPr lang="ja-JP" altLang="en-US" sz="2400" dirty="0" smtClean="0">
                <a:latin typeface="HG丸ｺﾞｼｯｸM-PRO" panose="020F0600000000000000" pitchFamily="50" charset="-128"/>
                <a:ea typeface="HG丸ｺﾞｼｯｸM-PRO" panose="020F0600000000000000" pitchFamily="50" charset="-128"/>
              </a:rPr>
              <a:t>謝ろう。</a:t>
            </a:r>
            <a:endParaRPr lang="en-US" altLang="ja-JP" sz="2400" dirty="0" smtClean="0">
              <a:latin typeface="HG丸ｺﾞｼｯｸM-PRO" panose="020F0600000000000000" pitchFamily="50" charset="-128"/>
              <a:ea typeface="HG丸ｺﾞｼｯｸM-PRO" panose="020F0600000000000000" pitchFamily="50" charset="-128"/>
            </a:endParaRPr>
          </a:p>
          <a:p>
            <a:pPr>
              <a:spcBef>
                <a:spcPct val="50000"/>
              </a:spcBef>
              <a:buNone/>
            </a:pPr>
            <a:r>
              <a:rPr lang="ja-JP" altLang="en-US" sz="2400" dirty="0">
                <a:solidFill>
                  <a:schemeClr val="bg1"/>
                </a:solidFill>
                <a:latin typeface="Arial" panose="020B0604020202020204" pitchFamily="34" charset="0"/>
                <a:ea typeface="MS UI Gothic" panose="020B0600070205080204" pitchFamily="50" charset="-128"/>
              </a:rPr>
              <a:t>　</a:t>
            </a:r>
          </a:p>
        </p:txBody>
      </p:sp>
      <p:sp>
        <p:nvSpPr>
          <p:cNvPr id="41988" name="AutoShape 5"/>
          <p:cNvSpPr>
            <a:spLocks noChangeArrowheads="1"/>
          </p:cNvSpPr>
          <p:nvPr/>
        </p:nvSpPr>
        <p:spPr bwMode="auto">
          <a:xfrm>
            <a:off x="5735638" y="2078833"/>
            <a:ext cx="576262" cy="431800"/>
          </a:xfrm>
          <a:prstGeom prst="downArrow">
            <a:avLst>
              <a:gd name="adj1" fmla="val 46009"/>
              <a:gd name="adj2" fmla="val 31616"/>
            </a:avLst>
          </a:prstGeom>
          <a:solidFill>
            <a:srgbClr val="FF99CC"/>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1800">
              <a:latin typeface="Arial" panose="020B0604020202020204" pitchFamily="34" charset="0"/>
            </a:endParaRPr>
          </a:p>
        </p:txBody>
      </p:sp>
      <p:sp>
        <p:nvSpPr>
          <p:cNvPr id="41989" name="AutoShape 6"/>
          <p:cNvSpPr>
            <a:spLocks noChangeArrowheads="1"/>
          </p:cNvSpPr>
          <p:nvPr/>
        </p:nvSpPr>
        <p:spPr bwMode="auto">
          <a:xfrm>
            <a:off x="5735638" y="5023648"/>
            <a:ext cx="576262" cy="431800"/>
          </a:xfrm>
          <a:prstGeom prst="downArrow">
            <a:avLst>
              <a:gd name="adj1" fmla="val 46009"/>
              <a:gd name="adj2" fmla="val 31616"/>
            </a:avLst>
          </a:prstGeom>
          <a:solidFill>
            <a:srgbClr val="FF99CC"/>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1800">
              <a:latin typeface="Arial" panose="020B0604020202020204" pitchFamily="34" charset="0"/>
            </a:endParaRPr>
          </a:p>
        </p:txBody>
      </p:sp>
      <p:sp>
        <p:nvSpPr>
          <p:cNvPr id="41990" name="Text Box 7"/>
          <p:cNvSpPr txBox="1">
            <a:spLocks noChangeArrowheads="1"/>
          </p:cNvSpPr>
          <p:nvPr/>
        </p:nvSpPr>
        <p:spPr bwMode="auto">
          <a:xfrm>
            <a:off x="695325" y="837407"/>
            <a:ext cx="561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400" b="1" u="sng">
                <a:solidFill>
                  <a:srgbClr val="FF0000"/>
                </a:solidFill>
                <a:latin typeface="Arial" panose="020B0604020202020204" pitchFamily="34" charset="0"/>
                <a:ea typeface="HG丸ｺﾞｼｯｸM-PRO" panose="020F0600000000000000" pitchFamily="50" charset="-128"/>
              </a:rPr>
              <a:t>Ｂ（考え、受け取り方）を変えると</a:t>
            </a:r>
          </a:p>
        </p:txBody>
      </p:sp>
      <p:sp>
        <p:nvSpPr>
          <p:cNvPr id="41991" name="Rectangle 8"/>
          <p:cNvSpPr>
            <a:spLocks noChangeArrowheads="1"/>
          </p:cNvSpPr>
          <p:nvPr/>
        </p:nvSpPr>
        <p:spPr bwMode="auto">
          <a:xfrm>
            <a:off x="1200151" y="2638426"/>
            <a:ext cx="9771064" cy="2363789"/>
          </a:xfrm>
          <a:prstGeom prst="rect">
            <a:avLst/>
          </a:prstGeom>
          <a:noFill/>
          <a:ln w="25400">
            <a:solidFill>
              <a:srgbClr val="FF3399"/>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nSpc>
                <a:spcPct val="90000"/>
              </a:lnSpc>
              <a:buNone/>
            </a:pPr>
            <a:r>
              <a:rPr lang="ja-JP" altLang="en-US" sz="2400" b="1" dirty="0" smtClean="0">
                <a:solidFill>
                  <a:srgbClr val="FF3399"/>
                </a:solidFill>
                <a:latin typeface="HG丸ｺﾞｼｯｸM-PRO" panose="020F0600000000000000" pitchFamily="50" charset="-128"/>
                <a:ea typeface="HG丸ｺﾞｼｯｸM-PRO" panose="020F0600000000000000" pitchFamily="50" charset="-128"/>
              </a:rPr>
              <a:t>Ｂ</a:t>
            </a:r>
            <a:r>
              <a:rPr lang="ja-JP" altLang="en-US" sz="2400" b="1" dirty="0">
                <a:solidFill>
                  <a:srgbClr val="FF3399"/>
                </a:solidFill>
                <a:latin typeface="HG丸ｺﾞｼｯｸM-PRO" panose="020F0600000000000000" pitchFamily="50" charset="-128"/>
                <a:ea typeface="HG丸ｺﾞｼｯｸM-PRO" panose="020F0600000000000000" pitchFamily="50" charset="-128"/>
              </a:rPr>
              <a:t>　</a:t>
            </a:r>
            <a:r>
              <a:rPr lang="ja-JP" altLang="en-US" sz="2400" dirty="0" smtClean="0">
                <a:latin typeface="HG丸ｺﾞｼｯｸM-PRO" panose="020F0600000000000000" pitchFamily="50" charset="-128"/>
                <a:ea typeface="HG丸ｺﾞｼｯｸM-PRO" panose="020F0600000000000000" pitchFamily="50" charset="-128"/>
              </a:rPr>
              <a:t>（例）保護者</a:t>
            </a:r>
            <a:r>
              <a:rPr lang="ja-JP" altLang="en-US" sz="2400" dirty="0">
                <a:latin typeface="HG丸ｺﾞｼｯｸM-PRO" panose="020F0600000000000000" pitchFamily="50" charset="-128"/>
                <a:ea typeface="HG丸ｺﾞｼｯｸM-PRO" panose="020F0600000000000000" pitchFamily="50" charset="-128"/>
              </a:rPr>
              <a:t>からは好かれるべきで</a:t>
            </a:r>
            <a:r>
              <a:rPr lang="ja-JP" altLang="en-US" sz="2400" dirty="0" smtClean="0">
                <a:latin typeface="HG丸ｺﾞｼｯｸM-PRO" panose="020F0600000000000000" pitchFamily="50" charset="-128"/>
                <a:ea typeface="HG丸ｺﾞｼｯｸM-PRO" panose="020F0600000000000000" pitchFamily="50" charset="-128"/>
              </a:rPr>
              <a:t>ある。</a:t>
            </a:r>
            <a:endParaRPr lang="ja-JP" altLang="en-US" sz="2400" dirty="0">
              <a:latin typeface="HG丸ｺﾞｼｯｸM-PRO" panose="020F0600000000000000" pitchFamily="50" charset="-128"/>
              <a:ea typeface="HG丸ｺﾞｼｯｸM-PRO" panose="020F0600000000000000" pitchFamily="50" charset="-128"/>
            </a:endParaRPr>
          </a:p>
        </p:txBody>
      </p:sp>
      <p:sp>
        <p:nvSpPr>
          <p:cNvPr id="9" name="角丸四角形吹き出し 8">
            <a:extLst/>
          </p:cNvPr>
          <p:cNvSpPr/>
          <p:nvPr/>
        </p:nvSpPr>
        <p:spPr>
          <a:xfrm>
            <a:off x="7248525" y="635000"/>
            <a:ext cx="2546350" cy="573088"/>
          </a:xfrm>
          <a:prstGeom prst="wedgeRoundRectCallout">
            <a:avLst>
              <a:gd name="adj1" fmla="val 60263"/>
              <a:gd name="adj2" fmla="val 44941"/>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lIns="36000" rIns="36000"/>
          <a:lstStyle/>
          <a:p>
            <a:pPr eaLnBrk="1" hangingPunct="1">
              <a:defRPr/>
            </a:pPr>
            <a:r>
              <a:rPr lang="ja-JP" altLang="en-US" sz="2000" dirty="0">
                <a:solidFill>
                  <a:schemeClr val="tx1"/>
                </a:solidFill>
                <a:latin typeface="HG丸ｺﾞｼｯｸM-PRO" panose="020F0600000000000000" pitchFamily="50" charset="-128"/>
                <a:ea typeface="HG丸ｺﾞｼｯｸM-PRO" panose="020F0600000000000000" pitchFamily="50" charset="-128"/>
              </a:rPr>
              <a:t>考えてみましょう。</a:t>
            </a:r>
          </a:p>
        </p:txBody>
      </p:sp>
      <p:pic>
        <p:nvPicPr>
          <p:cNvPr id="41993" name="図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67913" y="623889"/>
            <a:ext cx="6096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テキスト ボックス 13"/>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11</a:t>
            </a:fld>
            <a:endParaRPr kumimoji="1" lang="ja-JP" altLang="en-US"/>
          </a:p>
        </p:txBody>
      </p:sp>
    </p:spTree>
    <p:extLst>
      <p:ext uri="{BB962C8B-B14F-4D97-AF65-F5344CB8AC3E}">
        <p14:creationId xmlns:p14="http://schemas.microsoft.com/office/powerpoint/2010/main" val="37009729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AutoShape 3"/>
          <p:cNvSpPr>
            <a:spLocks noChangeArrowheads="1"/>
          </p:cNvSpPr>
          <p:nvPr/>
        </p:nvSpPr>
        <p:spPr bwMode="auto">
          <a:xfrm>
            <a:off x="2286635" y="3345499"/>
            <a:ext cx="2305050" cy="3311525"/>
          </a:xfrm>
          <a:prstGeom prst="upArrow">
            <a:avLst>
              <a:gd name="adj1" fmla="val 47796"/>
              <a:gd name="adj2" fmla="val 21350"/>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1800">
              <a:latin typeface="Arial" panose="020B0604020202020204" pitchFamily="34" charset="0"/>
            </a:endParaRPr>
          </a:p>
        </p:txBody>
      </p:sp>
      <p:sp>
        <p:nvSpPr>
          <p:cNvPr id="46082" name="AutoShape 2"/>
          <p:cNvSpPr>
            <a:spLocks noChangeArrowheads="1"/>
          </p:cNvSpPr>
          <p:nvPr/>
        </p:nvSpPr>
        <p:spPr bwMode="auto">
          <a:xfrm>
            <a:off x="2286635" y="1733847"/>
            <a:ext cx="2305050" cy="1905000"/>
          </a:xfrm>
          <a:prstGeom prst="upArrow">
            <a:avLst>
              <a:gd name="adj1" fmla="val 47796"/>
              <a:gd name="adj2" fmla="val 34449"/>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1800">
              <a:latin typeface="Arial" panose="020B0604020202020204" pitchFamily="34" charset="0"/>
            </a:endParaRPr>
          </a:p>
        </p:txBody>
      </p:sp>
      <p:sp>
        <p:nvSpPr>
          <p:cNvPr id="46084" name="Rectangle 5"/>
          <p:cNvSpPr>
            <a:spLocks noChangeArrowheads="1"/>
          </p:cNvSpPr>
          <p:nvPr/>
        </p:nvSpPr>
        <p:spPr bwMode="auto">
          <a:xfrm>
            <a:off x="1494474" y="2551370"/>
            <a:ext cx="4103687" cy="576263"/>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800" b="1">
                <a:solidFill>
                  <a:srgbClr val="FF0000"/>
                </a:solidFill>
                <a:latin typeface="HG丸ｺﾞｼｯｸM-PRO" panose="020F0600000000000000" pitchFamily="50" charset="-128"/>
                <a:ea typeface="HG丸ｺﾞｼｯｸM-PRO" panose="020F0600000000000000" pitchFamily="50" charset="-128"/>
              </a:rPr>
              <a:t>スキルの習得</a:t>
            </a:r>
          </a:p>
        </p:txBody>
      </p:sp>
      <p:sp>
        <p:nvSpPr>
          <p:cNvPr id="46085" name="Rectangle 6"/>
          <p:cNvSpPr>
            <a:spLocks noChangeArrowheads="1"/>
          </p:cNvSpPr>
          <p:nvPr/>
        </p:nvSpPr>
        <p:spPr bwMode="auto">
          <a:xfrm>
            <a:off x="1494474" y="3256220"/>
            <a:ext cx="4103687" cy="935038"/>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800" b="1" dirty="0">
                <a:solidFill>
                  <a:schemeClr val="accent2"/>
                </a:solidFill>
                <a:latin typeface="HG丸ｺﾞｼｯｸM-PRO" panose="020F0600000000000000" pitchFamily="50" charset="-128"/>
                <a:ea typeface="HG丸ｺﾞｼｯｸM-PRO" panose="020F0600000000000000" pitchFamily="50" charset="-128"/>
              </a:rPr>
              <a:t>アサーティブなものの</a:t>
            </a:r>
          </a:p>
          <a:p>
            <a:pPr algn="ctr" eaLnBrk="1" hangingPunct="1">
              <a:spcBef>
                <a:spcPct val="0"/>
              </a:spcBef>
              <a:buFontTx/>
              <a:buNone/>
            </a:pPr>
            <a:r>
              <a:rPr lang="ja-JP" altLang="en-US" sz="2800" b="1" dirty="0">
                <a:solidFill>
                  <a:schemeClr val="accent2"/>
                </a:solidFill>
                <a:latin typeface="HG丸ｺﾞｼｯｸM-PRO" panose="020F0600000000000000" pitchFamily="50" charset="-128"/>
                <a:ea typeface="HG丸ｺﾞｼｯｸM-PRO" panose="020F0600000000000000" pitchFamily="50" charset="-128"/>
              </a:rPr>
              <a:t>見方・考え方</a:t>
            </a:r>
          </a:p>
        </p:txBody>
      </p:sp>
      <p:sp>
        <p:nvSpPr>
          <p:cNvPr id="46086" name="Rectangle 7"/>
          <p:cNvSpPr>
            <a:spLocks noChangeArrowheads="1"/>
          </p:cNvSpPr>
          <p:nvPr/>
        </p:nvSpPr>
        <p:spPr bwMode="auto">
          <a:xfrm>
            <a:off x="1494474" y="4319845"/>
            <a:ext cx="4103687" cy="1130678"/>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800" b="1" dirty="0">
                <a:solidFill>
                  <a:schemeClr val="accent2"/>
                </a:solidFill>
                <a:latin typeface="HG丸ｺﾞｼｯｸM-PRO" panose="020F0600000000000000" pitchFamily="50" charset="-128"/>
                <a:ea typeface="HG丸ｺﾞｼｯｸM-PRO" panose="020F0600000000000000" pitchFamily="50" charset="-128"/>
              </a:rPr>
              <a:t>自己信頼（自己尊重）</a:t>
            </a:r>
          </a:p>
          <a:p>
            <a:pPr algn="ctr" eaLnBrk="1" hangingPunct="1">
              <a:spcBef>
                <a:spcPct val="0"/>
              </a:spcBef>
              <a:buFontTx/>
              <a:buNone/>
            </a:pPr>
            <a:r>
              <a:rPr lang="ja-JP" altLang="en-US" sz="2800" b="1" dirty="0">
                <a:solidFill>
                  <a:schemeClr val="accent2"/>
                </a:solidFill>
                <a:latin typeface="HG丸ｺﾞｼｯｸM-PRO" panose="020F0600000000000000" pitchFamily="50" charset="-128"/>
                <a:ea typeface="HG丸ｺﾞｼｯｸM-PRO" panose="020F0600000000000000" pitchFamily="50" charset="-128"/>
              </a:rPr>
              <a:t>他者信頼（他者尊重）</a:t>
            </a:r>
          </a:p>
        </p:txBody>
      </p:sp>
      <p:sp>
        <p:nvSpPr>
          <p:cNvPr id="46087" name="Rectangle 8"/>
          <p:cNvSpPr>
            <a:spLocks noChangeArrowheads="1"/>
          </p:cNvSpPr>
          <p:nvPr/>
        </p:nvSpPr>
        <p:spPr bwMode="auto">
          <a:xfrm>
            <a:off x="1494474" y="5579110"/>
            <a:ext cx="4103687" cy="935038"/>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800" b="1">
                <a:solidFill>
                  <a:schemeClr val="accent2"/>
                </a:solidFill>
                <a:latin typeface="HG丸ｺﾞｼｯｸM-PRO" panose="020F0600000000000000" pitchFamily="50" charset="-128"/>
                <a:ea typeface="HG丸ｺﾞｼｯｸM-PRO" panose="020F0600000000000000" pitchFamily="50" charset="-128"/>
              </a:rPr>
              <a:t>基本的アサーション権</a:t>
            </a:r>
          </a:p>
          <a:p>
            <a:pPr algn="ctr" eaLnBrk="1" hangingPunct="1">
              <a:spcBef>
                <a:spcPct val="0"/>
              </a:spcBef>
              <a:buFontTx/>
              <a:buNone/>
            </a:pPr>
            <a:r>
              <a:rPr lang="ja-JP" altLang="en-US" sz="2800" b="1">
                <a:solidFill>
                  <a:schemeClr val="accent2"/>
                </a:solidFill>
                <a:latin typeface="HG丸ｺﾞｼｯｸM-PRO" panose="020F0600000000000000" pitchFamily="50" charset="-128"/>
                <a:ea typeface="HG丸ｺﾞｼｯｸM-PRO" panose="020F0600000000000000" pitchFamily="50" charset="-128"/>
              </a:rPr>
              <a:t>（基本的な人権）</a:t>
            </a:r>
          </a:p>
        </p:txBody>
      </p:sp>
      <p:sp>
        <p:nvSpPr>
          <p:cNvPr id="46088" name="Text Box 9"/>
          <p:cNvSpPr txBox="1">
            <a:spLocks noChangeArrowheads="1"/>
          </p:cNvSpPr>
          <p:nvPr/>
        </p:nvSpPr>
        <p:spPr bwMode="auto">
          <a:xfrm>
            <a:off x="5845175" y="2639446"/>
            <a:ext cx="457208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000" b="1">
                <a:solidFill>
                  <a:srgbClr val="FF3399"/>
                </a:solidFill>
                <a:latin typeface="HG丸ｺﾞｼｯｸM-PRO" panose="020F0600000000000000" pitchFamily="50" charset="-128"/>
                <a:ea typeface="HG丸ｺﾞｼｯｸM-PRO" panose="020F0600000000000000" pitchFamily="50" charset="-128"/>
              </a:rPr>
              <a:t>「言い方を工夫することができるよ」</a:t>
            </a:r>
          </a:p>
        </p:txBody>
      </p:sp>
      <p:sp>
        <p:nvSpPr>
          <p:cNvPr id="46089" name="Text Box 10"/>
          <p:cNvSpPr txBox="1">
            <a:spLocks noChangeArrowheads="1"/>
          </p:cNvSpPr>
          <p:nvPr/>
        </p:nvSpPr>
        <p:spPr bwMode="auto">
          <a:xfrm>
            <a:off x="5845175" y="3369796"/>
            <a:ext cx="619283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000" b="1" dirty="0">
                <a:latin typeface="HG丸ｺﾞｼｯｸM-PRO" panose="020F0600000000000000" pitchFamily="50" charset="-128"/>
                <a:ea typeface="HG丸ｺﾞｼｯｸM-PRO" panose="020F0600000000000000" pitchFamily="50" charset="-128"/>
              </a:rPr>
              <a:t>「考え方やものの見方を変えたり</a:t>
            </a:r>
            <a:r>
              <a:rPr lang="ja-JP" altLang="en-US" sz="2000" b="1" dirty="0" smtClean="0">
                <a:latin typeface="HG丸ｺﾞｼｯｸM-PRO" panose="020F0600000000000000" pitchFamily="50" charset="-128"/>
                <a:ea typeface="HG丸ｺﾞｼｯｸM-PRO" panose="020F0600000000000000" pitchFamily="50" charset="-128"/>
              </a:rPr>
              <a:t>、こだわり</a:t>
            </a:r>
            <a:r>
              <a:rPr lang="ja-JP" altLang="en-US" sz="2000" b="1" dirty="0">
                <a:latin typeface="HG丸ｺﾞｼｯｸM-PRO" panose="020F0600000000000000" pitchFamily="50" charset="-128"/>
                <a:ea typeface="HG丸ｺﾞｼｯｸM-PRO" panose="020F0600000000000000" pitchFamily="50" charset="-128"/>
              </a:rPr>
              <a:t>を捨てると楽になること</a:t>
            </a:r>
            <a:r>
              <a:rPr lang="ja-JP" altLang="en-US" sz="2000" b="1" dirty="0" smtClean="0">
                <a:latin typeface="HG丸ｺﾞｼｯｸM-PRO" panose="020F0600000000000000" pitchFamily="50" charset="-128"/>
                <a:ea typeface="HG丸ｺﾞｼｯｸM-PRO" panose="020F0600000000000000" pitchFamily="50" charset="-128"/>
              </a:rPr>
              <a:t>がある</a:t>
            </a:r>
            <a:r>
              <a:rPr lang="ja-JP" altLang="en-US" sz="2000" b="1" dirty="0">
                <a:latin typeface="HG丸ｺﾞｼｯｸM-PRO" panose="020F0600000000000000" pitchFamily="50" charset="-128"/>
                <a:ea typeface="HG丸ｺﾞｼｯｸM-PRO" panose="020F0600000000000000" pitchFamily="50" charset="-128"/>
              </a:rPr>
              <a:t>よ</a:t>
            </a:r>
            <a:r>
              <a:rPr lang="ja-JP" altLang="en-US" sz="2000" b="1" dirty="0" smtClean="0">
                <a:latin typeface="HG丸ｺﾞｼｯｸM-PRO" panose="020F0600000000000000" pitchFamily="50" charset="-128"/>
                <a:ea typeface="HG丸ｺﾞｼｯｸM-PRO" panose="020F0600000000000000" pitchFamily="50" charset="-128"/>
              </a:rPr>
              <a:t>」</a:t>
            </a:r>
            <a:endParaRPr lang="ja-JP" altLang="en-US" sz="2000" b="1" dirty="0">
              <a:latin typeface="HG丸ｺﾞｼｯｸM-PRO" panose="020F0600000000000000" pitchFamily="50" charset="-128"/>
              <a:ea typeface="HG丸ｺﾞｼｯｸM-PRO" panose="020F0600000000000000" pitchFamily="50" charset="-128"/>
            </a:endParaRPr>
          </a:p>
        </p:txBody>
      </p:sp>
      <p:sp>
        <p:nvSpPr>
          <p:cNvPr id="46090" name="Text Box 11"/>
          <p:cNvSpPr txBox="1">
            <a:spLocks noChangeArrowheads="1"/>
          </p:cNvSpPr>
          <p:nvPr/>
        </p:nvSpPr>
        <p:spPr bwMode="auto">
          <a:xfrm>
            <a:off x="5845175" y="4223464"/>
            <a:ext cx="619283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000" b="1" dirty="0">
                <a:latin typeface="HG丸ｺﾞｼｯｸM-PRO" panose="020F0600000000000000" pitchFamily="50" charset="-128"/>
                <a:ea typeface="HG丸ｺﾞｼｯｸM-PRO" panose="020F0600000000000000" pitchFamily="50" charset="-128"/>
              </a:rPr>
              <a:t>「あなたはそのままのあなたでいい」</a:t>
            </a:r>
          </a:p>
          <a:p>
            <a:pPr eaLnBrk="1" hangingPunct="1">
              <a:spcBef>
                <a:spcPct val="0"/>
              </a:spcBef>
              <a:buFontTx/>
              <a:buNone/>
            </a:pPr>
            <a:r>
              <a:rPr lang="ja-JP" altLang="en-US" sz="2000" b="1" dirty="0">
                <a:latin typeface="HG丸ｺﾞｼｯｸM-PRO" panose="020F0600000000000000" pitchFamily="50" charset="-128"/>
                <a:ea typeface="HG丸ｺﾞｼｯｸM-PRO" panose="020F0600000000000000" pitchFamily="50" charset="-128"/>
              </a:rPr>
              <a:t>「きっと受け止めてくれる人がいる</a:t>
            </a:r>
            <a:r>
              <a:rPr lang="ja-JP" altLang="en-US" sz="2000" b="1" dirty="0" smtClean="0">
                <a:latin typeface="HG丸ｺﾞｼｯｸM-PRO" panose="020F0600000000000000" pitchFamily="50" charset="-128"/>
                <a:ea typeface="HG丸ｺﾞｼｯｸM-PRO" panose="020F0600000000000000" pitchFamily="50" charset="-128"/>
              </a:rPr>
              <a:t>。あなた</a:t>
            </a:r>
            <a:r>
              <a:rPr lang="ja-JP" altLang="en-US" sz="2000" b="1" dirty="0">
                <a:latin typeface="HG丸ｺﾞｼｯｸM-PRO" panose="020F0600000000000000" pitchFamily="50" charset="-128"/>
                <a:ea typeface="HG丸ｺﾞｼｯｸM-PRO" panose="020F0600000000000000" pitchFamily="50" charset="-128"/>
              </a:rPr>
              <a:t>と同じように大切なほかの</a:t>
            </a:r>
            <a:r>
              <a:rPr lang="ja-JP" altLang="en-US" sz="2000" b="1" dirty="0" smtClean="0">
                <a:latin typeface="HG丸ｺﾞｼｯｸM-PRO" panose="020F0600000000000000" pitchFamily="50" charset="-128"/>
                <a:ea typeface="HG丸ｺﾞｼｯｸM-PRO" panose="020F0600000000000000" pitchFamily="50" charset="-128"/>
              </a:rPr>
              <a:t>人の</a:t>
            </a:r>
            <a:r>
              <a:rPr lang="ja-JP" altLang="en-US" sz="2000" b="1" dirty="0">
                <a:latin typeface="HG丸ｺﾞｼｯｸM-PRO" panose="020F0600000000000000" pitchFamily="50" charset="-128"/>
                <a:ea typeface="HG丸ｺﾞｼｯｸM-PRO" panose="020F0600000000000000" pitchFamily="50" charset="-128"/>
              </a:rPr>
              <a:t>声にもしっかり耳を傾けてごらん」</a:t>
            </a:r>
          </a:p>
        </p:txBody>
      </p:sp>
      <p:sp>
        <p:nvSpPr>
          <p:cNvPr id="46091" name="Text Box 12"/>
          <p:cNvSpPr txBox="1">
            <a:spLocks noChangeArrowheads="1"/>
          </p:cNvSpPr>
          <p:nvPr/>
        </p:nvSpPr>
        <p:spPr bwMode="auto">
          <a:xfrm>
            <a:off x="5845175" y="5846574"/>
            <a:ext cx="593534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000" b="1" dirty="0">
                <a:latin typeface="HG丸ｺﾞｼｯｸM-PRO" panose="020F0600000000000000" pitchFamily="50" charset="-128"/>
                <a:ea typeface="HG丸ｺﾞｼｯｸM-PRO" panose="020F0600000000000000" pitchFamily="50" charset="-128"/>
              </a:rPr>
              <a:t>「誰でも自分の意見をもつことが</a:t>
            </a:r>
            <a:r>
              <a:rPr lang="ja-JP" altLang="en-US" sz="2000" b="1" dirty="0" smtClean="0">
                <a:latin typeface="HG丸ｺﾞｼｯｸM-PRO" panose="020F0600000000000000" pitchFamily="50" charset="-128"/>
                <a:ea typeface="HG丸ｺﾞｼｯｸM-PRO" panose="020F0600000000000000" pitchFamily="50" charset="-128"/>
              </a:rPr>
              <a:t>できる</a:t>
            </a:r>
            <a:r>
              <a:rPr lang="ja-JP" altLang="en-US" sz="2000" b="1" dirty="0">
                <a:latin typeface="HG丸ｺﾞｼｯｸM-PRO" panose="020F0600000000000000" pitchFamily="50" charset="-128"/>
                <a:ea typeface="HG丸ｺﾞｼｯｸM-PRO" panose="020F0600000000000000" pitchFamily="50" charset="-128"/>
              </a:rPr>
              <a:t>よ」</a:t>
            </a:r>
          </a:p>
        </p:txBody>
      </p:sp>
      <p:sp>
        <p:nvSpPr>
          <p:cNvPr id="17420" name="Text Box 14">
            <a:extLst/>
          </p:cNvPr>
          <p:cNvSpPr txBox="1">
            <a:spLocks noChangeArrowheads="1"/>
          </p:cNvSpPr>
          <p:nvPr/>
        </p:nvSpPr>
        <p:spPr bwMode="auto">
          <a:xfrm>
            <a:off x="419735" y="1360091"/>
            <a:ext cx="6253163" cy="361950"/>
          </a:xfrm>
          <a:prstGeom prst="rect">
            <a:avLst/>
          </a:prstGeom>
          <a:noFill/>
          <a:ln w="9525">
            <a:noFill/>
            <a:miter lim="800000"/>
            <a:headEnd/>
            <a:tailEnd/>
          </a:ln>
          <a:effectLst/>
        </p:spPr>
        <p:txBody>
          <a:bodyPr>
            <a:spAutoFit/>
          </a:bodyPr>
          <a:lstStyle>
            <a:lvl1pPr>
              <a:spcBef>
                <a:spcPct val="20000"/>
              </a:spcBef>
              <a:buChar char="•"/>
              <a:defRPr kumimoji="1" sz="3200">
                <a:solidFill>
                  <a:schemeClr val="tx1"/>
                </a:solidFill>
                <a:latin typeface="Arial" charset="0"/>
                <a:ea typeface="ＭＳ Ｐゴシック" pitchFamily="50" charset="-128"/>
              </a:defRPr>
            </a:lvl1pPr>
            <a:lvl2pPr marL="742950" indent="-285750">
              <a:spcBef>
                <a:spcPct val="20000"/>
              </a:spcBef>
              <a:buChar char="–"/>
              <a:defRPr kumimoji="1" sz="2800">
                <a:solidFill>
                  <a:schemeClr val="tx1"/>
                </a:solidFill>
                <a:latin typeface="Arial" charset="0"/>
                <a:ea typeface="ＭＳ Ｐゴシック" pitchFamily="50" charset="-128"/>
              </a:defRPr>
            </a:lvl2pPr>
            <a:lvl3pPr marL="1143000" indent="-228600">
              <a:spcBef>
                <a:spcPct val="20000"/>
              </a:spcBef>
              <a:buChar char="•"/>
              <a:defRPr kumimoji="1" sz="2400">
                <a:solidFill>
                  <a:schemeClr val="tx1"/>
                </a:solidFill>
                <a:latin typeface="Arial" charset="0"/>
                <a:ea typeface="ＭＳ Ｐゴシック" pitchFamily="50" charset="-128"/>
              </a:defRPr>
            </a:lvl3pPr>
            <a:lvl4pPr marL="1600200" indent="-228600">
              <a:spcBef>
                <a:spcPct val="20000"/>
              </a:spcBef>
              <a:buChar char="–"/>
              <a:defRPr kumimoji="1" sz="2000">
                <a:solidFill>
                  <a:schemeClr val="tx1"/>
                </a:solidFill>
                <a:latin typeface="Arial" charset="0"/>
                <a:ea typeface="ＭＳ Ｐゴシック" pitchFamily="50" charset="-128"/>
              </a:defRPr>
            </a:lvl4pPr>
            <a:lvl5pPr marL="2057400" indent="-22860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lnSpc>
                <a:spcPts val="2100"/>
              </a:lnSpc>
              <a:spcBef>
                <a:spcPct val="50000"/>
              </a:spcBef>
              <a:buNone/>
              <a:defRPr/>
            </a:pPr>
            <a:r>
              <a:rPr lang="ja-JP" altLang="en-US" sz="2400" b="1" spc="-70" dirty="0">
                <a:solidFill>
                  <a:srgbClr val="FF0000"/>
                </a:solidFill>
                <a:latin typeface="HG丸ｺﾞｼｯｸM-PRO" pitchFamily="50" charset="-128"/>
                <a:ea typeface="HG丸ｺﾞｼｯｸM-PRO" pitchFamily="50" charset="-128"/>
              </a:rPr>
              <a:t>個々の具体的な場面でのアサーティブな言動</a:t>
            </a:r>
          </a:p>
        </p:txBody>
      </p:sp>
      <p:sp>
        <p:nvSpPr>
          <p:cNvPr id="46093" name="Text Box 5"/>
          <p:cNvSpPr txBox="1">
            <a:spLocks noChangeArrowheads="1"/>
          </p:cNvSpPr>
          <p:nvPr/>
        </p:nvSpPr>
        <p:spPr bwMode="auto">
          <a:xfrm>
            <a:off x="6308726" y="1768256"/>
            <a:ext cx="3540125" cy="400050"/>
          </a:xfrm>
          <a:prstGeom prst="rect">
            <a:avLst/>
          </a:prstGeom>
          <a:solidFill>
            <a:schemeClr val="bg1"/>
          </a:solidFill>
          <a:ln w="25400">
            <a:solidFill>
              <a:srgbClr val="FFFF00"/>
            </a:solidFill>
            <a:miter lim="800000"/>
            <a:headEnd/>
            <a:tailEnd/>
          </a:ln>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000" b="1" dirty="0">
                <a:solidFill>
                  <a:srgbClr val="333399"/>
                </a:solidFill>
                <a:latin typeface="HG丸ｺﾞｼｯｸM-PRO" panose="020F0600000000000000" pitchFamily="50" charset="-128"/>
                <a:ea typeface="HG丸ｺﾞｼｯｸM-PRO" panose="020F0600000000000000" pitchFamily="50" charset="-128"/>
              </a:rPr>
              <a:t>「児童生徒への教師の支援」</a:t>
            </a:r>
          </a:p>
        </p:txBody>
      </p:sp>
      <p:sp>
        <p:nvSpPr>
          <p:cNvPr id="46094" name="テキスト ボックス 3"/>
          <p:cNvSpPr txBox="1">
            <a:spLocks noChangeArrowheads="1"/>
          </p:cNvSpPr>
          <p:nvPr/>
        </p:nvSpPr>
        <p:spPr bwMode="auto">
          <a:xfrm>
            <a:off x="0" y="667783"/>
            <a:ext cx="78660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en-US" altLang="ja-JP" b="1" dirty="0">
                <a:latin typeface="HG丸ｺﾞｼｯｸM-PRO" panose="020F0600000000000000" pitchFamily="50" charset="-128"/>
                <a:ea typeface="HG丸ｺﾞｼｯｸM-PRO" panose="020F0600000000000000" pitchFamily="50" charset="-128"/>
              </a:rPr>
              <a:t>(4)</a:t>
            </a:r>
            <a:r>
              <a:rPr lang="ja-JP" altLang="en-US" b="1" dirty="0">
                <a:solidFill>
                  <a:schemeClr val="bg1"/>
                </a:solidFill>
                <a:latin typeface="HG丸ｺﾞｼｯｸM-PRO" panose="020F0600000000000000" pitchFamily="50" charset="-128"/>
                <a:ea typeface="HG丸ｺﾞｼｯｸM-PRO" panose="020F0600000000000000" pitchFamily="50" charset="-128"/>
              </a:rPr>
              <a:t>　 </a:t>
            </a:r>
            <a:r>
              <a:rPr lang="ja-JP" altLang="en-US" b="1" dirty="0">
                <a:latin typeface="HG丸ｺﾞｼｯｸM-PRO" panose="020F0600000000000000" pitchFamily="50" charset="-128"/>
                <a:ea typeface="HG丸ｺﾞｼｯｸM-PRO" panose="020F0600000000000000" pitchFamily="50" charset="-128"/>
              </a:rPr>
              <a:t>アサーションが成り立つ仕組み</a:t>
            </a:r>
          </a:p>
        </p:txBody>
      </p:sp>
      <p:sp>
        <p:nvSpPr>
          <p:cNvPr id="19" name="テキスト ボックス 18"/>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12</a:t>
            </a:fld>
            <a:endParaRPr kumimoji="1" lang="ja-JP" altLang="en-US"/>
          </a:p>
        </p:txBody>
      </p:sp>
    </p:spTree>
    <p:extLst>
      <p:ext uri="{BB962C8B-B14F-4D97-AF65-F5344CB8AC3E}">
        <p14:creationId xmlns:p14="http://schemas.microsoft.com/office/powerpoint/2010/main" val="3648903214"/>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3"/>
          <p:cNvSpPr txBox="1">
            <a:spLocks noChangeArrowheads="1"/>
          </p:cNvSpPr>
          <p:nvPr/>
        </p:nvSpPr>
        <p:spPr bwMode="auto">
          <a:xfrm>
            <a:off x="929641" y="1907859"/>
            <a:ext cx="10548622" cy="3539430"/>
          </a:xfrm>
          <a:prstGeom prst="rect">
            <a:avLst/>
          </a:prstGeom>
          <a:solidFill>
            <a:schemeClr val="bg1"/>
          </a:solidFill>
          <a:ln w="38100">
            <a:solidFill>
              <a:srgbClr val="009999"/>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en-US" altLang="ja-JP" b="1"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(1) </a:t>
            </a:r>
            <a:r>
              <a:rPr lang="ja-JP" altLang="en-US" b="1"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日</a:t>
            </a:r>
            <a:r>
              <a:rPr lang="ja-JP" altLang="en-US" b="1"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常会話におけるアサーション＝メンテナンス</a:t>
            </a:r>
            <a:endParaRPr lang="en-US" altLang="ja-JP" b="1" dirty="0">
              <a:latin typeface="ＭＳ ゴシック" panose="020B0609070205080204" pitchFamily="49" charset="-128"/>
              <a:ea typeface="ＭＳ ゴシック" panose="020B0609070205080204" pitchFamily="49" charset="-128"/>
              <a:cs typeface="HG創英角ﾎﾟｯﾌﾟ体" panose="040B0A09000000000000" pitchFamily="49" charset="-128"/>
            </a:endParaRPr>
          </a:p>
          <a:p>
            <a:pPr marL="504000" indent="-504000" eaLnBrk="1" hangingPunct="1">
              <a:spcBef>
                <a:spcPct val="0"/>
              </a:spcBef>
              <a:buFontTx/>
              <a:buNone/>
            </a:pPr>
            <a:r>
              <a:rPr lang="ja-JP" altLang="en-US"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　</a:t>
            </a:r>
            <a:r>
              <a:rPr lang="ja-JP" altLang="en-US"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　（</a:t>
            </a:r>
            <a:r>
              <a:rPr lang="ja-JP" altLang="en-US"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健康な生活や安定した人間関係を維持するための</a:t>
            </a:r>
            <a:r>
              <a:rPr lang="ja-JP" altLang="en-US"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アサーション）</a:t>
            </a:r>
            <a:endParaRPr lang="en-US" altLang="ja-JP"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endParaRPr>
          </a:p>
          <a:p>
            <a:pPr eaLnBrk="1" hangingPunct="1">
              <a:spcBef>
                <a:spcPct val="0"/>
              </a:spcBef>
              <a:buFontTx/>
              <a:buNone/>
            </a:pPr>
            <a:endParaRPr lang="en-US" altLang="ja-JP" dirty="0">
              <a:latin typeface="ＭＳ ゴシック" panose="020B0609070205080204" pitchFamily="49" charset="-128"/>
              <a:ea typeface="ＭＳ ゴシック" panose="020B0609070205080204" pitchFamily="49" charset="-128"/>
              <a:cs typeface="HG創英角ﾎﾟｯﾌﾟ体" panose="040B0A09000000000000" pitchFamily="49" charset="-128"/>
            </a:endParaRPr>
          </a:p>
          <a:p>
            <a:pPr>
              <a:spcBef>
                <a:spcPct val="0"/>
              </a:spcBef>
              <a:buNone/>
            </a:pPr>
            <a:r>
              <a:rPr lang="en-US" altLang="ja-JP" b="1"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(2) </a:t>
            </a:r>
            <a:r>
              <a:rPr lang="ja-JP" altLang="en-US" b="1"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課題</a:t>
            </a:r>
            <a:r>
              <a:rPr lang="ja-JP" altLang="en-US" b="1"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達成・問題解決のためのアサーション</a:t>
            </a:r>
            <a:endParaRPr lang="en-US" altLang="ja-JP" b="1" dirty="0">
              <a:latin typeface="ＭＳ ゴシック" panose="020B0609070205080204" pitchFamily="49" charset="-128"/>
              <a:ea typeface="ＭＳ ゴシック" panose="020B0609070205080204" pitchFamily="49" charset="-128"/>
              <a:cs typeface="HG創英角ﾎﾟｯﾌﾟ体" panose="040B0A09000000000000" pitchFamily="49" charset="-128"/>
            </a:endParaRPr>
          </a:p>
          <a:p>
            <a:pPr marL="504000" indent="-504000">
              <a:spcBef>
                <a:spcPct val="0"/>
              </a:spcBef>
              <a:buNone/>
            </a:pPr>
            <a:r>
              <a:rPr lang="ja-JP" altLang="ja-JP"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　</a:t>
            </a:r>
            <a:r>
              <a:rPr lang="ja-JP" altLang="en-US"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　（</a:t>
            </a:r>
            <a:r>
              <a:rPr lang="ja-JP" altLang="en-US"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会議の場や話合いで何かを決めたり、課題を</a:t>
            </a:r>
            <a:r>
              <a:rPr lang="ja-JP" altLang="en-US" dirty="0" smtClean="0">
                <a:latin typeface="ＭＳ ゴシック" panose="020B0609070205080204" pitchFamily="49" charset="-128"/>
                <a:ea typeface="ＭＳ ゴシック" panose="020B0609070205080204" pitchFamily="49" charset="-128"/>
                <a:cs typeface="HG創英角ﾎﾟｯﾌﾟ体" panose="040B0A09000000000000" pitchFamily="49" charset="-128"/>
              </a:rPr>
              <a:t>解決したり</a:t>
            </a:r>
            <a:r>
              <a:rPr lang="ja-JP" altLang="en-US" dirty="0">
                <a:latin typeface="ＭＳ ゴシック" panose="020B0609070205080204" pitchFamily="49" charset="-128"/>
                <a:ea typeface="ＭＳ ゴシック" panose="020B0609070205080204" pitchFamily="49" charset="-128"/>
                <a:cs typeface="HG創英角ﾎﾟｯﾌﾟ体" panose="040B0A09000000000000" pitchFamily="49" charset="-128"/>
              </a:rPr>
              <a:t>する場におけるアサーション）</a:t>
            </a:r>
            <a:endParaRPr lang="en-US" altLang="ja-JP" dirty="0">
              <a:latin typeface="HG丸ｺﾞｼｯｸM-PRO" panose="020F0600000000000000" pitchFamily="50" charset="-128"/>
              <a:ea typeface="HG丸ｺﾞｼｯｸM-PRO" panose="020F0600000000000000" pitchFamily="50" charset="-128"/>
              <a:cs typeface="HG創英角ﾎﾟｯﾌﾟ体" panose="040B0A09000000000000" pitchFamily="49" charset="-128"/>
            </a:endParaRPr>
          </a:p>
        </p:txBody>
      </p:sp>
      <p:sp>
        <p:nvSpPr>
          <p:cNvPr id="58371" name="テキスト ボックス 3"/>
          <p:cNvSpPr txBox="1">
            <a:spLocks noChangeArrowheads="1"/>
          </p:cNvSpPr>
          <p:nvPr/>
        </p:nvSpPr>
        <p:spPr bwMode="auto">
          <a:xfrm>
            <a:off x="534988" y="908050"/>
            <a:ext cx="7866062"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b="1" dirty="0">
                <a:latin typeface="HG丸ｺﾞｼｯｸM-PRO" panose="020F0600000000000000" pitchFamily="50" charset="-128"/>
                <a:ea typeface="HG丸ｺﾞｼｯｸM-PRO" panose="020F0600000000000000" pitchFamily="50" charset="-128"/>
              </a:rPr>
              <a:t>言語表現の２つの場面</a:t>
            </a:r>
          </a:p>
        </p:txBody>
      </p:sp>
      <p:sp>
        <p:nvSpPr>
          <p:cNvPr id="7" name="テキスト ボックス 6"/>
          <p:cNvSpPr txBox="1"/>
          <p:nvPr/>
        </p:nvSpPr>
        <p:spPr>
          <a:xfrm>
            <a:off x="0" y="290156"/>
            <a:ext cx="4602480" cy="307777"/>
          </a:xfrm>
          <a:prstGeom prst="rect">
            <a:avLst/>
          </a:prstGeom>
          <a:noFill/>
        </p:spPr>
        <p:txBody>
          <a:bodyPr wrap="square" rtlCol="0">
            <a:spAutoFit/>
          </a:bodyPr>
          <a:lstStyle/>
          <a:p>
            <a:r>
              <a:rPr lang="ja-JP" altLang="en-US" sz="1400" dirty="0"/>
              <a:t>２　</a:t>
            </a:r>
            <a:r>
              <a:rPr lang="ja-JP" altLang="ja-JP" sz="1400" dirty="0"/>
              <a:t>アサーショントレーニングの進め方</a:t>
            </a:r>
            <a:endParaRPr lang="ja-JP" altLang="en-US" sz="1400" dirty="0"/>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13</a:t>
            </a:fld>
            <a:endParaRPr kumimoji="1" lang="ja-JP" altLang="en-US"/>
          </a:p>
        </p:txBody>
      </p:sp>
    </p:spTree>
    <p:extLst>
      <p:ext uri="{BB962C8B-B14F-4D97-AF65-F5344CB8AC3E}">
        <p14:creationId xmlns:p14="http://schemas.microsoft.com/office/powerpoint/2010/main" val="1562236665"/>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Text Box 3"/>
          <p:cNvSpPr txBox="1">
            <a:spLocks noChangeArrowheads="1"/>
          </p:cNvSpPr>
          <p:nvPr/>
        </p:nvSpPr>
        <p:spPr bwMode="auto">
          <a:xfrm>
            <a:off x="2143126" y="1721564"/>
            <a:ext cx="8137525" cy="2923877"/>
          </a:xfrm>
          <a:prstGeom prst="rect">
            <a:avLst/>
          </a:prstGeom>
          <a:solidFill>
            <a:schemeClr val="bg1"/>
          </a:solidFill>
          <a:ln w="38100">
            <a:solidFill>
              <a:srgbClr val="009999"/>
            </a:solidFill>
            <a:miter lim="800000"/>
            <a:headEnd/>
            <a:tailEnd/>
          </a:ln>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en-US" altLang="ja-JP" sz="2800" b="1" u="sng" dirty="0">
              <a:solidFill>
                <a:srgbClr val="FF0000"/>
              </a:solidFill>
              <a:latin typeface="Bookman Old Style" panose="02050604050505020204" pitchFamily="18" charset="0"/>
            </a:endParaRPr>
          </a:p>
          <a:p>
            <a:pPr eaLnBrk="1" hangingPunct="1">
              <a:spcBef>
                <a:spcPct val="0"/>
              </a:spcBef>
              <a:buFontTx/>
              <a:buNone/>
            </a:pPr>
            <a:r>
              <a:rPr lang="ja-JP" altLang="en-US" sz="2800" b="1" u="sng" dirty="0">
                <a:solidFill>
                  <a:srgbClr val="FF3399"/>
                </a:solidFill>
                <a:latin typeface="Bookman Old Style" panose="02050604050505020204" pitchFamily="18" charset="0"/>
              </a:rPr>
              <a:t>自尊感情や相互尊重のスキルを高める</a:t>
            </a:r>
          </a:p>
          <a:p>
            <a:pPr eaLnBrk="1" hangingPunct="1">
              <a:spcBef>
                <a:spcPct val="0"/>
              </a:spcBef>
              <a:buFontTx/>
              <a:buNone/>
            </a:pPr>
            <a:endParaRPr lang="ja-JP" altLang="en-US" sz="2800" dirty="0">
              <a:solidFill>
                <a:schemeClr val="bg1"/>
              </a:solidFill>
              <a:latin typeface="Bookman Old Style" panose="02050604050505020204" pitchFamily="18" charset="0"/>
              <a:ea typeface="MS UI Gothic" panose="020B0600070205080204" pitchFamily="50" charset="-128"/>
            </a:endParaRPr>
          </a:p>
          <a:p>
            <a:pPr eaLnBrk="1" hangingPunct="1">
              <a:spcBef>
                <a:spcPct val="0"/>
              </a:spcBef>
              <a:buFontTx/>
              <a:buNone/>
            </a:pPr>
            <a:r>
              <a:rPr lang="en-US" altLang="ja-JP" sz="2800" dirty="0">
                <a:latin typeface="Bookman Old Style" panose="02050604050505020204" pitchFamily="18" charset="0"/>
                <a:ea typeface="MS UI Gothic" panose="020B0600070205080204" pitchFamily="50" charset="-128"/>
              </a:rPr>
              <a:t>〈</a:t>
            </a:r>
            <a:r>
              <a:rPr lang="ja-JP" altLang="en-US" sz="2800" dirty="0">
                <a:latin typeface="Bookman Old Style" panose="02050604050505020204" pitchFamily="18" charset="0"/>
                <a:ea typeface="MS UI Gothic" panose="020B0600070205080204" pitchFamily="50" charset="-128"/>
              </a:rPr>
              <a:t>演習シート１</a:t>
            </a:r>
            <a:r>
              <a:rPr lang="en-US" altLang="ja-JP" sz="2800" dirty="0">
                <a:latin typeface="Bookman Old Style" panose="02050604050505020204" pitchFamily="18" charset="0"/>
                <a:ea typeface="MS UI Gothic" panose="020B0600070205080204" pitchFamily="50" charset="-128"/>
              </a:rPr>
              <a:t>〉</a:t>
            </a:r>
            <a:r>
              <a:rPr lang="ja-JP" altLang="en-US" sz="2800" dirty="0">
                <a:solidFill>
                  <a:schemeClr val="bg1"/>
                </a:solidFill>
                <a:latin typeface="Bookman Old Style" panose="02050604050505020204" pitchFamily="18" charset="0"/>
                <a:ea typeface="MS UI Gothic" panose="020B0600070205080204" pitchFamily="50" charset="-128"/>
              </a:rPr>
              <a:t>　</a:t>
            </a:r>
            <a:r>
              <a:rPr lang="ja-JP" altLang="en-US" sz="2800" dirty="0">
                <a:latin typeface="Bookman Old Style" panose="02050604050505020204" pitchFamily="18" charset="0"/>
                <a:ea typeface="MS UI Gothic" panose="020B0600070205080204" pitchFamily="50" charset="-128"/>
              </a:rPr>
              <a:t>「上手な断り方」</a:t>
            </a:r>
          </a:p>
          <a:p>
            <a:pPr eaLnBrk="1" hangingPunct="1">
              <a:spcBef>
                <a:spcPct val="0"/>
              </a:spcBef>
              <a:buFontTx/>
              <a:buNone/>
            </a:pPr>
            <a:endParaRPr lang="ja-JP" altLang="en-US" sz="2000" dirty="0">
              <a:latin typeface="Bookman Old Style" panose="02050604050505020204" pitchFamily="18" charset="0"/>
              <a:ea typeface="MS UI Gothic" panose="020B0600070205080204" pitchFamily="50" charset="-128"/>
            </a:endParaRPr>
          </a:p>
          <a:p>
            <a:pPr eaLnBrk="1" hangingPunct="1">
              <a:spcBef>
                <a:spcPct val="0"/>
              </a:spcBef>
              <a:buFontTx/>
              <a:buNone/>
            </a:pPr>
            <a:r>
              <a:rPr lang="ja-JP" altLang="en-US" sz="2800" dirty="0">
                <a:solidFill>
                  <a:srgbClr val="333399"/>
                </a:solidFill>
                <a:latin typeface="Bookman Old Style" panose="02050604050505020204" pitchFamily="18" charset="0"/>
                <a:ea typeface="MS UI Gothic" panose="020B0600070205080204" pitchFamily="50" charset="-128"/>
              </a:rPr>
              <a:t>ねらい：「自分や相手を大切にする」ということを体験する</a:t>
            </a:r>
            <a:r>
              <a:rPr lang="ja-JP" altLang="en-US" sz="2800" dirty="0" smtClean="0">
                <a:solidFill>
                  <a:srgbClr val="333399"/>
                </a:solidFill>
                <a:latin typeface="Bookman Old Style" panose="02050604050505020204" pitchFamily="18" charset="0"/>
                <a:ea typeface="MS UI Gothic" panose="020B0600070205080204" pitchFamily="50" charset="-128"/>
              </a:rPr>
              <a:t>。</a:t>
            </a:r>
            <a:endParaRPr lang="en-US" altLang="ja-JP" sz="2800" dirty="0" smtClean="0">
              <a:solidFill>
                <a:srgbClr val="333399"/>
              </a:solidFill>
              <a:latin typeface="Bookman Old Style" panose="02050604050505020204" pitchFamily="18" charset="0"/>
              <a:ea typeface="MS UI Gothic" panose="020B0600070205080204" pitchFamily="50" charset="-128"/>
            </a:endParaRPr>
          </a:p>
          <a:p>
            <a:pPr eaLnBrk="1" hangingPunct="1">
              <a:spcBef>
                <a:spcPct val="0"/>
              </a:spcBef>
              <a:buFontTx/>
              <a:buNone/>
            </a:pPr>
            <a:endParaRPr lang="en-US" altLang="ja-JP" sz="2400" dirty="0">
              <a:solidFill>
                <a:schemeClr val="bg1"/>
              </a:solidFill>
              <a:latin typeface="Bookman Old Style" panose="02050604050505020204" pitchFamily="18" charset="0"/>
              <a:ea typeface="HG創英角ﾎﾟｯﾌﾟ体" panose="040B0A09000000000000" pitchFamily="49" charset="-128"/>
            </a:endParaRPr>
          </a:p>
        </p:txBody>
      </p:sp>
      <p:sp>
        <p:nvSpPr>
          <p:cNvPr id="6" name="テキスト ボックス 5"/>
          <p:cNvSpPr txBox="1"/>
          <p:nvPr/>
        </p:nvSpPr>
        <p:spPr>
          <a:xfrm>
            <a:off x="0" y="290156"/>
            <a:ext cx="4602480" cy="307777"/>
          </a:xfrm>
          <a:prstGeom prst="rect">
            <a:avLst/>
          </a:prstGeom>
          <a:noFill/>
        </p:spPr>
        <p:txBody>
          <a:bodyPr wrap="square" rtlCol="0">
            <a:spAutoFit/>
          </a:bodyPr>
          <a:lstStyle/>
          <a:p>
            <a:r>
              <a:rPr lang="ja-JP" altLang="en-US" sz="1400" dirty="0"/>
              <a:t>２　</a:t>
            </a:r>
            <a:r>
              <a:rPr lang="ja-JP" altLang="ja-JP" sz="1400" dirty="0"/>
              <a:t>アサーショントレーニングの進め方</a:t>
            </a:r>
            <a:endParaRPr lang="ja-JP" altLang="en-US" sz="1400" dirty="0"/>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14</a:t>
            </a:fld>
            <a:endParaRPr kumimoji="1" lang="ja-JP" altLang="en-US"/>
          </a:p>
        </p:txBody>
      </p:sp>
      <p:sp>
        <p:nvSpPr>
          <p:cNvPr id="5" name="正方形/長方形 4">
            <a:extLst>
              <a:ext uri="{FF2B5EF4-FFF2-40B4-BE49-F238E27FC236}">
                <a16:creationId xmlns:a16="http://schemas.microsoft.com/office/drawing/2014/main" id="{57703857-1B50-490D-8F77-6EF77906AFAA}"/>
              </a:ext>
            </a:extLst>
          </p:cNvPr>
          <p:cNvSpPr/>
          <p:nvPr/>
        </p:nvSpPr>
        <p:spPr>
          <a:xfrm>
            <a:off x="0" y="867361"/>
            <a:ext cx="11260182" cy="584775"/>
          </a:xfrm>
          <a:prstGeom prst="rect">
            <a:avLst/>
          </a:prstGeom>
        </p:spPr>
        <p:txBody>
          <a:bodyPr wrap="square">
            <a:spAutoFit/>
          </a:bodyPr>
          <a:lstStyle/>
          <a:p>
            <a:pPr marL="792000" indent="-504000" hangingPunct="0"/>
            <a:r>
              <a:rPr lang="en-US" altLang="ja-JP" sz="3200" dirty="0" smtClean="0">
                <a:latin typeface="ＭＳ ゴシック" panose="020B0609070205080204" pitchFamily="49" charset="-128"/>
                <a:ea typeface="ＭＳ ゴシック" panose="020B0609070205080204" pitchFamily="49" charset="-128"/>
              </a:rPr>
              <a:t>(1) </a:t>
            </a:r>
            <a:r>
              <a:rPr lang="ja-JP" altLang="en-US" sz="3200" dirty="0" smtClean="0">
                <a:latin typeface="ＭＳ ゴシック" panose="020B0609070205080204" pitchFamily="49" charset="-128"/>
                <a:ea typeface="ＭＳ ゴシック" panose="020B0609070205080204" pitchFamily="49" charset="-128"/>
              </a:rPr>
              <a:t>日</a:t>
            </a:r>
            <a:r>
              <a:rPr lang="ja-JP" altLang="en-US" sz="3200" dirty="0">
                <a:latin typeface="ＭＳ ゴシック" panose="020B0609070205080204" pitchFamily="49" charset="-128"/>
                <a:ea typeface="ＭＳ ゴシック" panose="020B0609070205080204" pitchFamily="49" charset="-128"/>
              </a:rPr>
              <a:t>常会話における</a:t>
            </a:r>
            <a:r>
              <a:rPr lang="ja-JP" altLang="en-US" sz="3200" dirty="0" smtClean="0">
                <a:latin typeface="ＭＳ ゴシック" panose="020B0609070205080204" pitchFamily="49" charset="-128"/>
                <a:ea typeface="ＭＳ ゴシック" panose="020B0609070205080204" pitchFamily="49" charset="-128"/>
              </a:rPr>
              <a:t>アサーション</a:t>
            </a:r>
            <a:endParaRPr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5787281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a:extLst/>
          </p:cNvPr>
          <p:cNvSpPr txBox="1">
            <a:spLocks noChangeArrowheads="1"/>
          </p:cNvSpPr>
          <p:nvPr/>
        </p:nvSpPr>
        <p:spPr bwMode="auto">
          <a:xfrm>
            <a:off x="1009650" y="2312114"/>
            <a:ext cx="9982200" cy="2062103"/>
          </a:xfrm>
          <a:prstGeom prst="rect">
            <a:avLst/>
          </a:prstGeom>
          <a:solidFill>
            <a:schemeClr val="bg1"/>
          </a:solidFill>
          <a:ln w="38100">
            <a:solidFill>
              <a:schemeClr val="bg1">
                <a:alpha val="0"/>
              </a:schemeClr>
            </a:solidFill>
            <a:miter lim="800000"/>
            <a:headEnd/>
            <a:tailEnd/>
          </a:ln>
        </p:spPr>
        <p:txBody>
          <a:bodyPr wrap="square">
            <a:spAutoFit/>
          </a:bodyP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defRPr/>
            </a:pPr>
            <a:r>
              <a:rPr lang="en-US" altLang="ja-JP" sz="3200" dirty="0">
                <a:latin typeface="Bookman Old Style" pitchFamily="18" charset="0"/>
                <a:ea typeface="MS UI Gothic" pitchFamily="50" charset="-128"/>
              </a:rPr>
              <a:t>〈</a:t>
            </a:r>
            <a:r>
              <a:rPr lang="ja-JP" altLang="en-US" sz="3200" dirty="0" smtClean="0">
                <a:latin typeface="Bookman Old Style" pitchFamily="18" charset="0"/>
                <a:ea typeface="MS UI Gothic" pitchFamily="50" charset="-128"/>
              </a:rPr>
              <a:t>資料２</a:t>
            </a:r>
            <a:r>
              <a:rPr lang="en-US" altLang="ja-JP" sz="3200" dirty="0" smtClean="0">
                <a:latin typeface="Bookman Old Style" pitchFamily="18" charset="0"/>
                <a:ea typeface="MS UI Gothic" pitchFamily="50" charset="-128"/>
              </a:rPr>
              <a:t>〉</a:t>
            </a:r>
            <a:r>
              <a:rPr lang="ja-JP" altLang="en-US" sz="3200" dirty="0">
                <a:solidFill>
                  <a:schemeClr val="bg1"/>
                </a:solidFill>
                <a:latin typeface="Bookman Old Style" pitchFamily="18" charset="0"/>
                <a:ea typeface="MS UI Gothic" pitchFamily="50" charset="-128"/>
              </a:rPr>
              <a:t>　</a:t>
            </a:r>
            <a:r>
              <a:rPr lang="ja-JP" altLang="en-US" sz="3200" dirty="0">
                <a:latin typeface="Bookman Old Style" pitchFamily="18" charset="0"/>
                <a:ea typeface="MS UI Gothic" pitchFamily="50" charset="-128"/>
              </a:rPr>
              <a:t>「３つの話し方</a:t>
            </a:r>
            <a:r>
              <a:rPr lang="ja-JP" altLang="en-US" sz="3200" dirty="0" smtClean="0">
                <a:latin typeface="Bookman Old Style" pitchFamily="18" charset="0"/>
                <a:ea typeface="MS UI Gothic" pitchFamily="50" charset="-128"/>
              </a:rPr>
              <a:t>」</a:t>
            </a:r>
            <a:endParaRPr lang="en-US" altLang="ja-JP" sz="3200" dirty="0" smtClean="0">
              <a:latin typeface="Bookman Old Style" pitchFamily="18" charset="0"/>
              <a:ea typeface="MS UI Gothic" pitchFamily="50" charset="-128"/>
            </a:endParaRPr>
          </a:p>
          <a:p>
            <a:pPr>
              <a:defRPr/>
            </a:pPr>
            <a:endParaRPr lang="ja-JP" altLang="en-US" sz="3200" dirty="0">
              <a:latin typeface="Bookman Old Style" pitchFamily="18" charset="0"/>
              <a:ea typeface="MS UI Gothic" pitchFamily="50" charset="-128"/>
            </a:endParaRPr>
          </a:p>
          <a:p>
            <a:pPr marL="1080000" indent="-1080000">
              <a:defRPr/>
            </a:pPr>
            <a:r>
              <a:rPr lang="ja-JP" altLang="en-US" sz="3200" dirty="0" smtClean="0">
                <a:solidFill>
                  <a:srgbClr val="333399"/>
                </a:solidFill>
                <a:latin typeface="Bookman Old Style" pitchFamily="18" charset="0"/>
                <a:ea typeface="MS UI Gothic" pitchFamily="50" charset="-128"/>
              </a:rPr>
              <a:t>ねらい：人の話し方（自己表現）には３つの種類があることを</a:t>
            </a:r>
            <a:r>
              <a:rPr lang="ja-JP" altLang="en-US" sz="3200" dirty="0">
                <a:solidFill>
                  <a:srgbClr val="333399"/>
                </a:solidFill>
                <a:latin typeface="Bookman Old Style" pitchFamily="18" charset="0"/>
                <a:ea typeface="MS UI Gothic" pitchFamily="50" charset="-128"/>
              </a:rPr>
              <a:t>知り、それぞれがどのような特徴をもったもの</a:t>
            </a:r>
            <a:r>
              <a:rPr lang="ja-JP" altLang="en-US" sz="3200" dirty="0" smtClean="0">
                <a:solidFill>
                  <a:srgbClr val="333399"/>
                </a:solidFill>
                <a:latin typeface="Bookman Old Style" pitchFamily="18" charset="0"/>
                <a:ea typeface="MS UI Gothic" pitchFamily="50" charset="-128"/>
              </a:rPr>
              <a:t>である</a:t>
            </a:r>
            <a:r>
              <a:rPr lang="ja-JP" altLang="en-US" sz="3200" dirty="0">
                <a:solidFill>
                  <a:srgbClr val="333399"/>
                </a:solidFill>
                <a:latin typeface="Bookman Old Style" pitchFamily="18" charset="0"/>
                <a:ea typeface="MS UI Gothic" pitchFamily="50" charset="-128"/>
              </a:rPr>
              <a:t>かを知る</a:t>
            </a:r>
            <a:r>
              <a:rPr lang="ja-JP" altLang="en-US" sz="3200" dirty="0" smtClean="0">
                <a:solidFill>
                  <a:srgbClr val="333399"/>
                </a:solidFill>
                <a:latin typeface="Bookman Old Style" pitchFamily="18" charset="0"/>
                <a:ea typeface="MS UI Gothic" pitchFamily="50" charset="-128"/>
              </a:rPr>
              <a:t>。</a:t>
            </a:r>
            <a:endParaRPr lang="en-US" altLang="ja-JP" sz="3200" dirty="0">
              <a:solidFill>
                <a:schemeClr val="bg1"/>
              </a:solidFill>
              <a:latin typeface="Bookman Old Style" pitchFamily="18" charset="0"/>
              <a:ea typeface="HG創英角ﾎﾟｯﾌﾟ体" pitchFamily="49" charset="-128"/>
            </a:endParaRPr>
          </a:p>
        </p:txBody>
      </p:sp>
      <p:sp>
        <p:nvSpPr>
          <p:cNvPr id="6" name="テキスト ボックス 5"/>
          <p:cNvSpPr txBox="1"/>
          <p:nvPr/>
        </p:nvSpPr>
        <p:spPr>
          <a:xfrm>
            <a:off x="0" y="290156"/>
            <a:ext cx="4602480" cy="307777"/>
          </a:xfrm>
          <a:prstGeom prst="rect">
            <a:avLst/>
          </a:prstGeom>
          <a:noFill/>
        </p:spPr>
        <p:txBody>
          <a:bodyPr wrap="square" rtlCol="0">
            <a:spAutoFit/>
          </a:bodyPr>
          <a:lstStyle/>
          <a:p>
            <a:r>
              <a:rPr lang="ja-JP" altLang="en-US" sz="1400" dirty="0"/>
              <a:t>２　</a:t>
            </a:r>
            <a:r>
              <a:rPr lang="ja-JP" altLang="ja-JP" sz="1400" dirty="0"/>
              <a:t>アサーショントレーニングの進め方</a:t>
            </a:r>
            <a:endParaRPr lang="ja-JP" altLang="en-US" sz="1400" dirty="0"/>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15</a:t>
            </a:fld>
            <a:endParaRPr kumimoji="1" lang="ja-JP" altLang="en-US"/>
          </a:p>
        </p:txBody>
      </p:sp>
      <p:sp>
        <p:nvSpPr>
          <p:cNvPr id="8" name="正方形/長方形 7">
            <a:extLst>
              <a:ext uri="{FF2B5EF4-FFF2-40B4-BE49-F238E27FC236}">
                <a16:creationId xmlns:a16="http://schemas.microsoft.com/office/drawing/2014/main" id="{57703857-1B50-490D-8F77-6EF77906AFAA}"/>
              </a:ext>
            </a:extLst>
          </p:cNvPr>
          <p:cNvSpPr/>
          <p:nvPr/>
        </p:nvSpPr>
        <p:spPr>
          <a:xfrm>
            <a:off x="0" y="867361"/>
            <a:ext cx="11260182" cy="584775"/>
          </a:xfrm>
          <a:prstGeom prst="rect">
            <a:avLst/>
          </a:prstGeom>
        </p:spPr>
        <p:txBody>
          <a:bodyPr wrap="square">
            <a:spAutoFit/>
          </a:bodyPr>
          <a:lstStyle/>
          <a:p>
            <a:pPr marL="792000" indent="-504000" hangingPunct="0"/>
            <a:r>
              <a:rPr lang="en-US" altLang="ja-JP" sz="3200" dirty="0" smtClean="0">
                <a:latin typeface="ＭＳ ゴシック" panose="020B0609070205080204" pitchFamily="49" charset="-128"/>
                <a:ea typeface="ＭＳ ゴシック" panose="020B0609070205080204" pitchFamily="49" charset="-128"/>
              </a:rPr>
              <a:t>(1) </a:t>
            </a:r>
            <a:r>
              <a:rPr lang="ja-JP" altLang="en-US" sz="3200" dirty="0" smtClean="0">
                <a:latin typeface="ＭＳ ゴシック" panose="020B0609070205080204" pitchFamily="49" charset="-128"/>
                <a:ea typeface="ＭＳ ゴシック" panose="020B0609070205080204" pitchFamily="49" charset="-128"/>
              </a:rPr>
              <a:t>日</a:t>
            </a:r>
            <a:r>
              <a:rPr lang="ja-JP" altLang="en-US" sz="3200" dirty="0">
                <a:latin typeface="ＭＳ ゴシック" panose="020B0609070205080204" pitchFamily="49" charset="-128"/>
                <a:ea typeface="ＭＳ ゴシック" panose="020B0609070205080204" pitchFamily="49" charset="-128"/>
              </a:rPr>
              <a:t>常会話における</a:t>
            </a:r>
            <a:r>
              <a:rPr lang="ja-JP" altLang="en-US" sz="3200" dirty="0" smtClean="0">
                <a:latin typeface="ＭＳ ゴシック" panose="020B0609070205080204" pitchFamily="49" charset="-128"/>
                <a:ea typeface="ＭＳ ゴシック" panose="020B0609070205080204" pitchFamily="49" charset="-128"/>
              </a:rPr>
              <a:t>アサーション</a:t>
            </a:r>
            <a:endParaRPr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81974797"/>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3"/>
          <p:cNvSpPr txBox="1">
            <a:spLocks noChangeArrowheads="1"/>
          </p:cNvSpPr>
          <p:nvPr/>
        </p:nvSpPr>
        <p:spPr bwMode="auto">
          <a:xfrm>
            <a:off x="2143126" y="1721564"/>
            <a:ext cx="8137525" cy="3417887"/>
          </a:xfrm>
          <a:prstGeom prst="rect">
            <a:avLst/>
          </a:prstGeom>
          <a:solidFill>
            <a:schemeClr val="bg1"/>
          </a:solidFill>
          <a:ln w="38100">
            <a:solidFill>
              <a:srgbClr val="009999"/>
            </a:solidFill>
            <a:miter lim="800000"/>
            <a:headEnd/>
            <a:tailEnd/>
          </a:ln>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en-US" altLang="ja-JP" sz="2800" b="1" u="sng" dirty="0">
              <a:solidFill>
                <a:srgbClr val="FF0000"/>
              </a:solidFill>
              <a:latin typeface="Bookman Old Style" panose="02050604050505020204" pitchFamily="18" charset="0"/>
            </a:endParaRPr>
          </a:p>
          <a:p>
            <a:pPr eaLnBrk="1" hangingPunct="1">
              <a:spcBef>
                <a:spcPct val="0"/>
              </a:spcBef>
              <a:buFontTx/>
              <a:buNone/>
            </a:pPr>
            <a:r>
              <a:rPr lang="ja-JP" altLang="en-US" sz="2800" b="1" u="sng" dirty="0">
                <a:solidFill>
                  <a:srgbClr val="FF3399"/>
                </a:solidFill>
                <a:latin typeface="Bookman Old Style" panose="02050604050505020204" pitchFamily="18" charset="0"/>
              </a:rPr>
              <a:t>アサーティブなコミュニケーションを実践する</a:t>
            </a:r>
          </a:p>
          <a:p>
            <a:pPr eaLnBrk="1" hangingPunct="1">
              <a:spcBef>
                <a:spcPct val="0"/>
              </a:spcBef>
              <a:buFontTx/>
              <a:buNone/>
            </a:pPr>
            <a:endParaRPr lang="ja-JP" altLang="en-US" sz="2400" b="1" dirty="0">
              <a:solidFill>
                <a:schemeClr val="bg1"/>
              </a:solidFill>
              <a:latin typeface="Bookman Old Style" panose="02050604050505020204" pitchFamily="18" charset="0"/>
            </a:endParaRPr>
          </a:p>
          <a:p>
            <a:pPr eaLnBrk="1" hangingPunct="1">
              <a:spcBef>
                <a:spcPct val="0"/>
              </a:spcBef>
              <a:buFontTx/>
              <a:buNone/>
            </a:pPr>
            <a:r>
              <a:rPr lang="en-US" altLang="ja-JP" sz="2800" dirty="0">
                <a:latin typeface="Arial" panose="020B0604020202020204" pitchFamily="34" charset="0"/>
              </a:rPr>
              <a:t>〈</a:t>
            </a:r>
            <a:r>
              <a:rPr lang="ja-JP" altLang="en-US" sz="2800" dirty="0">
                <a:latin typeface="Arial" panose="020B0604020202020204" pitchFamily="34" charset="0"/>
              </a:rPr>
              <a:t>演習</a:t>
            </a:r>
            <a:r>
              <a:rPr lang="ja-JP" altLang="en-US" sz="2800" dirty="0" smtClean="0">
                <a:latin typeface="Arial" panose="020B0604020202020204" pitchFamily="34" charset="0"/>
              </a:rPr>
              <a:t>シート２</a:t>
            </a:r>
            <a:r>
              <a:rPr lang="en-US" altLang="ja-JP" sz="2800" dirty="0" smtClean="0">
                <a:latin typeface="Arial" panose="020B0604020202020204" pitchFamily="34" charset="0"/>
              </a:rPr>
              <a:t>〉</a:t>
            </a:r>
            <a:r>
              <a:rPr lang="ja-JP" altLang="en-US" sz="2800" dirty="0">
                <a:latin typeface="Arial" panose="020B0604020202020204" pitchFamily="34" charset="0"/>
              </a:rPr>
              <a:t>　「</a:t>
            </a:r>
            <a:r>
              <a:rPr lang="en-US" altLang="ja-JP" sz="2800" dirty="0">
                <a:latin typeface="Arial" panose="020B0604020202020204" pitchFamily="34" charset="0"/>
              </a:rPr>
              <a:t>『</a:t>
            </a:r>
            <a:r>
              <a:rPr lang="ja-JP" altLang="en-US" sz="2800" dirty="0">
                <a:latin typeface="Arial" panose="020B0604020202020204" pitchFamily="34" charset="0"/>
              </a:rPr>
              <a:t>ＤＥＳＣ</a:t>
            </a:r>
            <a:r>
              <a:rPr lang="en-US" altLang="ja-JP" sz="2800" dirty="0">
                <a:latin typeface="Arial" panose="020B0604020202020204" pitchFamily="34" charset="0"/>
              </a:rPr>
              <a:t>』</a:t>
            </a:r>
            <a:r>
              <a:rPr lang="ja-JP" altLang="en-US" sz="2800" dirty="0" err="1">
                <a:latin typeface="Arial" panose="020B0604020202020204" pitchFamily="34" charset="0"/>
              </a:rPr>
              <a:t>で話</a:t>
            </a:r>
            <a:r>
              <a:rPr lang="ja-JP" altLang="en-US" sz="2800" dirty="0">
                <a:latin typeface="Arial" panose="020B0604020202020204" pitchFamily="34" charset="0"/>
              </a:rPr>
              <a:t>してみよう」</a:t>
            </a:r>
          </a:p>
          <a:p>
            <a:pPr eaLnBrk="1" hangingPunct="1">
              <a:spcBef>
                <a:spcPct val="0"/>
              </a:spcBef>
              <a:buFontTx/>
              <a:buNone/>
            </a:pPr>
            <a:endParaRPr lang="ja-JP" altLang="en-US" sz="2800" dirty="0">
              <a:latin typeface="Arial" panose="020B0604020202020204" pitchFamily="34" charset="0"/>
            </a:endParaRPr>
          </a:p>
          <a:p>
            <a:pPr eaLnBrk="1" hangingPunct="1">
              <a:spcBef>
                <a:spcPct val="0"/>
              </a:spcBef>
              <a:buFontTx/>
              <a:buNone/>
            </a:pPr>
            <a:r>
              <a:rPr lang="ja-JP" altLang="en-US" sz="2800" dirty="0">
                <a:solidFill>
                  <a:srgbClr val="333399"/>
                </a:solidFill>
                <a:latin typeface="Arial" panose="020B0604020202020204" pitchFamily="34" charset="0"/>
              </a:rPr>
              <a:t>ねらい：問題解決のための台詞作りの公式「ＤＥＳＣ」</a:t>
            </a:r>
          </a:p>
          <a:p>
            <a:pPr eaLnBrk="1" hangingPunct="1">
              <a:spcBef>
                <a:spcPct val="0"/>
              </a:spcBef>
              <a:buFontTx/>
              <a:buNone/>
            </a:pPr>
            <a:r>
              <a:rPr lang="ja-JP" altLang="en-US" sz="2800" dirty="0">
                <a:solidFill>
                  <a:srgbClr val="333399"/>
                </a:solidFill>
                <a:latin typeface="Arial" panose="020B0604020202020204" pitchFamily="34" charset="0"/>
              </a:rPr>
              <a:t>　　　　　を使って表現力を高める。</a:t>
            </a:r>
          </a:p>
          <a:p>
            <a:pPr eaLnBrk="1" hangingPunct="1">
              <a:spcBef>
                <a:spcPct val="0"/>
              </a:spcBef>
              <a:buFontTx/>
              <a:buNone/>
            </a:pPr>
            <a:endParaRPr lang="en-US" altLang="ja-JP" sz="2400" dirty="0">
              <a:solidFill>
                <a:schemeClr val="bg1"/>
              </a:solidFill>
              <a:latin typeface="Bookman Old Style" panose="02050604050505020204" pitchFamily="18" charset="0"/>
              <a:ea typeface="HG創英角ﾎﾟｯﾌﾟ体" panose="040B0A09000000000000" pitchFamily="49" charset="-128"/>
            </a:endParaRPr>
          </a:p>
        </p:txBody>
      </p:sp>
      <p:sp>
        <p:nvSpPr>
          <p:cNvPr id="6" name="テキスト ボックス 5"/>
          <p:cNvSpPr txBox="1"/>
          <p:nvPr/>
        </p:nvSpPr>
        <p:spPr>
          <a:xfrm>
            <a:off x="0" y="290156"/>
            <a:ext cx="4602480" cy="307777"/>
          </a:xfrm>
          <a:prstGeom prst="rect">
            <a:avLst/>
          </a:prstGeom>
          <a:noFill/>
        </p:spPr>
        <p:txBody>
          <a:bodyPr wrap="square" rtlCol="0">
            <a:spAutoFit/>
          </a:bodyPr>
          <a:lstStyle/>
          <a:p>
            <a:r>
              <a:rPr lang="ja-JP" altLang="en-US" sz="1400" dirty="0"/>
              <a:t>２　</a:t>
            </a:r>
            <a:r>
              <a:rPr lang="ja-JP" altLang="ja-JP" sz="1400" dirty="0"/>
              <a:t>アサーショントレーニングの進め方</a:t>
            </a:r>
            <a:endParaRPr lang="ja-JP" altLang="en-US" sz="1400" dirty="0"/>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16</a:t>
            </a:fld>
            <a:endParaRPr kumimoji="1" lang="ja-JP" altLang="en-US"/>
          </a:p>
        </p:txBody>
      </p:sp>
      <p:sp>
        <p:nvSpPr>
          <p:cNvPr id="5" name="正方形/長方形 4">
            <a:extLst>
              <a:ext uri="{FF2B5EF4-FFF2-40B4-BE49-F238E27FC236}">
                <a16:creationId xmlns:a16="http://schemas.microsoft.com/office/drawing/2014/main" id="{57703857-1B50-490D-8F77-6EF77906AFAA}"/>
              </a:ext>
            </a:extLst>
          </p:cNvPr>
          <p:cNvSpPr/>
          <p:nvPr/>
        </p:nvSpPr>
        <p:spPr>
          <a:xfrm>
            <a:off x="0" y="867361"/>
            <a:ext cx="11260182" cy="584775"/>
          </a:xfrm>
          <a:prstGeom prst="rect">
            <a:avLst/>
          </a:prstGeom>
        </p:spPr>
        <p:txBody>
          <a:bodyPr wrap="square">
            <a:spAutoFit/>
          </a:bodyPr>
          <a:lstStyle/>
          <a:p>
            <a:pPr marL="792000" indent="-504000" hangingPunct="0"/>
            <a:r>
              <a:rPr lang="en-US" altLang="ja-JP" sz="3200" dirty="0" smtClean="0">
                <a:latin typeface="ＭＳ ゴシック" panose="020B0609070205080204" pitchFamily="49" charset="-128"/>
                <a:ea typeface="ＭＳ ゴシック" panose="020B0609070205080204" pitchFamily="49" charset="-128"/>
              </a:rPr>
              <a:t>(2) </a:t>
            </a:r>
            <a:r>
              <a:rPr lang="ja-JP" altLang="en-US" sz="3200" dirty="0" smtClean="0">
                <a:latin typeface="ＭＳ ゴシック" panose="020B0609070205080204" pitchFamily="49" charset="-128"/>
                <a:ea typeface="ＭＳ ゴシック" panose="020B0609070205080204" pitchFamily="49" charset="-128"/>
              </a:rPr>
              <a:t>アサーティブ</a:t>
            </a:r>
            <a:r>
              <a:rPr lang="ja-JP" altLang="en-US" sz="3200" dirty="0">
                <a:latin typeface="ＭＳ ゴシック" panose="020B0609070205080204" pitchFamily="49" charset="-128"/>
                <a:ea typeface="ＭＳ ゴシック" panose="020B0609070205080204" pitchFamily="49" charset="-128"/>
              </a:rPr>
              <a:t>なコミュニケーションのスキル</a:t>
            </a:r>
          </a:p>
        </p:txBody>
      </p:sp>
    </p:spTree>
    <p:extLst>
      <p:ext uri="{BB962C8B-B14F-4D97-AF65-F5344CB8AC3E}">
        <p14:creationId xmlns:p14="http://schemas.microsoft.com/office/powerpoint/2010/main" val="1975431867"/>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a:extLst/>
          </p:cNvPr>
          <p:cNvSpPr txBox="1">
            <a:spLocks noChangeArrowheads="1"/>
          </p:cNvSpPr>
          <p:nvPr/>
        </p:nvSpPr>
        <p:spPr bwMode="auto">
          <a:xfrm>
            <a:off x="1884364" y="1557339"/>
            <a:ext cx="80279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み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見たこと</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HG丸ｺﾞｼｯｸM-PRO" panose="020F0600000000000000" pitchFamily="50" charset="-128"/>
                <a:ea typeface="HG丸ｺﾞｼｯｸM-PRO" panose="020F0600000000000000" pitchFamily="50" charset="-128"/>
              </a:rPr>
              <a:t>               &lt;</a:t>
            </a:r>
            <a:r>
              <a:rPr lang="ja-JP" altLang="en-US" sz="2800" b="1" kern="0" dirty="0">
                <a:latin typeface="HG丸ｺﾞｼｯｸM-PRO" panose="020F0600000000000000" pitchFamily="50" charset="-128"/>
                <a:ea typeface="HG丸ｺﾞｼｯｸM-PRO" panose="020F0600000000000000" pitchFamily="50" charset="-128"/>
              </a:rPr>
              <a:t>事実はなに</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39" name="Text Box 3">
            <a:extLst/>
          </p:cNvPr>
          <p:cNvSpPr txBox="1">
            <a:spLocks noChangeArrowheads="1"/>
          </p:cNvSpPr>
          <p:nvPr/>
        </p:nvSpPr>
        <p:spPr bwMode="auto">
          <a:xfrm>
            <a:off x="1884364" y="2530475"/>
            <a:ext cx="80279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かん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感じたこと、考えたこと</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今の自分の気持ちは</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40" name="Text Box 4">
            <a:extLst/>
          </p:cNvPr>
          <p:cNvSpPr txBox="1">
            <a:spLocks noChangeArrowheads="1"/>
          </p:cNvSpPr>
          <p:nvPr/>
        </p:nvSpPr>
        <p:spPr bwMode="auto">
          <a:xfrm>
            <a:off x="1884364" y="3530600"/>
            <a:ext cx="80279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て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提案、お願い</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相手にとってほしい行動は</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41" name="Text Box 5">
            <a:extLst/>
          </p:cNvPr>
          <p:cNvSpPr txBox="1">
            <a:spLocks noChangeArrowheads="1"/>
          </p:cNvSpPr>
          <p:nvPr/>
        </p:nvSpPr>
        <p:spPr bwMode="auto">
          <a:xfrm>
            <a:off x="1884364" y="4481514"/>
            <a:ext cx="80279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い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いいです（はい）</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分かってもらえたときの言葉</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42" name="Text Box 7">
            <a:extLst/>
          </p:cNvPr>
          <p:cNvSpPr txBox="1">
            <a:spLocks noChangeArrowheads="1"/>
          </p:cNvSpPr>
          <p:nvPr/>
        </p:nvSpPr>
        <p:spPr bwMode="auto">
          <a:xfrm>
            <a:off x="1884364" y="5456239"/>
            <a:ext cx="80279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ts val="0"/>
              </a:spcBef>
              <a:buNone/>
              <a:defRPr/>
            </a:pPr>
            <a:r>
              <a:rPr lang="ja-JP" altLang="en-US" sz="2800" b="1" kern="0" dirty="0">
                <a:latin typeface="ＭＳ ゴシック" panose="020B0609070205080204" pitchFamily="49" charset="-128"/>
                <a:ea typeface="ＭＳ ゴシック" panose="020B0609070205080204" pitchFamily="49" charset="-128"/>
              </a:rPr>
              <a:t>いな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いな（いいえ） </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わかってもらえなかったときの言葉</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6567" name="Line 8"/>
          <p:cNvSpPr>
            <a:spLocks noChangeShapeType="1"/>
          </p:cNvSpPr>
          <p:nvPr/>
        </p:nvSpPr>
        <p:spPr bwMode="auto">
          <a:xfrm>
            <a:off x="1884363" y="6408738"/>
            <a:ext cx="79565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6568" name="Line 9"/>
          <p:cNvSpPr>
            <a:spLocks noChangeShapeType="1"/>
          </p:cNvSpPr>
          <p:nvPr/>
        </p:nvSpPr>
        <p:spPr bwMode="auto">
          <a:xfrm>
            <a:off x="1884363" y="5434013"/>
            <a:ext cx="7956550" cy="25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6569" name="Line 10"/>
          <p:cNvSpPr>
            <a:spLocks noChangeShapeType="1"/>
          </p:cNvSpPr>
          <p:nvPr/>
        </p:nvSpPr>
        <p:spPr bwMode="auto">
          <a:xfrm>
            <a:off x="1884363" y="3482976"/>
            <a:ext cx="7956550" cy="492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6570" name="Line 12"/>
          <p:cNvSpPr>
            <a:spLocks noChangeShapeType="1"/>
          </p:cNvSpPr>
          <p:nvPr/>
        </p:nvSpPr>
        <p:spPr bwMode="auto">
          <a:xfrm>
            <a:off x="1884363" y="4483100"/>
            <a:ext cx="79565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6571" name="Rectangle 14"/>
          <p:cNvSpPr>
            <a:spLocks noGrp="1" noChangeArrowheads="1"/>
          </p:cNvSpPr>
          <p:nvPr>
            <p:ph type="body" idx="1"/>
          </p:nvPr>
        </p:nvSpPr>
        <p:spPr>
          <a:xfrm>
            <a:off x="2009775" y="779823"/>
            <a:ext cx="7705725" cy="523875"/>
          </a:xfrm>
          <a:solidFill>
            <a:schemeClr val="bg1"/>
          </a:solidFill>
          <a:ln w="38100">
            <a:solidFill>
              <a:srgbClr val="009999"/>
            </a:solidFill>
            <a:miter lim="800000"/>
            <a:headEnd/>
            <a:tailEnd/>
          </a:ln>
        </p:spPr>
        <p:txBody>
          <a:bodyPr anchor="ctr"/>
          <a:lstStyle/>
          <a:p>
            <a:pPr algn="ctr" eaLnBrk="1" hangingPunct="1">
              <a:lnSpc>
                <a:spcPct val="90000"/>
              </a:lnSpc>
              <a:buFontTx/>
              <a:buNone/>
            </a:pPr>
            <a:r>
              <a:rPr lang="ja-JP" altLang="en-US" sz="2400" dirty="0">
                <a:solidFill>
                  <a:srgbClr val="0000FF"/>
                </a:solidFill>
                <a:ea typeface="MS UI Gothic" panose="020B0600070205080204" pitchFamily="50" charset="-128"/>
              </a:rPr>
              <a:t>「み・かん・て・い・いな」でわかってもらえる言い方を考えよう</a:t>
            </a:r>
            <a:endParaRPr lang="ja-JP" altLang="en-US" sz="2400" b="1" dirty="0">
              <a:latin typeface="HG丸ｺﾞｼｯｸM-PRO" panose="020F0600000000000000" pitchFamily="50" charset="-128"/>
              <a:ea typeface="HG丸ｺﾞｼｯｸM-PRO" panose="020F0600000000000000" pitchFamily="50" charset="-128"/>
            </a:endParaRPr>
          </a:p>
        </p:txBody>
      </p:sp>
      <p:sp>
        <p:nvSpPr>
          <p:cNvPr id="66572" name="Line 9"/>
          <p:cNvSpPr>
            <a:spLocks noChangeShapeType="1"/>
          </p:cNvSpPr>
          <p:nvPr/>
        </p:nvSpPr>
        <p:spPr bwMode="auto">
          <a:xfrm>
            <a:off x="1884363" y="2509838"/>
            <a:ext cx="7956550" cy="238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7" name="テキスト ボックス 16"/>
          <p:cNvSpPr txBox="1"/>
          <p:nvPr/>
        </p:nvSpPr>
        <p:spPr>
          <a:xfrm>
            <a:off x="0" y="290156"/>
            <a:ext cx="4602480" cy="307777"/>
          </a:xfrm>
          <a:prstGeom prst="rect">
            <a:avLst/>
          </a:prstGeom>
          <a:noFill/>
        </p:spPr>
        <p:txBody>
          <a:bodyPr wrap="square" rtlCol="0">
            <a:spAutoFit/>
          </a:bodyPr>
          <a:lstStyle/>
          <a:p>
            <a:r>
              <a:rPr lang="ja-JP" altLang="en-US" sz="1400" dirty="0"/>
              <a:t>２　</a:t>
            </a:r>
            <a:r>
              <a:rPr lang="ja-JP" altLang="ja-JP" sz="1400" dirty="0"/>
              <a:t>アサーショントレーニングの進め方</a:t>
            </a:r>
            <a:endParaRPr lang="ja-JP" altLang="en-US" sz="1400" dirty="0"/>
          </a:p>
        </p:txBody>
      </p:sp>
      <p:sp>
        <p:nvSpPr>
          <p:cNvPr id="4" name="スライド番号プレースホルダー 3"/>
          <p:cNvSpPr>
            <a:spLocks noGrp="1"/>
          </p:cNvSpPr>
          <p:nvPr>
            <p:ph type="sldNum" sz="quarter" idx="12"/>
          </p:nvPr>
        </p:nvSpPr>
        <p:spPr/>
        <p:txBody>
          <a:bodyPr/>
          <a:lstStyle/>
          <a:p>
            <a:fld id="{F5C35AD2-8B7B-4CF4-BC66-4791DB21DCBF}" type="slidenum">
              <a:rPr kumimoji="1" lang="ja-JP" altLang="en-US" smtClean="0"/>
              <a:t>17</a:t>
            </a:fld>
            <a:endParaRPr kumimoji="1" lang="ja-JP" altLang="en-US"/>
          </a:p>
        </p:txBody>
      </p:sp>
    </p:spTree>
    <p:extLst>
      <p:ext uri="{BB962C8B-B14F-4D97-AF65-F5344CB8AC3E}">
        <p14:creationId xmlns:p14="http://schemas.microsoft.com/office/powerpoint/2010/main" val="4265584061"/>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57703857-1B50-490D-8F77-6EF77906AFAA}"/>
              </a:ext>
            </a:extLst>
          </p:cNvPr>
          <p:cNvSpPr/>
          <p:nvPr/>
        </p:nvSpPr>
        <p:spPr>
          <a:xfrm>
            <a:off x="1197671" y="1120406"/>
            <a:ext cx="10245391" cy="3785652"/>
          </a:xfrm>
          <a:prstGeom prst="rect">
            <a:avLst/>
          </a:prstGeom>
        </p:spPr>
        <p:txBody>
          <a:bodyPr wrap="square">
            <a:spAutoFit/>
          </a:bodyPr>
          <a:lstStyle/>
          <a:p>
            <a:pPr marL="792000" indent="-504000" hangingPunct="0"/>
            <a:r>
              <a:rPr lang="ja-JP" altLang="en-US" sz="4000" dirty="0" smtClean="0">
                <a:latin typeface="ＭＳ ゴシック" panose="020B0609070205080204" pitchFamily="49" charset="-128"/>
                <a:ea typeface="ＭＳ ゴシック" panose="020B0609070205080204" pitchFamily="49" charset="-128"/>
              </a:rPr>
              <a:t>○個人思考</a:t>
            </a:r>
          </a:p>
          <a:p>
            <a:pPr marL="1296000" indent="-504000" hangingPunct="0"/>
            <a:r>
              <a:rPr lang="ja-JP" altLang="en-US" sz="4000" dirty="0" smtClean="0">
                <a:latin typeface="ＭＳ ゴシック" panose="020B0609070205080204" pitchFamily="49" charset="-128"/>
                <a:ea typeface="ＭＳ ゴシック" panose="020B0609070205080204" pitchFamily="49" charset="-128"/>
              </a:rPr>
              <a:t>・アサーショントレーニングを体験してどんな気持ちになったか。</a:t>
            </a:r>
            <a:endParaRPr lang="en-US" altLang="ja-JP" sz="4000" dirty="0" smtClean="0">
              <a:latin typeface="ＭＳ ゴシック" panose="020B0609070205080204" pitchFamily="49" charset="-128"/>
              <a:ea typeface="ＭＳ ゴシック" panose="020B0609070205080204" pitchFamily="49" charset="-128"/>
            </a:endParaRPr>
          </a:p>
          <a:p>
            <a:pPr marL="1296000" indent="-504000" hangingPunct="0"/>
            <a:r>
              <a:rPr lang="ja-JP" altLang="en-US" sz="4000" dirty="0" smtClean="0">
                <a:latin typeface="ＭＳ ゴシック" panose="020B0609070205080204" pitchFamily="49" charset="-128"/>
                <a:ea typeface="ＭＳ ゴシック" panose="020B0609070205080204" pitchFamily="49" charset="-128"/>
              </a:rPr>
              <a:t>・学校教育でどのように活用するか。</a:t>
            </a:r>
            <a:endParaRPr lang="en-US" altLang="ja-JP" sz="4000" dirty="0" smtClean="0">
              <a:latin typeface="ＭＳ ゴシック" panose="020B0609070205080204" pitchFamily="49" charset="-128"/>
              <a:ea typeface="ＭＳ ゴシック" panose="020B0609070205080204" pitchFamily="49" charset="-128"/>
            </a:endParaRPr>
          </a:p>
          <a:p>
            <a:pPr marL="1296000" indent="-504000" hangingPunct="0"/>
            <a:endParaRPr lang="ja-JP" altLang="en-US" sz="4000" dirty="0" smtClean="0">
              <a:latin typeface="ＭＳ ゴシック" panose="020B0609070205080204" pitchFamily="49" charset="-128"/>
              <a:ea typeface="ＭＳ ゴシック" panose="020B0609070205080204" pitchFamily="49" charset="-128"/>
            </a:endParaRPr>
          </a:p>
          <a:p>
            <a:pPr marL="792000" indent="-504000" hangingPunct="0"/>
            <a:r>
              <a:rPr lang="ja-JP" altLang="en-US" sz="4000" dirty="0" smtClean="0">
                <a:latin typeface="ＭＳ ゴシック" panose="020B0609070205080204" pitchFamily="49" charset="-128"/>
                <a:ea typeface="ＭＳ ゴシック" panose="020B0609070205080204" pitchFamily="49" charset="-128"/>
              </a:rPr>
              <a:t>○</a:t>
            </a:r>
            <a:r>
              <a:rPr lang="ja-JP" altLang="en-US" sz="4000" dirty="0">
                <a:latin typeface="ＭＳ ゴシック" panose="020B0609070205080204" pitchFamily="49" charset="-128"/>
                <a:ea typeface="ＭＳ ゴシック" panose="020B0609070205080204" pitchFamily="49" charset="-128"/>
              </a:rPr>
              <a:t>グループ</a:t>
            </a:r>
            <a:r>
              <a:rPr lang="ja-JP" altLang="en-US" sz="4000" dirty="0" smtClean="0">
                <a:latin typeface="ＭＳ ゴシック" panose="020B0609070205080204" pitchFamily="49" charset="-128"/>
                <a:ea typeface="ＭＳ ゴシック" panose="020B0609070205080204" pitchFamily="49" charset="-128"/>
              </a:rPr>
              <a:t>交流</a:t>
            </a:r>
            <a:endParaRPr lang="ja-JP" altLang="en-US" sz="4000" dirty="0">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18</a:t>
            </a:fld>
            <a:endParaRPr kumimoji="1" lang="ja-JP" altLang="en-US"/>
          </a:p>
        </p:txBody>
      </p:sp>
      <p:sp>
        <p:nvSpPr>
          <p:cNvPr id="7" name="テキスト ボックス 6"/>
          <p:cNvSpPr txBox="1"/>
          <p:nvPr/>
        </p:nvSpPr>
        <p:spPr>
          <a:xfrm>
            <a:off x="0" y="290156"/>
            <a:ext cx="4602480" cy="307777"/>
          </a:xfrm>
          <a:prstGeom prst="rect">
            <a:avLst/>
          </a:prstGeom>
          <a:noFill/>
        </p:spPr>
        <p:txBody>
          <a:bodyPr wrap="square" rtlCol="0">
            <a:spAutoFit/>
          </a:bodyPr>
          <a:lstStyle/>
          <a:p>
            <a:r>
              <a:rPr lang="ja-JP" altLang="en-US" sz="1400" dirty="0"/>
              <a:t>３　学校における活用の在り方</a:t>
            </a:r>
          </a:p>
        </p:txBody>
      </p:sp>
    </p:spTree>
    <p:extLst>
      <p:ext uri="{BB962C8B-B14F-4D97-AF65-F5344CB8AC3E}">
        <p14:creationId xmlns:p14="http://schemas.microsoft.com/office/powerpoint/2010/main" val="15394611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3"/>
          <p:cNvSpPr txBox="1">
            <a:spLocks noChangeArrowheads="1"/>
          </p:cNvSpPr>
          <p:nvPr/>
        </p:nvSpPr>
        <p:spPr bwMode="auto">
          <a:xfrm>
            <a:off x="390048" y="1103829"/>
            <a:ext cx="11116152"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marL="720000" indent="-432000" eaLnBrk="1" hangingPunct="1">
              <a:spcBef>
                <a:spcPct val="0"/>
              </a:spcBef>
              <a:buFontTx/>
              <a:buNone/>
            </a:pP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様々な教育活動で、</a:t>
            </a:r>
            <a:r>
              <a:rPr lang="ja-JP" altLang="en-US" b="1" dirty="0" smtClean="0">
                <a:latin typeface="HG丸ｺﾞｼｯｸM-PRO" panose="020F0600000000000000" pitchFamily="50" charset="-128"/>
                <a:ea typeface="HG丸ｺﾞｼｯｸM-PRO" panose="020F0600000000000000" pitchFamily="50" charset="-128"/>
              </a:rPr>
              <a:t>アサーションの考え方を</a:t>
            </a:r>
            <a:r>
              <a:rPr lang="ja-JP" altLang="en-US" b="1" dirty="0">
                <a:latin typeface="HG丸ｺﾞｼｯｸM-PRO" panose="020F0600000000000000" pitchFamily="50" charset="-128"/>
                <a:ea typeface="HG丸ｺﾞｼｯｸM-PRO" panose="020F0600000000000000" pitchFamily="50" charset="-128"/>
              </a:rPr>
              <a:t>活用しましょう。</a:t>
            </a:r>
            <a:endParaRPr lang="en-US" altLang="ja-JP" b="1" dirty="0">
              <a:latin typeface="HG丸ｺﾞｼｯｸM-PRO" panose="020F0600000000000000" pitchFamily="50" charset="-128"/>
              <a:ea typeface="HG丸ｺﾞｼｯｸM-PRO" panose="020F0600000000000000" pitchFamily="50" charset="-128"/>
            </a:endParaRPr>
          </a:p>
          <a:p>
            <a:pPr marL="720000" indent="-432000" eaLnBrk="1" hangingPunct="1">
              <a:spcBef>
                <a:spcPct val="0"/>
              </a:spcBef>
              <a:buFontTx/>
              <a:buNone/>
            </a:pP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日常の教育活動を通じて、継続的に</a:t>
            </a:r>
            <a:r>
              <a:rPr lang="ja-JP" altLang="en-US" b="1" dirty="0" smtClean="0">
                <a:latin typeface="HG丸ｺﾞｼｯｸM-PRO" panose="020F0600000000000000" pitchFamily="50" charset="-128"/>
                <a:ea typeface="HG丸ｺﾞｼｯｸM-PRO" panose="020F0600000000000000" pitchFamily="50" charset="-128"/>
              </a:rPr>
              <a:t>活用しましょう</a:t>
            </a:r>
            <a:r>
              <a:rPr lang="ja-JP" altLang="en-US" b="1" dirty="0">
                <a:latin typeface="HG丸ｺﾞｼｯｸM-PRO" panose="020F0600000000000000" pitchFamily="50" charset="-128"/>
                <a:ea typeface="HG丸ｺﾞｼｯｸM-PRO" panose="020F0600000000000000" pitchFamily="50" charset="-128"/>
              </a:rPr>
              <a:t>。</a:t>
            </a:r>
            <a:endParaRPr lang="en-US" altLang="ja-JP" b="1" dirty="0">
              <a:latin typeface="HG丸ｺﾞｼｯｸM-PRO" panose="020F0600000000000000" pitchFamily="50" charset="-128"/>
              <a:ea typeface="HG丸ｺﾞｼｯｸM-PRO" panose="020F0600000000000000" pitchFamily="50" charset="-128"/>
            </a:endParaRPr>
          </a:p>
          <a:p>
            <a:pPr marL="720000" indent="-432000" eaLnBrk="1" hangingPunct="1">
              <a:spcBef>
                <a:spcPct val="0"/>
              </a:spcBef>
              <a:buFontTx/>
              <a:buNone/>
            </a:pP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教師自らアサーティブになりましょう</a:t>
            </a:r>
            <a:r>
              <a:rPr lang="ja-JP" altLang="en-US" b="1" dirty="0" smtClean="0">
                <a:latin typeface="HG丸ｺﾞｼｯｸM-PRO" panose="020F0600000000000000" pitchFamily="50" charset="-128"/>
                <a:ea typeface="HG丸ｺﾞｼｯｸM-PRO" panose="020F0600000000000000" pitchFamily="50" charset="-128"/>
              </a:rPr>
              <a:t>。</a:t>
            </a:r>
            <a:endParaRPr lang="en-US" altLang="ja-JP" sz="2800" b="1" dirty="0">
              <a:latin typeface="HG丸ｺﾞｼｯｸM-PRO" panose="020F0600000000000000" pitchFamily="50" charset="-128"/>
              <a:ea typeface="HG丸ｺﾞｼｯｸM-PRO" panose="020F0600000000000000" pitchFamily="50" charset="-128"/>
            </a:endParaRPr>
          </a:p>
        </p:txBody>
      </p:sp>
      <p:sp>
        <p:nvSpPr>
          <p:cNvPr id="74755" name="Text Box 6"/>
          <p:cNvSpPr txBox="1">
            <a:spLocks noChangeArrowheads="1"/>
          </p:cNvSpPr>
          <p:nvPr/>
        </p:nvSpPr>
        <p:spPr bwMode="auto">
          <a:xfrm>
            <a:off x="4275138" y="5954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endParaRPr lang="ja-JP" altLang="ja-JP" sz="1800">
              <a:latin typeface="Arial" panose="020B0604020202020204" pitchFamily="34" charset="0"/>
            </a:endParaRPr>
          </a:p>
        </p:txBody>
      </p:sp>
      <p:pic>
        <p:nvPicPr>
          <p:cNvPr id="3" name="図 2">
            <a:extLst/>
          </p:cNvPr>
          <p:cNvPicPr>
            <a:picLocks noChangeAspect="1"/>
          </p:cNvPicPr>
          <p:nvPr/>
        </p:nvPicPr>
        <p:blipFill>
          <a:blip r:embed="rId3"/>
          <a:stretch>
            <a:fillRect/>
          </a:stretch>
        </p:blipFill>
        <p:spPr>
          <a:xfrm>
            <a:off x="2211388" y="3890169"/>
            <a:ext cx="2247900" cy="2247900"/>
          </a:xfrm>
          <a:prstGeom prst="rect">
            <a:avLst/>
          </a:prstGeom>
          <a:ln>
            <a:solidFill>
              <a:schemeClr val="accent5">
                <a:lumMod val="50000"/>
              </a:schemeClr>
            </a:solidFill>
          </a:ln>
        </p:spPr>
      </p:pic>
      <p:pic>
        <p:nvPicPr>
          <p:cNvPr id="4" name="図 3">
            <a:extLst/>
          </p:cNvPr>
          <p:cNvPicPr>
            <a:picLocks noChangeAspect="1"/>
          </p:cNvPicPr>
          <p:nvPr/>
        </p:nvPicPr>
        <p:blipFill>
          <a:blip r:embed="rId4"/>
          <a:stretch>
            <a:fillRect/>
          </a:stretch>
        </p:blipFill>
        <p:spPr>
          <a:xfrm>
            <a:off x="6831012" y="3890169"/>
            <a:ext cx="3559175" cy="2247900"/>
          </a:xfrm>
          <a:prstGeom prst="rect">
            <a:avLst/>
          </a:prstGeom>
          <a:ln>
            <a:solidFill>
              <a:schemeClr val="accent5">
                <a:lumMod val="50000"/>
              </a:schemeClr>
            </a:solidFill>
          </a:ln>
        </p:spPr>
      </p:pic>
      <p:sp>
        <p:nvSpPr>
          <p:cNvPr id="8" name="テキスト ボックス 7"/>
          <p:cNvSpPr txBox="1"/>
          <p:nvPr/>
        </p:nvSpPr>
        <p:spPr>
          <a:xfrm>
            <a:off x="0" y="290156"/>
            <a:ext cx="4602480" cy="307777"/>
          </a:xfrm>
          <a:prstGeom prst="rect">
            <a:avLst/>
          </a:prstGeom>
          <a:noFill/>
        </p:spPr>
        <p:txBody>
          <a:bodyPr wrap="square" rtlCol="0">
            <a:spAutoFit/>
          </a:bodyPr>
          <a:lstStyle/>
          <a:p>
            <a:r>
              <a:rPr lang="ja-JP" altLang="en-US" sz="1400" dirty="0"/>
              <a:t>４　まとめ</a:t>
            </a:r>
          </a:p>
        </p:txBody>
      </p:sp>
      <p:sp>
        <p:nvSpPr>
          <p:cNvPr id="5" name="スライド番号プレースホルダー 4"/>
          <p:cNvSpPr>
            <a:spLocks noGrp="1"/>
          </p:cNvSpPr>
          <p:nvPr>
            <p:ph type="sldNum" sz="quarter" idx="12"/>
          </p:nvPr>
        </p:nvSpPr>
        <p:spPr/>
        <p:txBody>
          <a:bodyPr/>
          <a:lstStyle/>
          <a:p>
            <a:fld id="{F5C35AD2-8B7B-4CF4-BC66-4791DB21DCBF}" type="slidenum">
              <a:rPr kumimoji="1" lang="ja-JP" altLang="en-US" smtClean="0"/>
              <a:t>19</a:t>
            </a:fld>
            <a:endParaRPr kumimoji="1" lang="ja-JP" altLang="en-US"/>
          </a:p>
        </p:txBody>
      </p:sp>
    </p:spTree>
    <p:extLst>
      <p:ext uri="{BB962C8B-B14F-4D97-AF65-F5344CB8AC3E}">
        <p14:creationId xmlns:p14="http://schemas.microsoft.com/office/powerpoint/2010/main" val="630961559"/>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185828" y="2100992"/>
            <a:ext cx="10548972" cy="3144451"/>
          </a:xfrm>
          <a:prstGeom prst="rect">
            <a:avLst/>
          </a:prstGeom>
          <a:noFill/>
        </p:spPr>
        <p:txBody>
          <a:bodyPr wrap="square">
            <a:spAutoFit/>
          </a:bodyPr>
          <a:lstStyle/>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3200" dirty="0" smtClean="0">
                <a:latin typeface="ＭＳ ゴシック" panose="020B0609070205080204" pitchFamily="49" charset="-128"/>
                <a:ea typeface="ＭＳ ゴシック" panose="020B0609070205080204" pitchFamily="49" charset="-128"/>
                <a:cs typeface="メイリオ" panose="020B0604030504040204" pitchFamily="50" charset="-128"/>
              </a:rPr>
              <a:t>アサーションの</a:t>
            </a: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考え方」</a:t>
            </a:r>
            <a:endParaRPr lang="en-US" altLang="ja-JP" sz="3200" dirty="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　　　　</a:t>
            </a:r>
          </a:p>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２　</a:t>
            </a:r>
            <a:r>
              <a:rPr lang="ja-JP" altLang="en-US" sz="3200" dirty="0" smtClean="0">
                <a:latin typeface="ＭＳ ゴシック" panose="020B0609070205080204" pitchFamily="49" charset="-128"/>
                <a:ea typeface="ＭＳ ゴシック" panose="020B0609070205080204" pitchFamily="49" charset="-128"/>
                <a:cs typeface="メイリオ" panose="020B0604030504040204" pitchFamily="50" charset="-128"/>
              </a:rPr>
              <a:t>演習・</a:t>
            </a: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説明「アサーショントレーニングの進め方」</a:t>
            </a:r>
            <a:endParaRPr lang="en-US" altLang="ja-JP" sz="3200" dirty="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3200" dirty="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３　演習「学校における活用の在り方」</a:t>
            </a:r>
            <a:endParaRPr lang="en-US" altLang="ja-JP" sz="3200" dirty="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3400"/>
              </a:lnSpc>
            </a:pPr>
            <a:endPar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3400"/>
              </a:lnSpc>
            </a:pP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４　まとめ　</a:t>
            </a:r>
          </a:p>
        </p:txBody>
      </p:sp>
      <p:sp>
        <p:nvSpPr>
          <p:cNvPr id="5" name="テキスト ボックス 4"/>
          <p:cNvSpPr txBox="1"/>
          <p:nvPr/>
        </p:nvSpPr>
        <p:spPr>
          <a:xfrm>
            <a:off x="1185828" y="648521"/>
            <a:ext cx="1671482" cy="683127"/>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lIns="90000" tIns="72000">
            <a:spAutoFit/>
          </a:bodyPr>
          <a:lstStyle/>
          <a:p>
            <a:pPr algn="ctr">
              <a:lnSpc>
                <a:spcPts val="4400"/>
              </a:lnSpc>
              <a:defRPr/>
            </a:pPr>
            <a:r>
              <a:rPr lang="ja-JP" altLang="en-US" sz="2800" dirty="0">
                <a:latin typeface="ＭＳ ゴシック" panose="020B0609070205080204" pitchFamily="49" charset="-128"/>
                <a:ea typeface="ＭＳ ゴシック" panose="020B0609070205080204" pitchFamily="49" charset="-128"/>
              </a:rPr>
              <a:t>内容</a:t>
            </a:r>
            <a:r>
              <a:rPr lang="ja-JP" altLang="en-US" sz="2800" dirty="0"/>
              <a:t>　</a:t>
            </a:r>
            <a:endParaRPr lang="en-US" altLang="ja-JP" sz="2800" dirty="0"/>
          </a:p>
        </p:txBody>
      </p:sp>
      <p:sp>
        <p:nvSpPr>
          <p:cNvPr id="9" name="スライド番号プレースホルダー 8"/>
          <p:cNvSpPr>
            <a:spLocks noGrp="1"/>
          </p:cNvSpPr>
          <p:nvPr>
            <p:ph type="sldNum" sz="quarter" idx="12"/>
          </p:nvPr>
        </p:nvSpPr>
        <p:spPr/>
        <p:txBody>
          <a:bodyPr/>
          <a:lstStyle/>
          <a:p>
            <a:fld id="{F5C35AD2-8B7B-4CF4-BC66-4791DB21DCBF}" type="slidenum">
              <a:rPr kumimoji="1" lang="ja-JP" altLang="en-US" smtClean="0"/>
              <a:t>2</a:t>
            </a:fld>
            <a:endParaRPr kumimoji="1" lang="ja-JP" altLang="en-US"/>
          </a:p>
        </p:txBody>
      </p:sp>
    </p:spTree>
    <p:extLst>
      <p:ext uri="{BB962C8B-B14F-4D97-AF65-F5344CB8AC3E}">
        <p14:creationId xmlns:p14="http://schemas.microsoft.com/office/powerpoint/2010/main" val="3675300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a:extLst/>
          </p:cNvPr>
          <p:cNvSpPr txBox="1">
            <a:spLocks noChangeArrowheads="1"/>
          </p:cNvSpPr>
          <p:nvPr/>
        </p:nvSpPr>
        <p:spPr bwMode="auto">
          <a:xfrm>
            <a:off x="3060700" y="1890088"/>
            <a:ext cx="602519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defRPr/>
            </a:pPr>
            <a:r>
              <a:rPr lang="en-US" altLang="ja-JP" sz="3600" b="1" dirty="0">
                <a:latin typeface="+mn-ea"/>
                <a:ea typeface="+mn-ea"/>
              </a:rPr>
              <a:t>Assertion</a:t>
            </a:r>
            <a:r>
              <a:rPr lang="ja-JP" altLang="en-US" sz="2800" b="1" dirty="0">
                <a:latin typeface="+mn-ea"/>
                <a:ea typeface="+mn-ea"/>
              </a:rPr>
              <a:t> 「主張」「断言」</a:t>
            </a:r>
          </a:p>
        </p:txBody>
      </p:sp>
      <p:sp>
        <p:nvSpPr>
          <p:cNvPr id="6148" name="Text Box 4">
            <a:extLst/>
          </p:cNvPr>
          <p:cNvSpPr txBox="1">
            <a:spLocks noChangeArrowheads="1"/>
          </p:cNvSpPr>
          <p:nvPr/>
        </p:nvSpPr>
        <p:spPr bwMode="auto">
          <a:xfrm>
            <a:off x="1417320" y="2590453"/>
            <a:ext cx="9936480" cy="1384995"/>
          </a:xfrm>
          <a:prstGeom prst="rect">
            <a:avLst/>
          </a:prstGeom>
          <a:gradFill>
            <a:gsLst>
              <a:gs pos="0">
                <a:srgbClr val="FFFF00"/>
              </a:gs>
              <a:gs pos="73000">
                <a:schemeClr val="bg1"/>
              </a:gs>
              <a:gs pos="100000">
                <a:schemeClr val="bg1"/>
              </a:gs>
            </a:gsLst>
            <a:lin ang="5400000" scaled="0"/>
          </a:gradFill>
          <a:ln w="31750">
            <a:solidFill>
              <a:schemeClr val="tx1"/>
            </a:solidFill>
            <a:miter lim="800000"/>
            <a:headEnd/>
            <a:tailEnd/>
          </a:ln>
          <a:effectLst/>
        </p:spPr>
        <p:txBody>
          <a:bodyPr wrap="square">
            <a:spAutoFit/>
          </a:bodyPr>
          <a:lstStyle>
            <a:lvl1pPr>
              <a:spcBef>
                <a:spcPct val="20000"/>
              </a:spcBef>
              <a:buChar char="•"/>
              <a:defRPr kumimoji="1" sz="3200">
                <a:solidFill>
                  <a:schemeClr val="tx1"/>
                </a:solidFill>
                <a:latin typeface="Arial" charset="0"/>
                <a:ea typeface="ＭＳ Ｐゴシック" pitchFamily="50" charset="-128"/>
              </a:defRPr>
            </a:lvl1pPr>
            <a:lvl2pPr marL="742950" indent="-285750">
              <a:spcBef>
                <a:spcPct val="20000"/>
              </a:spcBef>
              <a:buChar char="–"/>
              <a:defRPr kumimoji="1" sz="2800">
                <a:solidFill>
                  <a:schemeClr val="tx1"/>
                </a:solidFill>
                <a:latin typeface="Arial" charset="0"/>
                <a:ea typeface="ＭＳ Ｐゴシック" pitchFamily="50" charset="-128"/>
              </a:defRPr>
            </a:lvl2pPr>
            <a:lvl3pPr marL="1143000" indent="-228600">
              <a:spcBef>
                <a:spcPct val="20000"/>
              </a:spcBef>
              <a:buChar char="•"/>
              <a:defRPr kumimoji="1" sz="2400">
                <a:solidFill>
                  <a:schemeClr val="tx1"/>
                </a:solidFill>
                <a:latin typeface="Arial" charset="0"/>
                <a:ea typeface="ＭＳ Ｐゴシック" pitchFamily="50" charset="-128"/>
              </a:defRPr>
            </a:lvl3pPr>
            <a:lvl4pPr marL="1600200" indent="-228600">
              <a:spcBef>
                <a:spcPct val="20000"/>
              </a:spcBef>
              <a:buChar char="–"/>
              <a:defRPr kumimoji="1" sz="2000">
                <a:solidFill>
                  <a:schemeClr val="tx1"/>
                </a:solidFill>
                <a:latin typeface="Arial" charset="0"/>
                <a:ea typeface="ＭＳ Ｐゴシック" pitchFamily="50" charset="-128"/>
              </a:defRPr>
            </a:lvl4pPr>
            <a:lvl5pPr marL="2057400" indent="-22860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lgn="ctr" eaLnBrk="1" hangingPunct="1">
              <a:spcBef>
                <a:spcPct val="0"/>
              </a:spcBef>
              <a:buFontTx/>
              <a:buNone/>
              <a:defRPr/>
            </a:pPr>
            <a:r>
              <a:rPr lang="en-US" altLang="ja-JP" sz="3600" b="1" dirty="0">
                <a:solidFill>
                  <a:schemeClr val="bg1"/>
                </a:solidFill>
                <a:latin typeface="Bookman Old Style" pitchFamily="18" charset="0"/>
                <a:ea typeface="ＭＳ ゴシック" pitchFamily="49" charset="-128"/>
              </a:rPr>
              <a:t>  </a:t>
            </a:r>
            <a:r>
              <a:rPr lang="ja-JP" altLang="en-US" sz="3600" b="1" dirty="0">
                <a:solidFill>
                  <a:srgbClr val="333399"/>
                </a:solidFill>
                <a:latin typeface="+mn-ea"/>
                <a:ea typeface="+mn-ea"/>
              </a:rPr>
              <a:t>「自分も相手も大切にした自己表現」</a:t>
            </a:r>
          </a:p>
          <a:p>
            <a:pPr eaLnBrk="1" hangingPunct="1">
              <a:spcBef>
                <a:spcPct val="0"/>
              </a:spcBef>
              <a:buFontTx/>
              <a:buNone/>
              <a:defRPr/>
            </a:pPr>
            <a:r>
              <a:rPr lang="ja-JP" altLang="en-US" sz="2400" b="1" dirty="0">
                <a:solidFill>
                  <a:srgbClr val="FF0066"/>
                </a:solidFill>
                <a:latin typeface="+mn-ea"/>
                <a:ea typeface="+mn-ea"/>
              </a:rPr>
              <a:t>自分の考え、欲求、気持ちなどを素直に、正直に、その</a:t>
            </a:r>
            <a:r>
              <a:rPr lang="ja-JP" altLang="en-US" sz="2400" b="1" dirty="0" smtClean="0">
                <a:solidFill>
                  <a:srgbClr val="FF0066"/>
                </a:solidFill>
                <a:latin typeface="+mn-ea"/>
                <a:ea typeface="+mn-ea"/>
              </a:rPr>
              <a:t>場に</a:t>
            </a:r>
            <a:r>
              <a:rPr lang="ja-JP" altLang="en-US" sz="2400" b="1" dirty="0">
                <a:solidFill>
                  <a:srgbClr val="FF0066"/>
                </a:solidFill>
                <a:latin typeface="+mn-ea"/>
                <a:ea typeface="+mn-ea"/>
              </a:rPr>
              <a:t>あった適切な方法で述べること</a:t>
            </a:r>
            <a:endParaRPr lang="en-US" altLang="ja-JP" sz="2400" b="1" dirty="0">
              <a:solidFill>
                <a:schemeClr val="bg1"/>
              </a:solidFill>
              <a:latin typeface="+mn-ea"/>
              <a:ea typeface="+mn-ea"/>
            </a:endParaRPr>
          </a:p>
        </p:txBody>
      </p:sp>
      <p:sp>
        <p:nvSpPr>
          <p:cNvPr id="13317" name="テキスト ボックス 3">
            <a:extLst/>
          </p:cNvPr>
          <p:cNvSpPr txBox="1">
            <a:spLocks noChangeArrowheads="1"/>
          </p:cNvSpPr>
          <p:nvPr/>
        </p:nvSpPr>
        <p:spPr bwMode="auto">
          <a:xfrm>
            <a:off x="0" y="899836"/>
            <a:ext cx="6121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b="1" dirty="0">
                <a:latin typeface="+mn-ea"/>
                <a:ea typeface="+mn-ea"/>
              </a:rPr>
              <a:t>(</a:t>
            </a:r>
            <a:r>
              <a:rPr lang="ja-JP" altLang="en-US" b="1" dirty="0">
                <a:latin typeface="+mn-ea"/>
                <a:ea typeface="+mn-ea"/>
              </a:rPr>
              <a:t>１</a:t>
            </a:r>
            <a:r>
              <a:rPr lang="en-US" altLang="ja-JP" b="1" dirty="0">
                <a:latin typeface="+mn-ea"/>
                <a:ea typeface="+mn-ea"/>
              </a:rPr>
              <a:t>)</a:t>
            </a:r>
            <a:r>
              <a:rPr lang="ja-JP" altLang="en-US" b="1" dirty="0">
                <a:latin typeface="+mn-ea"/>
                <a:ea typeface="+mn-ea"/>
              </a:rPr>
              <a:t>　 アサーションとは</a:t>
            </a:r>
          </a:p>
        </p:txBody>
      </p:sp>
      <p:pic>
        <p:nvPicPr>
          <p:cNvPr id="13318" name="図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15238" y="4381500"/>
            <a:ext cx="2208212"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6" descr="C:\Users\438924\Pictures\illust584_thumb.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0700" y="4629150"/>
            <a:ext cx="2376488"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テキスト ボックス 8"/>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3</a:t>
            </a:fld>
            <a:endParaRPr kumimoji="1" lang="ja-JP" altLang="en-US"/>
          </a:p>
        </p:txBody>
      </p:sp>
    </p:spTree>
    <p:extLst>
      <p:ext uri="{BB962C8B-B14F-4D97-AF65-F5344CB8AC3E}">
        <p14:creationId xmlns:p14="http://schemas.microsoft.com/office/powerpoint/2010/main" val="1541273278"/>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5"/>
          <p:cNvSpPr txBox="1">
            <a:spLocks noChangeArrowheads="1"/>
          </p:cNvSpPr>
          <p:nvPr/>
        </p:nvSpPr>
        <p:spPr bwMode="auto">
          <a:xfrm>
            <a:off x="2135189" y="4402162"/>
            <a:ext cx="8137525" cy="1200150"/>
          </a:xfrm>
          <a:prstGeom prst="rect">
            <a:avLst/>
          </a:prstGeom>
          <a:solidFill>
            <a:srgbClr val="FFFF00"/>
          </a:solidFill>
          <a:ln w="38100">
            <a:solidFill>
              <a:srgbClr val="000080"/>
            </a:solidFill>
            <a:miter lim="800000"/>
            <a:headEnd/>
            <a:tailEnd/>
          </a:ln>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3600" b="1" dirty="0">
                <a:solidFill>
                  <a:srgbClr val="333399"/>
                </a:solidFill>
                <a:latin typeface="Bookman Old Style" panose="02050604050505020204" pitchFamily="18" charset="0"/>
              </a:rPr>
              <a:t>○　アサーティブな自己表現</a:t>
            </a:r>
          </a:p>
          <a:p>
            <a:pPr eaLnBrk="1" hangingPunct="1">
              <a:spcBef>
                <a:spcPct val="0"/>
              </a:spcBef>
              <a:buFontTx/>
              <a:buNone/>
            </a:pPr>
            <a:r>
              <a:rPr lang="ja-JP" altLang="en-US" sz="3600" b="1" dirty="0">
                <a:solidFill>
                  <a:schemeClr val="bg1"/>
                </a:solidFill>
                <a:latin typeface="Bookman Old Style" panose="02050604050505020204" pitchFamily="18" charset="0"/>
              </a:rPr>
              <a:t>　　</a:t>
            </a:r>
            <a:r>
              <a:rPr lang="ja-JP" altLang="en-US" sz="3400" b="1" dirty="0">
                <a:solidFill>
                  <a:srgbClr val="FF0066"/>
                </a:solidFill>
                <a:latin typeface="Bookman Old Style" panose="02050604050505020204" pitchFamily="18" charset="0"/>
              </a:rPr>
              <a:t>自分のことも相手のことも大切にする</a:t>
            </a:r>
          </a:p>
        </p:txBody>
      </p:sp>
      <p:sp>
        <p:nvSpPr>
          <p:cNvPr id="21507" name="Text Box 4"/>
          <p:cNvSpPr txBox="1">
            <a:spLocks noChangeArrowheads="1"/>
          </p:cNvSpPr>
          <p:nvPr/>
        </p:nvSpPr>
        <p:spPr bwMode="auto">
          <a:xfrm>
            <a:off x="2135189" y="1822688"/>
            <a:ext cx="8137525" cy="830997"/>
          </a:xfrm>
          <a:prstGeom prst="rect">
            <a:avLst/>
          </a:prstGeom>
          <a:noFill/>
          <a:ln w="38100">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400" b="1" dirty="0">
                <a:solidFill>
                  <a:srgbClr val="333399"/>
                </a:solidFill>
                <a:latin typeface="Bookman Old Style" panose="02050604050505020204" pitchFamily="18" charset="0"/>
              </a:rPr>
              <a:t>○　非主張的（ノンアサーティブ）な自己表現</a:t>
            </a:r>
          </a:p>
          <a:p>
            <a:pPr eaLnBrk="1" hangingPunct="1">
              <a:spcBef>
                <a:spcPct val="0"/>
              </a:spcBef>
              <a:buFontTx/>
              <a:buNone/>
            </a:pPr>
            <a:r>
              <a:rPr lang="ja-JP" altLang="en-US" sz="2400" b="1" dirty="0">
                <a:solidFill>
                  <a:schemeClr val="bg1"/>
                </a:solidFill>
                <a:latin typeface="Bookman Old Style" panose="02050604050505020204" pitchFamily="18" charset="0"/>
              </a:rPr>
              <a:t>　　　</a:t>
            </a:r>
            <a:r>
              <a:rPr lang="ja-JP" altLang="en-US" sz="2400" b="1" dirty="0">
                <a:solidFill>
                  <a:srgbClr val="FF0066"/>
                </a:solidFill>
                <a:latin typeface="Bookman Old Style" panose="02050604050505020204" pitchFamily="18" charset="0"/>
              </a:rPr>
              <a:t>相手のことを大切にするが、自分のことは大切にしない</a:t>
            </a:r>
          </a:p>
        </p:txBody>
      </p:sp>
      <p:sp>
        <p:nvSpPr>
          <p:cNvPr id="21508" name="Text Box 3"/>
          <p:cNvSpPr txBox="1">
            <a:spLocks noChangeArrowheads="1"/>
          </p:cNvSpPr>
          <p:nvPr/>
        </p:nvSpPr>
        <p:spPr bwMode="auto">
          <a:xfrm>
            <a:off x="2135189" y="3112425"/>
            <a:ext cx="8137525" cy="830997"/>
          </a:xfrm>
          <a:prstGeom prst="rect">
            <a:avLst/>
          </a:prstGeom>
          <a:noFill/>
          <a:ln w="38100">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400" b="1" dirty="0">
                <a:solidFill>
                  <a:srgbClr val="333399"/>
                </a:solidFill>
                <a:latin typeface="Bookman Old Style" panose="02050604050505020204" pitchFamily="18" charset="0"/>
              </a:rPr>
              <a:t>○　攻撃的（アグレッシブ）な自己表現</a:t>
            </a:r>
          </a:p>
          <a:p>
            <a:pPr eaLnBrk="1" hangingPunct="1">
              <a:spcBef>
                <a:spcPct val="0"/>
              </a:spcBef>
              <a:buFontTx/>
              <a:buNone/>
            </a:pPr>
            <a:r>
              <a:rPr lang="ja-JP" altLang="en-US" sz="2400" b="1" dirty="0">
                <a:solidFill>
                  <a:schemeClr val="bg1"/>
                </a:solidFill>
                <a:latin typeface="Bookman Old Style" panose="02050604050505020204" pitchFamily="18" charset="0"/>
              </a:rPr>
              <a:t>　　　</a:t>
            </a:r>
            <a:r>
              <a:rPr lang="ja-JP" altLang="en-US" sz="2400" b="1" dirty="0">
                <a:solidFill>
                  <a:srgbClr val="FF0066"/>
                </a:solidFill>
                <a:latin typeface="Bookman Old Style" panose="02050604050505020204" pitchFamily="18" charset="0"/>
              </a:rPr>
              <a:t>自分のことを大切にするが、相手のことは大切にしない</a:t>
            </a:r>
          </a:p>
        </p:txBody>
      </p:sp>
      <p:sp>
        <p:nvSpPr>
          <p:cNvPr id="10" name="テキスト ボックス 9"/>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4</a:t>
            </a:fld>
            <a:endParaRPr kumimoji="1" lang="ja-JP" altLang="en-US"/>
          </a:p>
        </p:txBody>
      </p:sp>
      <p:sp>
        <p:nvSpPr>
          <p:cNvPr id="8" name="テキスト ボックス 3">
            <a:extLst/>
          </p:cNvPr>
          <p:cNvSpPr txBox="1">
            <a:spLocks noChangeArrowheads="1"/>
          </p:cNvSpPr>
          <p:nvPr/>
        </p:nvSpPr>
        <p:spPr bwMode="auto">
          <a:xfrm>
            <a:off x="207645" y="714376"/>
            <a:ext cx="6121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b="1" dirty="0">
                <a:latin typeface="+mn-ea"/>
                <a:ea typeface="+mn-ea"/>
              </a:rPr>
              <a:t>(</a:t>
            </a:r>
            <a:r>
              <a:rPr lang="ja-JP" altLang="en-US" b="1" dirty="0">
                <a:latin typeface="+mn-ea"/>
                <a:ea typeface="+mn-ea"/>
              </a:rPr>
              <a:t>２</a:t>
            </a:r>
            <a:r>
              <a:rPr lang="en-US" altLang="ja-JP" b="1" dirty="0">
                <a:latin typeface="+mn-ea"/>
                <a:ea typeface="+mn-ea"/>
              </a:rPr>
              <a:t>)</a:t>
            </a:r>
            <a:r>
              <a:rPr lang="ja-JP" altLang="en-US" b="1" dirty="0">
                <a:latin typeface="+mn-ea"/>
                <a:ea typeface="+mn-ea"/>
              </a:rPr>
              <a:t>　 ３つのタイプの自己表現</a:t>
            </a:r>
          </a:p>
        </p:txBody>
      </p:sp>
      <p:sp>
        <p:nvSpPr>
          <p:cNvPr id="9" name="四角形吹き出し 8">
            <a:extLst/>
          </p:cNvPr>
          <p:cNvSpPr/>
          <p:nvPr/>
        </p:nvSpPr>
        <p:spPr>
          <a:xfrm>
            <a:off x="2655570" y="6000513"/>
            <a:ext cx="7346950" cy="579437"/>
          </a:xfrm>
          <a:prstGeom prst="wedgeRectCallout">
            <a:avLst>
              <a:gd name="adj1" fmla="val 25970"/>
              <a:gd name="adj2" fmla="val -12712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2000" dirty="0">
                <a:solidFill>
                  <a:schemeClr val="tx1"/>
                </a:solidFill>
                <a:latin typeface="ＭＳ ゴシック" pitchFamily="49" charset="-128"/>
                <a:ea typeface="ＭＳ ゴシック" pitchFamily="49" charset="-128"/>
              </a:rPr>
              <a:t>「自他の権利を侵さない限り、自己主張をしてもよい。」</a:t>
            </a:r>
          </a:p>
        </p:txBody>
      </p:sp>
    </p:spTree>
    <p:extLst>
      <p:ext uri="{BB962C8B-B14F-4D97-AF65-F5344CB8AC3E}">
        <p14:creationId xmlns:p14="http://schemas.microsoft.com/office/powerpoint/2010/main" val="331067575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nimBg="1"/>
      <p:bldP spid="21507" grpId="0" animBg="1"/>
      <p:bldP spid="2150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
            <a:extLst/>
          </p:cNvPr>
          <p:cNvSpPr>
            <a:spLocks noChangeArrowheads="1"/>
          </p:cNvSpPr>
          <p:nvPr/>
        </p:nvSpPr>
        <p:spPr bwMode="auto">
          <a:xfrm>
            <a:off x="1661161" y="515938"/>
            <a:ext cx="10284144"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3600" b="1" dirty="0" smtClean="0">
                <a:solidFill>
                  <a:srgbClr val="3333FF"/>
                </a:solidFill>
                <a:latin typeface="+mn-ea"/>
                <a:ea typeface="+mn-ea"/>
              </a:rPr>
              <a:t>非主張的（ノンアサーティブ）な</a:t>
            </a:r>
            <a:r>
              <a:rPr lang="ja-JP" altLang="en-US" sz="3600" b="1" dirty="0">
                <a:solidFill>
                  <a:srgbClr val="3333FF"/>
                </a:solidFill>
                <a:latin typeface="+mn-ea"/>
                <a:ea typeface="+mn-ea"/>
              </a:rPr>
              <a:t>自己表現の結果</a:t>
            </a:r>
          </a:p>
        </p:txBody>
      </p:sp>
      <p:sp>
        <p:nvSpPr>
          <p:cNvPr id="26" name="AutoShape 6"/>
          <p:cNvSpPr>
            <a:spLocks noChangeArrowheads="1"/>
          </p:cNvSpPr>
          <p:nvPr/>
        </p:nvSpPr>
        <p:spPr bwMode="auto">
          <a:xfrm>
            <a:off x="4462464" y="4152900"/>
            <a:ext cx="1698625" cy="935038"/>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400" b="1">
                <a:latin typeface="Arial" panose="020B0604020202020204" pitchFamily="34" charset="0"/>
              </a:rPr>
              <a:t>怒りが</a:t>
            </a:r>
            <a:endParaRPr lang="en-US" altLang="ja-JP" sz="2400" b="1">
              <a:latin typeface="Arial" panose="020B0604020202020204" pitchFamily="34" charset="0"/>
            </a:endParaRPr>
          </a:p>
          <a:p>
            <a:pPr algn="ctr" eaLnBrk="1" hangingPunct="1">
              <a:spcBef>
                <a:spcPct val="0"/>
              </a:spcBef>
              <a:buFontTx/>
              <a:buNone/>
            </a:pPr>
            <a:r>
              <a:rPr lang="ja-JP" altLang="en-US" sz="2400" b="1">
                <a:latin typeface="Arial" panose="020B0604020202020204" pitchFamily="34" charset="0"/>
              </a:rPr>
              <a:t>たまる</a:t>
            </a:r>
          </a:p>
        </p:txBody>
      </p:sp>
      <p:sp>
        <p:nvSpPr>
          <p:cNvPr id="28" name="AutoShape 9">
            <a:extLst/>
          </p:cNvPr>
          <p:cNvSpPr>
            <a:spLocks noChangeArrowheads="1"/>
          </p:cNvSpPr>
          <p:nvPr/>
        </p:nvSpPr>
        <p:spPr bwMode="auto">
          <a:xfrm>
            <a:off x="6281739" y="2408873"/>
            <a:ext cx="314325" cy="431800"/>
          </a:xfrm>
          <a:prstGeom prst="rightArrow">
            <a:avLst>
              <a:gd name="adj1" fmla="val 50000"/>
              <a:gd name="adj2" fmla="val 25000"/>
            </a:avLst>
          </a:prstGeom>
          <a:solidFill>
            <a:schemeClr val="accent6">
              <a:lumMod val="40000"/>
              <a:lumOff val="60000"/>
            </a:schemeClr>
          </a:solidFill>
          <a:ln w="9525">
            <a:solidFill>
              <a:schemeClr val="tx1"/>
            </a:solidFill>
            <a:miter lim="800000"/>
            <a:headEnd/>
            <a:tailEnd/>
          </a:ln>
          <a:effectLst/>
        </p:spPr>
        <p:txBody>
          <a:bodyPr wrap="none" anchor="ctr"/>
          <a:lstStyle/>
          <a:p>
            <a:pPr eaLnBrk="1" hangingPunct="1">
              <a:defRPr/>
            </a:pPr>
            <a:endParaRPr lang="ja-JP" altLang="en-US">
              <a:latin typeface="Arial" charset="0"/>
            </a:endParaRPr>
          </a:p>
        </p:txBody>
      </p:sp>
      <p:sp>
        <p:nvSpPr>
          <p:cNvPr id="29" name="AutoShape 16"/>
          <p:cNvSpPr>
            <a:spLocks noChangeArrowheads="1"/>
          </p:cNvSpPr>
          <p:nvPr/>
        </p:nvSpPr>
        <p:spPr bwMode="auto">
          <a:xfrm>
            <a:off x="1452563" y="1042036"/>
            <a:ext cx="2095501" cy="1438275"/>
          </a:xfrm>
          <a:prstGeom prst="star16">
            <a:avLst>
              <a:gd name="adj" fmla="val 37500"/>
            </a:avLst>
          </a:prstGeom>
          <a:gradFill rotWithShape="1">
            <a:gsLst>
              <a:gs pos="0">
                <a:srgbClr val="FF0000"/>
              </a:gs>
              <a:gs pos="100000">
                <a:srgbClr val="DDDDDD"/>
              </a:gs>
            </a:gsLst>
            <a:lin ang="5400000" scaled="1"/>
          </a:gra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2400" b="1">
                <a:latin typeface="Arial" panose="020B0604020202020204" pitchFamily="34" charset="0"/>
              </a:rPr>
              <a:t>不　快</a:t>
            </a:r>
          </a:p>
        </p:txBody>
      </p:sp>
      <p:sp>
        <p:nvSpPr>
          <p:cNvPr id="30" name="AutoShape 17">
            <a:extLst/>
          </p:cNvPr>
          <p:cNvSpPr>
            <a:spLocks noChangeArrowheads="1"/>
          </p:cNvSpPr>
          <p:nvPr/>
        </p:nvSpPr>
        <p:spPr bwMode="auto">
          <a:xfrm>
            <a:off x="2135188" y="2481898"/>
            <a:ext cx="576262" cy="647700"/>
          </a:xfrm>
          <a:prstGeom prst="downArrow">
            <a:avLst>
              <a:gd name="adj1" fmla="val 50000"/>
              <a:gd name="adj2" fmla="val 28099"/>
            </a:avLst>
          </a:prstGeom>
          <a:solidFill>
            <a:schemeClr val="accent6">
              <a:lumMod val="20000"/>
              <a:lumOff val="80000"/>
            </a:schemeClr>
          </a:solidFill>
          <a:ln w="9525">
            <a:solidFill>
              <a:schemeClr val="tx1"/>
            </a:solidFill>
            <a:miter lim="800000"/>
            <a:headEnd/>
            <a:tailEnd/>
          </a:ln>
          <a:effectLst/>
        </p:spPr>
        <p:txBody>
          <a:bodyPr vert="eaVert" wrap="none" anchor="ctr"/>
          <a:lstStyle/>
          <a:p>
            <a:pPr eaLnBrk="1" hangingPunct="1">
              <a:defRPr/>
            </a:pPr>
            <a:endParaRPr lang="ja-JP" altLang="en-US">
              <a:latin typeface="Arial" charset="0"/>
            </a:endParaRPr>
          </a:p>
        </p:txBody>
      </p:sp>
      <p:sp>
        <p:nvSpPr>
          <p:cNvPr id="31" name="AutoShape 5">
            <a:extLst/>
          </p:cNvPr>
          <p:cNvSpPr>
            <a:spLocks noChangeArrowheads="1"/>
          </p:cNvSpPr>
          <p:nvPr/>
        </p:nvSpPr>
        <p:spPr bwMode="auto">
          <a:xfrm rot="16200000" flipH="1" flipV="1">
            <a:off x="3022601" y="3778886"/>
            <a:ext cx="1754187" cy="1008062"/>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solidFill>
            <a:schemeClr val="accent1">
              <a:lumMod val="75000"/>
            </a:schemeClr>
          </a:solidFill>
          <a:ln>
            <a:noFill/>
          </a:ln>
          <a:effectLst/>
        </p:spPr>
        <p:txBody>
          <a:bodyPr wrap="none" anchor="ctr"/>
          <a:lstStyle/>
          <a:p>
            <a:pPr eaLnBrk="1" hangingPunct="1">
              <a:defRPr/>
            </a:pPr>
            <a:endParaRPr lang="ja-JP" altLang="en-US">
              <a:latin typeface="Arial" charset="0"/>
            </a:endParaRPr>
          </a:p>
        </p:txBody>
      </p:sp>
      <p:grpSp>
        <p:nvGrpSpPr>
          <p:cNvPr id="32" name="Group 31">
            <a:extLst/>
          </p:cNvPr>
          <p:cNvGrpSpPr>
            <a:grpSpLocks/>
          </p:cNvGrpSpPr>
          <p:nvPr/>
        </p:nvGrpSpPr>
        <p:grpSpPr bwMode="auto">
          <a:xfrm>
            <a:off x="2889836" y="2121536"/>
            <a:ext cx="1511717" cy="1693069"/>
            <a:chOff x="975" y="1070"/>
            <a:chExt cx="951" cy="1271"/>
          </a:xfrm>
          <a:solidFill>
            <a:schemeClr val="accent6">
              <a:lumMod val="40000"/>
              <a:lumOff val="60000"/>
            </a:schemeClr>
          </a:solidFill>
        </p:grpSpPr>
        <p:sp>
          <p:nvSpPr>
            <p:cNvPr id="33" name="AutoShape 4">
              <a:extLst/>
            </p:cNvPr>
            <p:cNvSpPr>
              <a:spLocks noChangeArrowheads="1"/>
            </p:cNvSpPr>
            <p:nvPr/>
          </p:nvSpPr>
          <p:spPr bwMode="auto">
            <a:xfrm rot="16195374" flipV="1">
              <a:off x="1042" y="1319"/>
              <a:ext cx="1134" cy="635"/>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17694720 60000 65536"/>
                <a:gd name="T13" fmla="*/ 11796480 60000 65536"/>
                <a:gd name="T14" fmla="*/ 11796480 60000 65536"/>
                <a:gd name="T15" fmla="*/ 5898240 60000 65536"/>
                <a:gd name="T16" fmla="*/ 0 60000 65536"/>
                <a:gd name="T17" fmla="*/ 0 60000 65536"/>
                <a:gd name="T18" fmla="*/ 0 w 21600"/>
                <a:gd name="T19" fmla="*/ 14389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solidFill>
              <a:schemeClr val="accent1">
                <a:lumMod val="75000"/>
              </a:schemeClr>
            </a:solidFill>
            <a:ln>
              <a:noFill/>
            </a:ln>
            <a:effectLst/>
            <a:extLst/>
          </p:spPr>
          <p:txBody>
            <a:bodyPr wrap="none" anchor="ctr"/>
            <a:lstStyle/>
            <a:p>
              <a:pPr eaLnBrk="1" hangingPunct="1">
                <a:defRPr/>
              </a:pPr>
              <a:endParaRPr lang="ja-JP" altLang="en-US">
                <a:latin typeface="Arial" charset="0"/>
              </a:endParaRPr>
            </a:p>
          </p:txBody>
        </p:sp>
        <p:sp>
          <p:nvSpPr>
            <p:cNvPr id="34" name="Rectangle 18">
              <a:extLst/>
            </p:cNvPr>
            <p:cNvSpPr>
              <a:spLocks noChangeArrowheads="1"/>
            </p:cNvSpPr>
            <p:nvPr/>
          </p:nvSpPr>
          <p:spPr bwMode="auto">
            <a:xfrm>
              <a:off x="975" y="2160"/>
              <a:ext cx="521" cy="181"/>
            </a:xfrm>
            <a:prstGeom prst="rect">
              <a:avLst/>
            </a:prstGeom>
            <a:solidFill>
              <a:schemeClr val="accent1">
                <a:lumMod val="75000"/>
              </a:schemeClr>
            </a:solidFill>
            <a:ln>
              <a:noFill/>
            </a:ln>
            <a:effectLst/>
            <a:extLst/>
          </p:spPr>
          <p:txBody>
            <a:bodyPr wrap="none" anchor="ctr"/>
            <a:lstStyle/>
            <a:p>
              <a:pPr eaLnBrk="1" hangingPunct="1">
                <a:defRPr/>
              </a:pPr>
              <a:endParaRPr lang="ja-JP" altLang="en-US">
                <a:latin typeface="Arial" charset="0"/>
              </a:endParaRPr>
            </a:p>
          </p:txBody>
        </p:sp>
      </p:grpSp>
      <p:sp>
        <p:nvSpPr>
          <p:cNvPr id="35" name="AutoShape 19"/>
          <p:cNvSpPr>
            <a:spLocks noChangeArrowheads="1"/>
          </p:cNvSpPr>
          <p:nvPr/>
        </p:nvSpPr>
        <p:spPr bwMode="auto">
          <a:xfrm>
            <a:off x="4462464" y="2164398"/>
            <a:ext cx="1679575" cy="912812"/>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400" b="1">
                <a:latin typeface="Arial" panose="020B0604020202020204" pitchFamily="34" charset="0"/>
              </a:rPr>
              <a:t>耐え忍ぶ</a:t>
            </a:r>
          </a:p>
        </p:txBody>
      </p:sp>
      <p:sp>
        <p:nvSpPr>
          <p:cNvPr id="36" name="Rectangle 20"/>
          <p:cNvSpPr>
            <a:spLocks noChangeArrowheads="1"/>
          </p:cNvSpPr>
          <p:nvPr/>
        </p:nvSpPr>
        <p:spPr bwMode="auto">
          <a:xfrm>
            <a:off x="6762751" y="4183698"/>
            <a:ext cx="2201863" cy="431800"/>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400" b="1">
                <a:latin typeface="Arial" panose="020B0604020202020204" pitchFamily="34" charset="0"/>
              </a:rPr>
              <a:t>相手を恨む</a:t>
            </a:r>
          </a:p>
        </p:txBody>
      </p:sp>
      <p:sp>
        <p:nvSpPr>
          <p:cNvPr id="37" name="Rectangle 21"/>
          <p:cNvSpPr>
            <a:spLocks noChangeArrowheads="1"/>
          </p:cNvSpPr>
          <p:nvPr/>
        </p:nvSpPr>
        <p:spPr bwMode="auto">
          <a:xfrm>
            <a:off x="6765291" y="4711066"/>
            <a:ext cx="2201863" cy="461963"/>
          </a:xfrm>
          <a:prstGeom prst="rect">
            <a:avLst/>
          </a:prstGeom>
          <a:solidFill>
            <a:srgbClr val="FFFF00"/>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000" b="1">
                <a:latin typeface="Arial" panose="020B0604020202020204" pitchFamily="34" charset="0"/>
              </a:rPr>
              <a:t>八つ当たりをする</a:t>
            </a:r>
          </a:p>
        </p:txBody>
      </p:sp>
      <p:sp>
        <p:nvSpPr>
          <p:cNvPr id="38" name="AutoShape 22">
            <a:extLst/>
          </p:cNvPr>
          <p:cNvSpPr>
            <a:spLocks noChangeArrowheads="1"/>
          </p:cNvSpPr>
          <p:nvPr/>
        </p:nvSpPr>
        <p:spPr bwMode="auto">
          <a:xfrm>
            <a:off x="6265864" y="4460875"/>
            <a:ext cx="314325" cy="431800"/>
          </a:xfrm>
          <a:prstGeom prst="rightArrow">
            <a:avLst>
              <a:gd name="adj1" fmla="val 50000"/>
              <a:gd name="adj2" fmla="val 25000"/>
            </a:avLst>
          </a:prstGeom>
          <a:solidFill>
            <a:schemeClr val="accent6">
              <a:lumMod val="40000"/>
              <a:lumOff val="60000"/>
            </a:schemeClr>
          </a:solidFill>
          <a:ln w="9525">
            <a:solidFill>
              <a:schemeClr val="tx1"/>
            </a:solidFill>
            <a:miter lim="800000"/>
            <a:headEnd/>
            <a:tailEnd/>
          </a:ln>
          <a:effectLst/>
        </p:spPr>
        <p:txBody>
          <a:bodyPr wrap="none" anchor="ctr"/>
          <a:lstStyle/>
          <a:p>
            <a:pPr eaLnBrk="1" hangingPunct="1">
              <a:defRPr/>
            </a:pPr>
            <a:endParaRPr lang="ja-JP" altLang="en-US">
              <a:latin typeface="Arial" charset="0"/>
            </a:endParaRPr>
          </a:p>
        </p:txBody>
      </p:sp>
      <p:sp>
        <p:nvSpPr>
          <p:cNvPr id="39" name="AutoShape 23">
            <a:extLst/>
          </p:cNvPr>
          <p:cNvSpPr>
            <a:spLocks noChangeArrowheads="1"/>
          </p:cNvSpPr>
          <p:nvPr/>
        </p:nvSpPr>
        <p:spPr bwMode="auto">
          <a:xfrm>
            <a:off x="9005889" y="2377123"/>
            <a:ext cx="314325" cy="431800"/>
          </a:xfrm>
          <a:prstGeom prst="rightArrow">
            <a:avLst>
              <a:gd name="adj1" fmla="val 50000"/>
              <a:gd name="adj2" fmla="val 25000"/>
            </a:avLst>
          </a:prstGeom>
          <a:solidFill>
            <a:schemeClr val="accent6">
              <a:lumMod val="40000"/>
              <a:lumOff val="60000"/>
            </a:schemeClr>
          </a:solidFill>
          <a:ln w="9525">
            <a:solidFill>
              <a:schemeClr val="tx1"/>
            </a:solidFill>
            <a:miter lim="800000"/>
            <a:headEnd/>
            <a:tailEnd/>
          </a:ln>
          <a:effectLst/>
        </p:spPr>
        <p:txBody>
          <a:bodyPr wrap="none" anchor="ctr"/>
          <a:lstStyle/>
          <a:p>
            <a:pPr eaLnBrk="1" hangingPunct="1">
              <a:defRPr/>
            </a:pPr>
            <a:endParaRPr lang="ja-JP" altLang="en-US">
              <a:latin typeface="Arial" charset="0"/>
            </a:endParaRPr>
          </a:p>
        </p:txBody>
      </p:sp>
      <p:sp>
        <p:nvSpPr>
          <p:cNvPr id="40" name="AutoShape 24"/>
          <p:cNvSpPr>
            <a:spLocks noChangeArrowheads="1"/>
          </p:cNvSpPr>
          <p:nvPr/>
        </p:nvSpPr>
        <p:spPr bwMode="auto">
          <a:xfrm>
            <a:off x="9566276" y="4276091"/>
            <a:ext cx="982663" cy="792163"/>
          </a:xfrm>
          <a:prstGeom prst="flowChartProcess">
            <a:avLst/>
          </a:prstGeom>
          <a:gradFill rotWithShape="1">
            <a:gsLst>
              <a:gs pos="0">
                <a:srgbClr val="FF00FF"/>
              </a:gs>
              <a:gs pos="100000">
                <a:schemeClr val="bg1"/>
              </a:gs>
            </a:gsLst>
            <a:lin ang="5400000" scaled="1"/>
          </a:gra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400" b="1" dirty="0">
                <a:latin typeface="Arial" panose="020B0604020202020204" pitchFamily="34" charset="0"/>
              </a:rPr>
              <a:t>きれる</a:t>
            </a:r>
          </a:p>
        </p:txBody>
      </p:sp>
      <p:sp>
        <p:nvSpPr>
          <p:cNvPr id="41" name="AutoShape 25"/>
          <p:cNvSpPr>
            <a:spLocks noChangeArrowheads="1"/>
          </p:cNvSpPr>
          <p:nvPr/>
        </p:nvSpPr>
        <p:spPr bwMode="auto">
          <a:xfrm>
            <a:off x="6773864" y="1977074"/>
            <a:ext cx="2232025" cy="1152525"/>
          </a:xfrm>
          <a:prstGeom prst="flowChartProcess">
            <a:avLst/>
          </a:prstGeom>
          <a:solidFill>
            <a:srgbClr val="FFFF00"/>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200" b="1">
                <a:latin typeface="Arial" panose="020B0604020202020204" pitchFamily="34" charset="0"/>
              </a:rPr>
              <a:t>自分の責任</a:t>
            </a:r>
            <a:endParaRPr lang="en-US" altLang="ja-JP" sz="2200" b="1">
              <a:latin typeface="Arial" panose="020B0604020202020204" pitchFamily="34" charset="0"/>
            </a:endParaRPr>
          </a:p>
          <a:p>
            <a:pPr algn="ctr" eaLnBrk="1" hangingPunct="1">
              <a:spcBef>
                <a:spcPct val="0"/>
              </a:spcBef>
              <a:buFontTx/>
              <a:buNone/>
            </a:pPr>
            <a:r>
              <a:rPr lang="ja-JP" altLang="en-US" sz="2200" b="1">
                <a:latin typeface="Arial" panose="020B0604020202020204" pitchFamily="34" charset="0"/>
              </a:rPr>
              <a:t>にする</a:t>
            </a:r>
          </a:p>
          <a:p>
            <a:pPr algn="ctr" eaLnBrk="1" hangingPunct="1">
              <a:spcBef>
                <a:spcPct val="0"/>
              </a:spcBef>
              <a:buFontTx/>
              <a:buNone/>
            </a:pPr>
            <a:r>
              <a:rPr lang="ja-JP" altLang="en-US" sz="2200" b="1">
                <a:latin typeface="Arial" panose="020B0604020202020204" pitchFamily="34" charset="0"/>
              </a:rPr>
              <a:t>（自分を責める）</a:t>
            </a:r>
          </a:p>
        </p:txBody>
      </p:sp>
      <p:sp>
        <p:nvSpPr>
          <p:cNvPr id="42" name="AutoShape 26">
            <a:extLst/>
          </p:cNvPr>
          <p:cNvSpPr>
            <a:spLocks noChangeArrowheads="1"/>
          </p:cNvSpPr>
          <p:nvPr/>
        </p:nvSpPr>
        <p:spPr bwMode="auto">
          <a:xfrm>
            <a:off x="9048751" y="4483100"/>
            <a:ext cx="314325" cy="431800"/>
          </a:xfrm>
          <a:prstGeom prst="rightArrow">
            <a:avLst>
              <a:gd name="adj1" fmla="val 50000"/>
              <a:gd name="adj2" fmla="val 25000"/>
            </a:avLst>
          </a:prstGeom>
          <a:solidFill>
            <a:schemeClr val="accent6">
              <a:lumMod val="40000"/>
              <a:lumOff val="60000"/>
            </a:schemeClr>
          </a:solidFill>
          <a:ln w="9525">
            <a:solidFill>
              <a:schemeClr val="tx1"/>
            </a:solidFill>
            <a:miter lim="800000"/>
            <a:headEnd/>
            <a:tailEnd/>
          </a:ln>
          <a:effectLst/>
        </p:spPr>
        <p:txBody>
          <a:bodyPr wrap="none" anchor="ctr"/>
          <a:lstStyle/>
          <a:p>
            <a:pPr eaLnBrk="1" hangingPunct="1">
              <a:defRPr/>
            </a:pPr>
            <a:endParaRPr lang="ja-JP" altLang="en-US">
              <a:latin typeface="Arial" charset="0"/>
            </a:endParaRPr>
          </a:p>
        </p:txBody>
      </p:sp>
      <p:sp>
        <p:nvSpPr>
          <p:cNvPr id="43" name="AutoShape 27"/>
          <p:cNvSpPr>
            <a:spLocks noChangeArrowheads="1"/>
          </p:cNvSpPr>
          <p:nvPr/>
        </p:nvSpPr>
        <p:spPr bwMode="auto">
          <a:xfrm>
            <a:off x="9709151" y="2164398"/>
            <a:ext cx="792163" cy="819150"/>
          </a:xfrm>
          <a:prstGeom prst="flowChartProcess">
            <a:avLst/>
          </a:prstGeom>
          <a:gradFill rotWithShape="1">
            <a:gsLst>
              <a:gs pos="0">
                <a:srgbClr val="00FFFF"/>
              </a:gs>
              <a:gs pos="100000">
                <a:schemeClr val="bg1"/>
              </a:gs>
            </a:gsLst>
            <a:lin ang="5400000" scaled="1"/>
          </a:gra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sz="2400" b="1" dirty="0">
                <a:latin typeface="Arial" panose="020B0604020202020204" pitchFamily="34" charset="0"/>
              </a:rPr>
              <a:t>うつ</a:t>
            </a:r>
          </a:p>
        </p:txBody>
      </p:sp>
      <p:sp>
        <p:nvSpPr>
          <p:cNvPr id="44" name="AutoShape 15">
            <a:extLst/>
          </p:cNvPr>
          <p:cNvSpPr>
            <a:spLocks noChangeArrowheads="1"/>
          </p:cNvSpPr>
          <p:nvPr/>
        </p:nvSpPr>
        <p:spPr bwMode="auto">
          <a:xfrm>
            <a:off x="1814514" y="3147060"/>
            <a:ext cx="1296987" cy="1036638"/>
          </a:xfrm>
          <a:prstGeom prst="roundRect">
            <a:avLst>
              <a:gd name="adj" fmla="val 16667"/>
            </a:avLst>
          </a:prstGeom>
          <a:solidFill>
            <a:srgbClr val="FF3399"/>
          </a:solidFill>
          <a:ln w="28575">
            <a:solidFill>
              <a:schemeClr val="tx1"/>
            </a:solidFill>
            <a:prstDash val="sysDot"/>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defRPr/>
            </a:pPr>
            <a:r>
              <a:rPr lang="ja-JP" altLang="en-US" dirty="0">
                <a:latin typeface="+mn-ea"/>
                <a:ea typeface="+mn-ea"/>
              </a:rPr>
              <a:t>欲求</a:t>
            </a:r>
            <a:endParaRPr lang="en-US" altLang="ja-JP" dirty="0">
              <a:latin typeface="+mn-ea"/>
              <a:ea typeface="+mn-ea"/>
            </a:endParaRPr>
          </a:p>
          <a:p>
            <a:pPr algn="ctr" eaLnBrk="1" hangingPunct="1">
              <a:spcBef>
                <a:spcPct val="0"/>
              </a:spcBef>
              <a:buFontTx/>
              <a:buNone/>
              <a:defRPr/>
            </a:pPr>
            <a:r>
              <a:rPr lang="ja-JP" altLang="en-US" dirty="0">
                <a:latin typeface="+mn-ea"/>
                <a:ea typeface="+mn-ea"/>
              </a:rPr>
              <a:t>不満</a:t>
            </a:r>
          </a:p>
        </p:txBody>
      </p:sp>
      <p:pic>
        <p:nvPicPr>
          <p:cNvPr id="45" name="図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22825" y="5114290"/>
            <a:ext cx="1100138"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図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74424" y="3071496"/>
            <a:ext cx="100012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テキスト ボックス 46"/>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48" name="スライド番号プレースホルダー 4"/>
          <p:cNvSpPr>
            <a:spLocks noGrp="1"/>
          </p:cNvSpPr>
          <p:nvPr>
            <p:ph type="sldNum" sz="quarter" idx="12"/>
          </p:nvPr>
        </p:nvSpPr>
        <p:spPr>
          <a:xfrm>
            <a:off x="8610600" y="6356350"/>
            <a:ext cx="2743200" cy="365125"/>
          </a:xfrm>
        </p:spPr>
        <p:txBody>
          <a:bodyPr/>
          <a:lstStyle/>
          <a:p>
            <a:fld id="{F5C35AD2-8B7B-4CF4-BC66-4791DB21DCBF}" type="slidenum">
              <a:rPr kumimoji="1" lang="ja-JP" altLang="en-US" smtClean="0"/>
              <a:t>5</a:t>
            </a:fld>
            <a:endParaRPr kumimoji="1" lang="ja-JP" altLang="en-US"/>
          </a:p>
        </p:txBody>
      </p:sp>
      <p:sp>
        <p:nvSpPr>
          <p:cNvPr id="49" name="テキスト ボックス 48"/>
          <p:cNvSpPr txBox="1"/>
          <p:nvPr/>
        </p:nvSpPr>
        <p:spPr>
          <a:xfrm>
            <a:off x="3718022" y="6364168"/>
            <a:ext cx="7487604"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「改訂版 アサーション・トレーニング　さわやかな＜自己表現＞のために」平木典子著</a:t>
            </a:r>
            <a:endParaRPr lang="ja-JP" altLang="en-US" sz="1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6787017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3">
                                            <p:txEl>
                                              <p:pRg st="0" end="0"/>
                                            </p:txEl>
                                          </p:spTgt>
                                        </p:tgtEl>
                                        <p:attrNameLst>
                                          <p:attrName>style.visibility</p:attrName>
                                        </p:attrNameLst>
                                      </p:cBhvr>
                                      <p:to>
                                        <p:strVal val="visible"/>
                                      </p:to>
                                    </p:set>
                                    <p:animEffect transition="in" filter="fade">
                                      <p:cBhvr>
                                        <p:cTn id="7" dur="500"/>
                                        <p:tgtEl>
                                          <p:spTgt spid="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
                                            <p:txEl>
                                              <p:pRg st="0" end="0"/>
                                            </p:txEl>
                                          </p:spTgt>
                                        </p:tgtEl>
                                        <p:attrNameLst>
                                          <p:attrName>style.visibility</p:attrName>
                                        </p:attrNameLst>
                                      </p:cBhvr>
                                      <p:to>
                                        <p:strVal val="visible"/>
                                      </p:to>
                                    </p:set>
                                    <p:animEffect transition="in" filter="fade">
                                      <p:cBhvr>
                                        <p:cTn id="12" dur="500"/>
                                        <p:tgtEl>
                                          <p:spTgt spid="4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ChangeArrowheads="1"/>
          </p:cNvSpPr>
          <p:nvPr/>
        </p:nvSpPr>
        <p:spPr bwMode="auto">
          <a:xfrm>
            <a:off x="2255521" y="512763"/>
            <a:ext cx="10059036"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sz="3600" b="1" dirty="0" smtClean="0">
                <a:solidFill>
                  <a:srgbClr val="3333FF"/>
                </a:solidFill>
                <a:latin typeface="HG丸ｺﾞｼｯｸM-PRO" panose="020F0600000000000000" pitchFamily="50" charset="-128"/>
                <a:ea typeface="HG丸ｺﾞｼｯｸM-PRO" panose="020F0600000000000000" pitchFamily="50" charset="-128"/>
              </a:rPr>
              <a:t>攻撃的（アグレッシブ）な</a:t>
            </a:r>
            <a:r>
              <a:rPr lang="ja-JP" altLang="en-US" sz="3600" b="1" dirty="0">
                <a:solidFill>
                  <a:srgbClr val="3333FF"/>
                </a:solidFill>
                <a:latin typeface="HG丸ｺﾞｼｯｸM-PRO" panose="020F0600000000000000" pitchFamily="50" charset="-128"/>
                <a:ea typeface="HG丸ｺﾞｼｯｸM-PRO" panose="020F0600000000000000" pitchFamily="50" charset="-128"/>
              </a:rPr>
              <a:t>自己表現の結果</a:t>
            </a:r>
          </a:p>
        </p:txBody>
      </p:sp>
      <p:grpSp>
        <p:nvGrpSpPr>
          <p:cNvPr id="19459" name="Group 31"/>
          <p:cNvGrpSpPr>
            <a:grpSpLocks/>
          </p:cNvGrpSpPr>
          <p:nvPr/>
        </p:nvGrpSpPr>
        <p:grpSpPr bwMode="auto">
          <a:xfrm>
            <a:off x="4008438" y="1296988"/>
            <a:ext cx="1547812" cy="4322762"/>
            <a:chOff x="1746" y="798"/>
            <a:chExt cx="1179" cy="2723"/>
          </a:xfrm>
        </p:grpSpPr>
        <p:sp>
          <p:nvSpPr>
            <p:cNvPr id="19470" name="AutoShape 17"/>
            <p:cNvSpPr>
              <a:spLocks noChangeArrowheads="1"/>
            </p:cNvSpPr>
            <p:nvPr/>
          </p:nvSpPr>
          <p:spPr bwMode="auto">
            <a:xfrm>
              <a:off x="1746" y="1842"/>
              <a:ext cx="1179" cy="545"/>
            </a:xfrm>
            <a:prstGeom prst="rightArrow">
              <a:avLst>
                <a:gd name="adj1" fmla="val 50000"/>
                <a:gd name="adj2" fmla="val 54083"/>
              </a:avLst>
            </a:prstGeom>
            <a:solidFill>
              <a:srgbClr val="72BFC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endParaRPr lang="ja-JP" altLang="en-US" sz="1800">
                <a:latin typeface="Arial" panose="020B0604020202020204" pitchFamily="34" charset="0"/>
              </a:endParaRPr>
            </a:p>
          </p:txBody>
        </p:sp>
        <p:sp>
          <p:nvSpPr>
            <p:cNvPr id="19471" name="AutoShape 19"/>
            <p:cNvSpPr>
              <a:spLocks noChangeArrowheads="1"/>
            </p:cNvSpPr>
            <p:nvPr/>
          </p:nvSpPr>
          <p:spPr bwMode="auto">
            <a:xfrm rot="16195374" flipV="1">
              <a:off x="1859" y="956"/>
              <a:ext cx="1178" cy="86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17694720 60000 65536"/>
                <a:gd name="T13" fmla="*/ 11796480 60000 65536"/>
                <a:gd name="T14" fmla="*/ 11796480 60000 65536"/>
                <a:gd name="T15" fmla="*/ 5898240 60000 65536"/>
                <a:gd name="T16" fmla="*/ 0 60000 65536"/>
                <a:gd name="T17" fmla="*/ 0 60000 65536"/>
                <a:gd name="T18" fmla="*/ 0 w 21600"/>
                <a:gd name="T19" fmla="*/ 14408 h 21600"/>
                <a:gd name="T20" fmla="*/ 18520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solidFill>
              <a:srgbClr val="72BFC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a:p>
          </p:txBody>
        </p:sp>
        <p:sp>
          <p:nvSpPr>
            <p:cNvPr id="19472" name="AutoShape 20"/>
            <p:cNvSpPr>
              <a:spLocks noChangeArrowheads="1"/>
            </p:cNvSpPr>
            <p:nvPr/>
          </p:nvSpPr>
          <p:spPr bwMode="auto">
            <a:xfrm rot="-5400000" flipH="1" flipV="1">
              <a:off x="1791" y="2478"/>
              <a:ext cx="1270" cy="81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22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solidFill>
              <a:srgbClr val="72BFC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ja-JP" altLang="en-US"/>
            </a:p>
          </p:txBody>
        </p:sp>
      </p:grpSp>
      <p:sp>
        <p:nvSpPr>
          <p:cNvPr id="19460" name="AutoShape 22"/>
          <p:cNvSpPr>
            <a:spLocks noChangeArrowheads="1"/>
          </p:cNvSpPr>
          <p:nvPr/>
        </p:nvSpPr>
        <p:spPr bwMode="auto">
          <a:xfrm>
            <a:off x="5559425" y="1597026"/>
            <a:ext cx="3048000" cy="576263"/>
          </a:xfrm>
          <a:prstGeom prst="roundRect">
            <a:avLst>
              <a:gd name="adj" fmla="val 16667"/>
            </a:avLst>
          </a:prstGeom>
          <a:solidFill>
            <a:srgbClr val="92D05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b="1">
                <a:latin typeface="Arial" panose="020B0604020202020204" pitchFamily="34" charset="0"/>
              </a:rPr>
              <a:t>一時的自己満足</a:t>
            </a:r>
          </a:p>
        </p:txBody>
      </p:sp>
      <p:sp>
        <p:nvSpPr>
          <p:cNvPr id="19461" name="AutoShape 23"/>
          <p:cNvSpPr>
            <a:spLocks noChangeArrowheads="1"/>
          </p:cNvSpPr>
          <p:nvPr/>
        </p:nvSpPr>
        <p:spPr bwMode="auto">
          <a:xfrm>
            <a:off x="5567363" y="2794001"/>
            <a:ext cx="3040062" cy="1025525"/>
          </a:xfrm>
          <a:prstGeom prst="roundRect">
            <a:avLst>
              <a:gd name="adj" fmla="val 16667"/>
            </a:avLst>
          </a:prstGeom>
          <a:solidFill>
            <a:srgbClr val="92D05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b="1">
                <a:latin typeface="Arial" panose="020B0604020202020204" pitchFamily="34" charset="0"/>
              </a:rPr>
              <a:t>（内心）</a:t>
            </a:r>
            <a:endParaRPr lang="en-US" altLang="ja-JP" b="1">
              <a:latin typeface="Arial" panose="020B0604020202020204" pitchFamily="34" charset="0"/>
            </a:endParaRPr>
          </a:p>
          <a:p>
            <a:pPr algn="ctr" eaLnBrk="1" hangingPunct="1">
              <a:spcBef>
                <a:spcPct val="0"/>
              </a:spcBef>
              <a:buFontTx/>
              <a:buNone/>
            </a:pPr>
            <a:r>
              <a:rPr lang="ja-JP" altLang="en-US" b="1">
                <a:latin typeface="Arial" panose="020B0604020202020204" pitchFamily="34" charset="0"/>
              </a:rPr>
              <a:t>後味が悪い</a:t>
            </a:r>
          </a:p>
        </p:txBody>
      </p:sp>
      <p:sp>
        <p:nvSpPr>
          <p:cNvPr id="19462" name="AutoShape 24"/>
          <p:cNvSpPr>
            <a:spLocks noChangeArrowheads="1"/>
          </p:cNvSpPr>
          <p:nvPr/>
        </p:nvSpPr>
        <p:spPr bwMode="auto">
          <a:xfrm>
            <a:off x="5549901" y="4437063"/>
            <a:ext cx="3057525" cy="1008062"/>
          </a:xfrm>
          <a:prstGeom prst="roundRect">
            <a:avLst>
              <a:gd name="adj" fmla="val 16667"/>
            </a:avLst>
          </a:prstGeom>
          <a:solidFill>
            <a:srgbClr val="92D05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b="1">
                <a:latin typeface="Arial" panose="020B0604020202020204" pitchFamily="34" charset="0"/>
              </a:rPr>
              <a:t>（相手から）</a:t>
            </a:r>
            <a:endParaRPr lang="en-US" altLang="ja-JP" b="1">
              <a:latin typeface="Arial" panose="020B0604020202020204" pitchFamily="34" charset="0"/>
            </a:endParaRPr>
          </a:p>
          <a:p>
            <a:pPr algn="ctr" eaLnBrk="1" hangingPunct="1">
              <a:spcBef>
                <a:spcPct val="0"/>
              </a:spcBef>
              <a:buFontTx/>
              <a:buNone/>
            </a:pPr>
            <a:r>
              <a:rPr lang="ja-JP" altLang="en-US" b="1">
                <a:latin typeface="Arial" panose="020B0604020202020204" pitchFamily="34" charset="0"/>
              </a:rPr>
              <a:t>敬遠される</a:t>
            </a:r>
          </a:p>
        </p:txBody>
      </p:sp>
      <p:sp>
        <p:nvSpPr>
          <p:cNvPr id="19463" name="Rectangle 27"/>
          <p:cNvSpPr>
            <a:spLocks noChangeArrowheads="1"/>
          </p:cNvSpPr>
          <p:nvPr/>
        </p:nvSpPr>
        <p:spPr bwMode="auto">
          <a:xfrm>
            <a:off x="9421813" y="3062289"/>
            <a:ext cx="1187450" cy="504825"/>
          </a:xfrm>
          <a:prstGeom prst="rect">
            <a:avLst/>
          </a:prstGeom>
          <a:gradFill rotWithShape="1">
            <a:gsLst>
              <a:gs pos="0">
                <a:srgbClr val="FF6600"/>
              </a:gs>
              <a:gs pos="100000">
                <a:schemeClr val="bg1"/>
              </a:gs>
            </a:gsLst>
            <a:lin ang="5400000" scaled="1"/>
          </a:gra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b="1">
                <a:latin typeface="Arial" panose="020B0604020202020204" pitchFamily="34" charset="0"/>
              </a:rPr>
              <a:t>後悔</a:t>
            </a:r>
          </a:p>
        </p:txBody>
      </p:sp>
      <p:sp>
        <p:nvSpPr>
          <p:cNvPr id="19464" name="Rectangle 28"/>
          <p:cNvSpPr>
            <a:spLocks noChangeArrowheads="1"/>
          </p:cNvSpPr>
          <p:nvPr/>
        </p:nvSpPr>
        <p:spPr bwMode="auto">
          <a:xfrm>
            <a:off x="9436101" y="4773614"/>
            <a:ext cx="1158875" cy="504825"/>
          </a:xfrm>
          <a:prstGeom prst="rect">
            <a:avLst/>
          </a:prstGeom>
          <a:gradFill rotWithShape="1">
            <a:gsLst>
              <a:gs pos="0">
                <a:srgbClr val="FF33CC"/>
              </a:gs>
              <a:gs pos="100000">
                <a:schemeClr val="bg1"/>
              </a:gs>
            </a:gsLst>
            <a:lin ang="5400000" scaled="1"/>
          </a:gra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eaLnBrk="1" hangingPunct="1">
              <a:spcBef>
                <a:spcPct val="0"/>
              </a:spcBef>
              <a:buFontTx/>
              <a:buNone/>
            </a:pPr>
            <a:r>
              <a:rPr lang="ja-JP" altLang="en-US" b="1">
                <a:latin typeface="Arial" panose="020B0604020202020204" pitchFamily="34" charset="0"/>
              </a:rPr>
              <a:t>孤立</a:t>
            </a:r>
          </a:p>
        </p:txBody>
      </p:sp>
      <p:sp>
        <p:nvSpPr>
          <p:cNvPr id="19465" name="Text Box 8"/>
          <p:cNvSpPr txBox="1">
            <a:spLocks noChangeArrowheads="1"/>
          </p:cNvSpPr>
          <p:nvPr/>
        </p:nvSpPr>
        <p:spPr bwMode="auto">
          <a:xfrm>
            <a:off x="1774826" y="2794001"/>
            <a:ext cx="2017713" cy="1196975"/>
          </a:xfrm>
          <a:prstGeom prst="rect">
            <a:avLst/>
          </a:prstGeom>
          <a:solidFill>
            <a:srgbClr val="FFFF00"/>
          </a:solidFill>
          <a:ln w="9525">
            <a:solidFill>
              <a:schemeClr val="tx1"/>
            </a:solidFill>
            <a:miter lim="800000"/>
            <a:headEnd/>
            <a:tailEnd/>
          </a:ln>
        </p:spPr>
        <p:txBody>
          <a:bodyPr anchor="ct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lnSpc>
                <a:spcPts val="2200"/>
              </a:lnSpc>
              <a:spcBef>
                <a:spcPct val="50000"/>
              </a:spcBef>
              <a:buNone/>
            </a:pPr>
            <a:r>
              <a:rPr lang="ja-JP" altLang="en-US" b="1">
                <a:latin typeface="Arial" panose="020B0604020202020204" pitchFamily="34" charset="0"/>
              </a:rPr>
              <a:t>思い通り</a:t>
            </a:r>
            <a:endParaRPr lang="en-US" altLang="ja-JP" b="1">
              <a:latin typeface="Arial" panose="020B0604020202020204" pitchFamily="34" charset="0"/>
            </a:endParaRPr>
          </a:p>
          <a:p>
            <a:pPr algn="ctr">
              <a:lnSpc>
                <a:spcPts val="2200"/>
              </a:lnSpc>
              <a:spcBef>
                <a:spcPct val="50000"/>
              </a:spcBef>
              <a:buNone/>
            </a:pPr>
            <a:r>
              <a:rPr lang="ja-JP" altLang="en-US" b="1">
                <a:latin typeface="Arial" panose="020B0604020202020204" pitchFamily="34" charset="0"/>
              </a:rPr>
              <a:t>になる</a:t>
            </a:r>
          </a:p>
        </p:txBody>
      </p:sp>
      <p:sp>
        <p:nvSpPr>
          <p:cNvPr id="15" name="AutoShape 22">
            <a:extLst/>
          </p:cNvPr>
          <p:cNvSpPr>
            <a:spLocks noChangeArrowheads="1"/>
          </p:cNvSpPr>
          <p:nvPr/>
        </p:nvSpPr>
        <p:spPr bwMode="auto">
          <a:xfrm>
            <a:off x="8785226" y="3062288"/>
            <a:ext cx="550863" cy="488950"/>
          </a:xfrm>
          <a:prstGeom prst="rightArrow">
            <a:avLst>
              <a:gd name="adj1" fmla="val 50000"/>
              <a:gd name="adj2" fmla="val 25000"/>
            </a:avLst>
          </a:prstGeom>
          <a:solidFill>
            <a:schemeClr val="accent6">
              <a:lumMod val="40000"/>
              <a:lumOff val="60000"/>
            </a:schemeClr>
          </a:solidFill>
          <a:ln w="9525">
            <a:solidFill>
              <a:schemeClr val="tx1"/>
            </a:solidFill>
            <a:miter lim="800000"/>
            <a:headEnd/>
            <a:tailEnd/>
          </a:ln>
          <a:effectLst/>
        </p:spPr>
        <p:txBody>
          <a:bodyPr wrap="none" anchor="ctr"/>
          <a:lstStyle/>
          <a:p>
            <a:pPr eaLnBrk="1" hangingPunct="1">
              <a:defRPr/>
            </a:pPr>
            <a:endParaRPr lang="ja-JP" altLang="en-US">
              <a:latin typeface="Arial" charset="0"/>
            </a:endParaRPr>
          </a:p>
        </p:txBody>
      </p:sp>
      <p:sp>
        <p:nvSpPr>
          <p:cNvPr id="16" name="AutoShape 22">
            <a:extLst/>
          </p:cNvPr>
          <p:cNvSpPr>
            <a:spLocks noChangeArrowheads="1"/>
          </p:cNvSpPr>
          <p:nvPr/>
        </p:nvSpPr>
        <p:spPr bwMode="auto">
          <a:xfrm>
            <a:off x="8785226" y="4781550"/>
            <a:ext cx="550863" cy="490538"/>
          </a:xfrm>
          <a:prstGeom prst="rightArrow">
            <a:avLst>
              <a:gd name="adj1" fmla="val 50000"/>
              <a:gd name="adj2" fmla="val 25000"/>
            </a:avLst>
          </a:prstGeom>
          <a:solidFill>
            <a:schemeClr val="accent6">
              <a:lumMod val="40000"/>
              <a:lumOff val="60000"/>
            </a:schemeClr>
          </a:solidFill>
          <a:ln w="9525">
            <a:solidFill>
              <a:schemeClr val="tx1"/>
            </a:solidFill>
            <a:miter lim="800000"/>
            <a:headEnd/>
            <a:tailEnd/>
          </a:ln>
          <a:effectLst/>
        </p:spPr>
        <p:txBody>
          <a:bodyPr wrap="none" anchor="ctr"/>
          <a:lstStyle/>
          <a:p>
            <a:pPr eaLnBrk="1" hangingPunct="1">
              <a:defRPr/>
            </a:pPr>
            <a:endParaRPr lang="ja-JP" altLang="en-US">
              <a:latin typeface="Arial" charset="0"/>
            </a:endParaRPr>
          </a:p>
        </p:txBody>
      </p:sp>
      <p:sp>
        <p:nvSpPr>
          <p:cNvPr id="19" name="テキスト ボックス 18"/>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6</a:t>
            </a:fld>
            <a:endParaRPr kumimoji="1" lang="ja-JP" altLang="en-US"/>
          </a:p>
        </p:txBody>
      </p:sp>
      <p:sp>
        <p:nvSpPr>
          <p:cNvPr id="17" name="テキスト ボックス 16"/>
          <p:cNvSpPr txBox="1"/>
          <p:nvPr/>
        </p:nvSpPr>
        <p:spPr>
          <a:xfrm>
            <a:off x="3784919" y="6118422"/>
            <a:ext cx="7487604"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「改訂版 アサーション・トレーニング　さわやかな＜自己表現＞のために」平木典子著</a:t>
            </a:r>
            <a:endParaRPr lang="ja-JP" altLang="en-US" sz="1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646935207"/>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2135189" y="908051"/>
            <a:ext cx="8137525" cy="1076325"/>
          </a:xfrm>
          <a:prstGeom prst="rect">
            <a:avLst/>
          </a:prstGeom>
          <a:solidFill>
            <a:srgbClr val="FFFF00"/>
          </a:solidFill>
          <a:ln w="38100">
            <a:solidFill>
              <a:srgbClr val="000080"/>
            </a:solidFill>
            <a:miter lim="800000"/>
            <a:headEnd/>
            <a:tailEnd/>
          </a:ln>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ja-JP" altLang="en-US" b="1">
                <a:solidFill>
                  <a:srgbClr val="333399"/>
                </a:solidFill>
                <a:latin typeface="Bookman Old Style" panose="02050604050505020204" pitchFamily="18" charset="0"/>
              </a:rPr>
              <a:t>○　アサーティブな自己表現</a:t>
            </a:r>
          </a:p>
          <a:p>
            <a:pPr eaLnBrk="1" hangingPunct="1">
              <a:spcBef>
                <a:spcPct val="0"/>
              </a:spcBef>
              <a:buFontTx/>
              <a:buNone/>
            </a:pPr>
            <a:r>
              <a:rPr lang="ja-JP" altLang="en-US" b="1">
                <a:solidFill>
                  <a:schemeClr val="bg1"/>
                </a:solidFill>
                <a:latin typeface="Bookman Old Style" panose="02050604050505020204" pitchFamily="18" charset="0"/>
              </a:rPr>
              <a:t>　　　</a:t>
            </a:r>
            <a:r>
              <a:rPr lang="ja-JP" altLang="en-US" sz="2800" b="1">
                <a:solidFill>
                  <a:srgbClr val="FF0066"/>
                </a:solidFill>
                <a:latin typeface="Bookman Old Style" panose="02050604050505020204" pitchFamily="18" charset="0"/>
              </a:rPr>
              <a:t>自分のことも相手のことも大切にする</a:t>
            </a:r>
          </a:p>
        </p:txBody>
      </p:sp>
      <p:sp>
        <p:nvSpPr>
          <p:cNvPr id="11" name="四角形吹き出し 10">
            <a:extLst/>
          </p:cNvPr>
          <p:cNvSpPr/>
          <p:nvPr/>
        </p:nvSpPr>
        <p:spPr>
          <a:xfrm>
            <a:off x="5519738" y="2319339"/>
            <a:ext cx="4818062" cy="2573337"/>
          </a:xfrm>
          <a:prstGeom prst="wedgeRectCallout">
            <a:avLst>
              <a:gd name="adj1" fmla="val 23355"/>
              <a:gd name="adj2" fmla="val -65487"/>
            </a:avLst>
          </a:prstGeom>
          <a:gradFill>
            <a:gsLst>
              <a:gs pos="0">
                <a:srgbClr val="FFFF99"/>
              </a:gs>
              <a:gs pos="73000">
                <a:schemeClr val="bg1"/>
              </a:gs>
              <a:gs pos="100000">
                <a:schemeClr val="bg1"/>
              </a:gs>
            </a:gsLst>
            <a:lin ang="5400000" scaled="0"/>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a:p>
            <a:pPr eaLnBrk="1" hangingPunct="1">
              <a:defRPr/>
            </a:pPr>
            <a:r>
              <a:rPr lang="ja-JP" altLang="en-US" sz="3200" dirty="0">
                <a:solidFill>
                  <a:schemeClr val="tx1"/>
                </a:solidFill>
                <a:latin typeface="HG丸ｺﾞｼｯｸM-PRO" panose="020F0600000000000000" pitchFamily="50" charset="-128"/>
                <a:ea typeface="HG丸ｺﾞｼｯｸM-PRO" panose="020F0600000000000000" pitchFamily="50" charset="-128"/>
              </a:rPr>
              <a:t>このことを、教師や児童生徒、保護者が実践できるようになったら、よい学校づくりができると思いませんか！</a:t>
            </a:r>
            <a:endParaRPr lang="en-US" altLang="ja-JP" sz="3200" dirty="0">
              <a:solidFill>
                <a:schemeClr val="tx1"/>
              </a:solidFill>
              <a:latin typeface="HG丸ｺﾞｼｯｸM-PRO" panose="020F0600000000000000" pitchFamily="50" charset="-128"/>
              <a:ea typeface="HG丸ｺﾞｼｯｸM-PRO" panose="020F0600000000000000" pitchFamily="50" charset="-128"/>
            </a:endParaRPr>
          </a:p>
          <a:p>
            <a:pPr eaLnBrk="1" hangingPunct="1">
              <a:defRPr/>
            </a:pPr>
            <a:endParaRPr lang="ja-JP" altLang="en-US" sz="2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2" name="角丸四角形吹き出し 1">
            <a:extLst/>
          </p:cNvPr>
          <p:cNvSpPr/>
          <p:nvPr/>
        </p:nvSpPr>
        <p:spPr>
          <a:xfrm>
            <a:off x="1919289" y="2565400"/>
            <a:ext cx="3024187" cy="895350"/>
          </a:xfrm>
          <a:prstGeom prst="wedgeRoundRectCallout">
            <a:avLst>
              <a:gd name="adj1" fmla="val -44390"/>
              <a:gd name="adj2" fmla="val -6727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chemeClr val="tx1"/>
                </a:solidFill>
              </a:rPr>
              <a:t>そこ、どいてよ。</a:t>
            </a:r>
            <a:endParaRPr lang="en-US" altLang="ja-JP" dirty="0">
              <a:solidFill>
                <a:schemeClr val="tx1"/>
              </a:solidFill>
            </a:endParaRPr>
          </a:p>
          <a:p>
            <a:pPr eaLnBrk="1" hangingPunct="1">
              <a:defRPr/>
            </a:pPr>
            <a:r>
              <a:rPr lang="ja-JP" altLang="en-US" dirty="0">
                <a:solidFill>
                  <a:schemeClr val="tx1"/>
                </a:solidFill>
              </a:rPr>
              <a:t>あんた邪魔。</a:t>
            </a:r>
          </a:p>
        </p:txBody>
      </p:sp>
      <p:sp>
        <p:nvSpPr>
          <p:cNvPr id="10" name="角丸四角形吹き出し 9">
            <a:extLst/>
          </p:cNvPr>
          <p:cNvSpPr/>
          <p:nvPr/>
        </p:nvSpPr>
        <p:spPr>
          <a:xfrm>
            <a:off x="1906589" y="3913189"/>
            <a:ext cx="3024187" cy="896937"/>
          </a:xfrm>
          <a:prstGeom prst="wedgeRoundRectCallout">
            <a:avLst>
              <a:gd name="adj1" fmla="val -44390"/>
              <a:gd name="adj2" fmla="val -6727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chemeClr val="tx1"/>
                </a:solidFill>
              </a:rPr>
              <a:t>いいよ、ぼくがやっておくから。</a:t>
            </a:r>
          </a:p>
        </p:txBody>
      </p:sp>
      <p:sp>
        <p:nvSpPr>
          <p:cNvPr id="13" name="角丸四角形吹き出し 12">
            <a:extLst/>
          </p:cNvPr>
          <p:cNvSpPr/>
          <p:nvPr/>
        </p:nvSpPr>
        <p:spPr>
          <a:xfrm>
            <a:off x="1906589" y="5262564"/>
            <a:ext cx="3024187" cy="896937"/>
          </a:xfrm>
          <a:prstGeom prst="wedgeRoundRectCallout">
            <a:avLst>
              <a:gd name="adj1" fmla="val -44390"/>
              <a:gd name="adj2" fmla="val -6727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chemeClr val="tx1"/>
                </a:solidFill>
              </a:rPr>
              <a:t>おまえ、なにやってん</a:t>
            </a:r>
            <a:r>
              <a:rPr lang="ja-JP" altLang="en-US" dirty="0" err="1">
                <a:solidFill>
                  <a:schemeClr val="tx1"/>
                </a:solidFill>
              </a:rPr>
              <a:t>だよ</a:t>
            </a:r>
            <a:r>
              <a:rPr lang="ja-JP" altLang="en-US" dirty="0">
                <a:solidFill>
                  <a:schemeClr val="tx1"/>
                </a:solidFill>
              </a:rPr>
              <a:t>。</a:t>
            </a:r>
          </a:p>
        </p:txBody>
      </p:sp>
      <p:pic>
        <p:nvPicPr>
          <p:cNvPr id="23559" name="図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21775" y="4964114"/>
            <a:ext cx="1270000" cy="145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0" name="図 4"/>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54813" y="5091113"/>
            <a:ext cx="2057400" cy="130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禁止 5">
            <a:extLst/>
          </p:cNvPr>
          <p:cNvSpPr/>
          <p:nvPr/>
        </p:nvSpPr>
        <p:spPr>
          <a:xfrm>
            <a:off x="4537075" y="3013075"/>
            <a:ext cx="755650" cy="674688"/>
          </a:xfrm>
          <a:prstGeom prst="noSmoking">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schemeClr val="tx1"/>
              </a:solidFill>
            </a:endParaRPr>
          </a:p>
        </p:txBody>
      </p:sp>
      <p:sp>
        <p:nvSpPr>
          <p:cNvPr id="16" name="禁止 15">
            <a:extLst/>
          </p:cNvPr>
          <p:cNvSpPr/>
          <p:nvPr/>
        </p:nvSpPr>
        <p:spPr>
          <a:xfrm>
            <a:off x="4552950" y="4371975"/>
            <a:ext cx="757238" cy="674688"/>
          </a:xfrm>
          <a:prstGeom prst="noSmoking">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schemeClr val="tx1"/>
              </a:solidFill>
            </a:endParaRPr>
          </a:p>
        </p:txBody>
      </p:sp>
      <p:sp>
        <p:nvSpPr>
          <p:cNvPr id="17" name="禁止 16">
            <a:extLst/>
          </p:cNvPr>
          <p:cNvSpPr/>
          <p:nvPr/>
        </p:nvSpPr>
        <p:spPr>
          <a:xfrm>
            <a:off x="4592638" y="5824538"/>
            <a:ext cx="755650" cy="673100"/>
          </a:xfrm>
          <a:prstGeom prst="noSmoking">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schemeClr val="tx1"/>
              </a:solidFill>
            </a:endParaRPr>
          </a:p>
        </p:txBody>
      </p:sp>
      <p:sp>
        <p:nvSpPr>
          <p:cNvPr id="18" name="テキスト ボックス 17"/>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4" name="スライド番号プレースホルダー 3"/>
          <p:cNvSpPr>
            <a:spLocks noGrp="1"/>
          </p:cNvSpPr>
          <p:nvPr>
            <p:ph type="sldNum" sz="quarter" idx="12"/>
          </p:nvPr>
        </p:nvSpPr>
        <p:spPr/>
        <p:txBody>
          <a:bodyPr/>
          <a:lstStyle/>
          <a:p>
            <a:fld id="{F5C35AD2-8B7B-4CF4-BC66-4791DB21DCBF}" type="slidenum">
              <a:rPr kumimoji="1" lang="ja-JP" altLang="en-US" smtClean="0"/>
              <a:t>7</a:t>
            </a:fld>
            <a:endParaRPr kumimoji="1" lang="ja-JP" altLang="en-US"/>
          </a:p>
        </p:txBody>
      </p:sp>
    </p:spTree>
    <p:extLst>
      <p:ext uri="{BB962C8B-B14F-4D97-AF65-F5344CB8AC3E}">
        <p14:creationId xmlns:p14="http://schemas.microsoft.com/office/powerpoint/2010/main" val="40034163"/>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正方形/長方形 1"/>
          <p:cNvSpPr>
            <a:spLocks noChangeArrowheads="1"/>
          </p:cNvSpPr>
          <p:nvPr/>
        </p:nvSpPr>
        <p:spPr bwMode="auto">
          <a:xfrm>
            <a:off x="5965825" y="3244850"/>
            <a:ext cx="260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en-US" altLang="ja-JP" sz="1800" b="1">
                <a:solidFill>
                  <a:srgbClr val="3333FF"/>
                </a:solidFill>
                <a:latin typeface="Arial" panose="020B0604020202020204" pitchFamily="34" charset="0"/>
                <a:ea typeface="HG創英角ｺﾞｼｯｸUB" panose="020B0909000000000000" pitchFamily="49" charset="-128"/>
              </a:rPr>
              <a:t>-</a:t>
            </a:r>
            <a:endParaRPr lang="ja-JP" altLang="en-US" sz="1800">
              <a:latin typeface="Arial" panose="020B0604020202020204" pitchFamily="34" charset="0"/>
              <a:ea typeface="HG創英角ｺﾞｼｯｸUB" panose="020B0909000000000000" pitchFamily="49" charset="-128"/>
            </a:endParaRPr>
          </a:p>
        </p:txBody>
      </p:sp>
      <p:sp>
        <p:nvSpPr>
          <p:cNvPr id="29699" name="サブタイトル 2"/>
          <p:cNvSpPr txBox="1">
            <a:spLocks/>
          </p:cNvSpPr>
          <p:nvPr/>
        </p:nvSpPr>
        <p:spPr bwMode="auto">
          <a:xfrm>
            <a:off x="2435225" y="1572579"/>
            <a:ext cx="7780338" cy="4522787"/>
          </a:xfrm>
          <a:prstGeom prst="rect">
            <a:avLst/>
          </a:prstGeom>
          <a:solidFill>
            <a:schemeClr val="bg1"/>
          </a:solidFill>
          <a:ln w="19050">
            <a:solidFill>
              <a:srgbClr val="000000"/>
            </a:solidFill>
            <a:miter lim="800000"/>
            <a:headEnd/>
            <a:tailEnd/>
          </a:ln>
        </p:spPr>
        <p:txBody>
          <a:bodyPr tIns="72000" bIns="72000"/>
          <a:lstStyle>
            <a:lvl1pPr marL="26988">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just">
              <a:spcBef>
                <a:spcPts val="600"/>
              </a:spcBef>
              <a:buClr>
                <a:schemeClr val="accent1"/>
              </a:buClr>
              <a:buSzPct val="80000"/>
              <a:buNone/>
            </a:pPr>
            <a:r>
              <a:rPr lang="ja-JP" altLang="en-US" dirty="0">
                <a:latin typeface="ＭＳ Ｐ明朝" panose="02020600040205080304" pitchFamily="18" charset="-128"/>
                <a:ea typeface="ＭＳ Ｐ明朝" panose="02020600040205080304" pitchFamily="18" charset="-128"/>
              </a:rPr>
              <a:t>○自己表現の権利という基本的人権を認め</a:t>
            </a:r>
            <a:endParaRPr lang="en-US" altLang="ja-JP" dirty="0">
              <a:latin typeface="ＭＳ Ｐ明朝" panose="02020600040205080304" pitchFamily="18" charset="-128"/>
              <a:ea typeface="ＭＳ Ｐ明朝" panose="02020600040205080304" pitchFamily="18" charset="-128"/>
            </a:endParaRPr>
          </a:p>
          <a:p>
            <a:pPr algn="just">
              <a:spcBef>
                <a:spcPts val="600"/>
              </a:spcBef>
              <a:buClr>
                <a:schemeClr val="accent1"/>
              </a:buClr>
              <a:buSzPct val="80000"/>
              <a:buNone/>
            </a:pPr>
            <a:r>
              <a:rPr lang="ja-JP" altLang="en-US" dirty="0">
                <a:latin typeface="ＭＳ Ｐ明朝" panose="02020600040205080304" pitchFamily="18" charset="-128"/>
                <a:ea typeface="ＭＳ Ｐ明朝" panose="02020600040205080304" pitchFamily="18" charset="-128"/>
              </a:rPr>
              <a:t>　 </a:t>
            </a:r>
            <a:r>
              <a:rPr lang="ja-JP" altLang="en-US" dirty="0" err="1">
                <a:latin typeface="ＭＳ Ｐ明朝" panose="02020600040205080304" pitchFamily="18" charset="-128"/>
                <a:ea typeface="ＭＳ Ｐ明朝" panose="02020600040205080304" pitchFamily="18" charset="-128"/>
              </a:rPr>
              <a:t>る</a:t>
            </a:r>
            <a:r>
              <a:rPr lang="ja-JP" altLang="en-US" dirty="0">
                <a:latin typeface="ＭＳ Ｐ明朝" panose="02020600040205080304" pitchFamily="18" charset="-128"/>
                <a:ea typeface="ＭＳ Ｐ明朝" panose="02020600040205080304" pitchFamily="18" charset="-128"/>
              </a:rPr>
              <a:t>ことが大切＝</a:t>
            </a:r>
            <a:r>
              <a:rPr lang="ja-JP" altLang="en-US" u="sng" dirty="0">
                <a:latin typeface="ＭＳ Ｐ明朝" panose="02020600040205080304" pitchFamily="18" charset="-128"/>
                <a:ea typeface="ＭＳ Ｐ明朝" panose="02020600040205080304" pitchFamily="18" charset="-128"/>
              </a:rPr>
              <a:t>アサーション権</a:t>
            </a:r>
            <a:r>
              <a:rPr lang="ja-JP" altLang="en-US" dirty="0">
                <a:latin typeface="ＭＳ Ｐ明朝" panose="02020600040205080304" pitchFamily="18" charset="-128"/>
                <a:ea typeface="ＭＳ Ｐ明朝" panose="02020600040205080304" pitchFamily="18" charset="-128"/>
              </a:rPr>
              <a:t>を認めること</a:t>
            </a:r>
            <a:r>
              <a:rPr lang="ja-JP" altLang="en-US" dirty="0">
                <a:latin typeface="HG丸ｺﾞｼｯｸM-PRO" panose="020F0600000000000000" pitchFamily="50" charset="-128"/>
                <a:ea typeface="HG丸ｺﾞｼｯｸM-PRO" panose="020F0600000000000000" pitchFamily="50" charset="-128"/>
              </a:rPr>
              <a:t>　</a:t>
            </a:r>
            <a:endParaRPr lang="en-US" altLang="ja-JP" dirty="0">
              <a:latin typeface="HG丸ｺﾞｼｯｸM-PRO" panose="020F0600000000000000" pitchFamily="50" charset="-128"/>
              <a:ea typeface="HG丸ｺﾞｼｯｸM-PRO" panose="020F0600000000000000" pitchFamily="50" charset="-128"/>
            </a:endParaRPr>
          </a:p>
          <a:p>
            <a:pPr algn="just">
              <a:spcBef>
                <a:spcPts val="600"/>
              </a:spcBef>
              <a:buClr>
                <a:schemeClr val="accent1"/>
              </a:buClr>
              <a:buSzPct val="80000"/>
              <a:buNone/>
            </a:pPr>
            <a:r>
              <a:rPr lang="ja-JP" altLang="en-US" dirty="0">
                <a:latin typeface="HG丸ｺﾞｼｯｸM-PRO" panose="020F0600000000000000" pitchFamily="50" charset="-128"/>
                <a:ea typeface="HG丸ｺﾞｼｯｸM-PRO" panose="020F0600000000000000" pitchFamily="50" charset="-128"/>
              </a:rPr>
              <a:t>　　アサーション権＝よりよい人間関係</a:t>
            </a:r>
            <a:endParaRPr lang="en-US" altLang="ja-JP" dirty="0">
              <a:latin typeface="HG丸ｺﾞｼｯｸM-PRO" panose="020F0600000000000000" pitchFamily="50" charset="-128"/>
              <a:ea typeface="HG丸ｺﾞｼｯｸM-PRO" panose="020F0600000000000000" pitchFamily="50" charset="-128"/>
            </a:endParaRPr>
          </a:p>
          <a:p>
            <a:pPr algn="just">
              <a:spcBef>
                <a:spcPts val="600"/>
              </a:spcBef>
              <a:buClr>
                <a:schemeClr val="accent1"/>
              </a:buClr>
              <a:buSzPct val="80000"/>
              <a:buNone/>
            </a:pPr>
            <a:r>
              <a:rPr lang="en-US" altLang="ja-JP" dirty="0">
                <a:latin typeface="HG丸ｺﾞｼｯｸM-PRO" panose="020F0600000000000000" pitchFamily="50" charset="-128"/>
                <a:ea typeface="HG丸ｺﾞｼｯｸM-PRO" panose="020F0600000000000000" pitchFamily="50" charset="-128"/>
              </a:rPr>
              <a:t>      </a:t>
            </a:r>
            <a:r>
              <a:rPr lang="ja-JP" altLang="en-US" dirty="0">
                <a:latin typeface="HG丸ｺﾞｼｯｸM-PRO" panose="020F0600000000000000" pitchFamily="50" charset="-128"/>
                <a:ea typeface="HG丸ｺﾞｼｯｸM-PRO" panose="020F0600000000000000" pitchFamily="50" charset="-128"/>
              </a:rPr>
              <a:t>の基礎</a:t>
            </a:r>
            <a:endParaRPr lang="en-US" altLang="ja-JP" dirty="0">
              <a:latin typeface="HG丸ｺﾞｼｯｸM-PRO" panose="020F0600000000000000" pitchFamily="50" charset="-128"/>
              <a:ea typeface="HG丸ｺﾞｼｯｸM-PRO" panose="020F0600000000000000" pitchFamily="50" charset="-128"/>
            </a:endParaRPr>
          </a:p>
          <a:p>
            <a:pPr>
              <a:spcBef>
                <a:spcPts val="600"/>
              </a:spcBef>
              <a:buClr>
                <a:schemeClr val="accent1"/>
              </a:buClr>
              <a:buSzPct val="80000"/>
              <a:buNone/>
            </a:pPr>
            <a:endParaRPr lang="ja-JP" altLang="en-US" sz="2800" dirty="0">
              <a:latin typeface="HG丸ｺﾞｼｯｸM-PRO" panose="020F0600000000000000" pitchFamily="50" charset="-128"/>
              <a:ea typeface="HG丸ｺﾞｼｯｸM-PRO" panose="020F0600000000000000" pitchFamily="50" charset="-128"/>
            </a:endParaRPr>
          </a:p>
        </p:txBody>
      </p:sp>
      <p:sp>
        <p:nvSpPr>
          <p:cNvPr id="29700" name="テキスト ボックス 3"/>
          <p:cNvSpPr txBox="1">
            <a:spLocks noChangeArrowheads="1"/>
          </p:cNvSpPr>
          <p:nvPr/>
        </p:nvSpPr>
        <p:spPr bwMode="auto">
          <a:xfrm>
            <a:off x="-793" y="614364"/>
            <a:ext cx="7693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３</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アサーション権とＡ</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Ｂ</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Ｃ理論</a:t>
            </a:r>
          </a:p>
        </p:txBody>
      </p:sp>
      <p:pic>
        <p:nvPicPr>
          <p:cNvPr id="29701" name="図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27801" y="3674428"/>
            <a:ext cx="2328863"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6" descr="C:\Users\438924\Pictures\illust584_thumb.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1926" y="4279265"/>
            <a:ext cx="2093913"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8</a:t>
            </a:fld>
            <a:endParaRPr kumimoji="1" lang="ja-JP" altLang="en-US"/>
          </a:p>
        </p:txBody>
      </p:sp>
    </p:spTree>
    <p:extLst>
      <p:ext uri="{BB962C8B-B14F-4D97-AF65-F5344CB8AC3E}">
        <p14:creationId xmlns:p14="http://schemas.microsoft.com/office/powerpoint/2010/main" val="423990631"/>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1066800" y="1844676"/>
            <a:ext cx="10318750" cy="4525963"/>
          </a:xfrm>
        </p:spPr>
        <p:txBody>
          <a:bodyPr>
            <a:normAutofit/>
          </a:bodyPr>
          <a:lstStyle/>
          <a:p>
            <a:pPr marL="504000" indent="-360000">
              <a:lnSpc>
                <a:spcPts val="3000"/>
              </a:lnSpc>
              <a:buNone/>
            </a:pPr>
            <a:r>
              <a:rPr lang="en-US" altLang="ja-JP" sz="3000" dirty="0">
                <a:latin typeface="ＭＳ ゴシック" panose="020B0609070205080204" pitchFamily="49" charset="-128"/>
                <a:ea typeface="ＭＳ ゴシック" panose="020B0609070205080204" pitchFamily="49" charset="-128"/>
              </a:rPr>
              <a:t>①</a:t>
            </a:r>
            <a:r>
              <a:rPr lang="ja-JP" altLang="en-US" sz="3000" dirty="0">
                <a:latin typeface="ＭＳ ゴシック" panose="020B0609070205080204" pitchFamily="49" charset="-128"/>
                <a:ea typeface="ＭＳ ゴシック" panose="020B0609070205080204" pitchFamily="49" charset="-128"/>
              </a:rPr>
              <a:t>私たちは、誰からも尊重され、大切にしてもらう権利がある。</a:t>
            </a:r>
          </a:p>
          <a:p>
            <a:pPr marL="504000" indent="-360000">
              <a:lnSpc>
                <a:spcPts val="3000"/>
              </a:lnSpc>
              <a:buNone/>
            </a:pPr>
            <a:r>
              <a:rPr lang="ja-JP" altLang="en-US" sz="3000" dirty="0">
                <a:latin typeface="ＭＳ ゴシック" panose="020B0609070205080204" pitchFamily="49" charset="-128"/>
                <a:ea typeface="ＭＳ ゴシック" panose="020B0609070205080204" pitchFamily="49" charset="-128"/>
              </a:rPr>
              <a:t>②私たちは誰もが、他人の期待に応えるかどうかなど、自分の行動を決め</a:t>
            </a:r>
            <a:r>
              <a:rPr lang="ja-JP" altLang="en-US" sz="3000" dirty="0" smtClean="0">
                <a:latin typeface="ＭＳ ゴシック" panose="020B0609070205080204" pitchFamily="49" charset="-128"/>
                <a:ea typeface="ＭＳ ゴシック" panose="020B0609070205080204" pitchFamily="49" charset="-128"/>
              </a:rPr>
              <a:t>、それ</a:t>
            </a:r>
            <a:r>
              <a:rPr lang="ja-JP" altLang="en-US" sz="3000" dirty="0">
                <a:latin typeface="ＭＳ ゴシック" panose="020B0609070205080204" pitchFamily="49" charset="-128"/>
                <a:ea typeface="ＭＳ ゴシック" panose="020B0609070205080204" pitchFamily="49" charset="-128"/>
              </a:rPr>
              <a:t>を表現し、その結果について責任をもつ権利がある。</a:t>
            </a:r>
          </a:p>
          <a:p>
            <a:pPr marL="504000" indent="-360000">
              <a:lnSpc>
                <a:spcPts val="3000"/>
              </a:lnSpc>
              <a:buNone/>
            </a:pPr>
            <a:r>
              <a:rPr lang="ja-JP" altLang="en-US" sz="3000" dirty="0">
                <a:latin typeface="ＭＳ ゴシック" panose="020B0609070205080204" pitchFamily="49" charset="-128"/>
                <a:ea typeface="ＭＳ ゴシック" panose="020B0609070205080204" pitchFamily="49" charset="-128"/>
              </a:rPr>
              <a:t>③私たちは誰でも過ちを犯し、それに責任をもつ権利がある。</a:t>
            </a:r>
          </a:p>
          <a:p>
            <a:pPr marL="504000" indent="-360000">
              <a:lnSpc>
                <a:spcPts val="3000"/>
              </a:lnSpc>
              <a:buNone/>
            </a:pPr>
            <a:r>
              <a:rPr lang="ja-JP" altLang="en-US" sz="3000" dirty="0">
                <a:latin typeface="ＭＳ ゴシック" panose="020B0609070205080204" pitchFamily="49" charset="-128"/>
                <a:ea typeface="ＭＳ ゴシック" panose="020B0609070205080204" pitchFamily="49" charset="-128"/>
              </a:rPr>
              <a:t>④私たちには、支払いに見合ったものを得る権利がある。</a:t>
            </a:r>
          </a:p>
          <a:p>
            <a:pPr marL="504000" indent="-360000">
              <a:lnSpc>
                <a:spcPts val="3000"/>
              </a:lnSpc>
              <a:buNone/>
            </a:pPr>
            <a:r>
              <a:rPr lang="ja-JP" altLang="en-US" sz="3000" dirty="0">
                <a:latin typeface="ＭＳ ゴシック" panose="020B0609070205080204" pitchFamily="49" charset="-128"/>
                <a:ea typeface="ＭＳ ゴシック" panose="020B0609070205080204" pitchFamily="49" charset="-128"/>
              </a:rPr>
              <a:t>⑤私たちには、自己主張しない権利もある。</a:t>
            </a:r>
          </a:p>
        </p:txBody>
      </p:sp>
      <p:sp>
        <p:nvSpPr>
          <p:cNvPr id="31747" name="正方形/長方形 1"/>
          <p:cNvSpPr>
            <a:spLocks noChangeArrowheads="1"/>
          </p:cNvSpPr>
          <p:nvPr/>
        </p:nvSpPr>
        <p:spPr bwMode="auto">
          <a:xfrm>
            <a:off x="5965825" y="3244850"/>
            <a:ext cx="260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0"/>
              </a:spcBef>
              <a:buFontTx/>
              <a:buNone/>
            </a:pPr>
            <a:r>
              <a:rPr lang="en-US" altLang="ja-JP" sz="1800" b="1">
                <a:solidFill>
                  <a:srgbClr val="3333FF"/>
                </a:solidFill>
                <a:latin typeface="Arial" panose="020B0604020202020204" pitchFamily="34" charset="0"/>
                <a:ea typeface="HG創英角ｺﾞｼｯｸUB" panose="020B0909000000000000" pitchFamily="49" charset="-128"/>
              </a:rPr>
              <a:t>-</a:t>
            </a:r>
            <a:endParaRPr lang="ja-JP" altLang="en-US" sz="1800">
              <a:latin typeface="Arial" panose="020B0604020202020204" pitchFamily="34" charset="0"/>
              <a:ea typeface="HG創英角ｺﾞｼｯｸUB" panose="020B0909000000000000" pitchFamily="49" charset="-128"/>
            </a:endParaRPr>
          </a:p>
        </p:txBody>
      </p:sp>
      <p:sp>
        <p:nvSpPr>
          <p:cNvPr id="31748" name="Rectangle 2"/>
          <p:cNvSpPr>
            <a:spLocks noGrp="1" noChangeArrowheads="1"/>
          </p:cNvSpPr>
          <p:nvPr>
            <p:ph type="title" idx="4294967295"/>
          </p:nvPr>
        </p:nvSpPr>
        <p:spPr>
          <a:xfrm>
            <a:off x="731520" y="981075"/>
            <a:ext cx="8229600" cy="647700"/>
          </a:xfrm>
        </p:spPr>
        <p:txBody>
          <a:bodyPr/>
          <a:lstStyle/>
          <a:p>
            <a:pPr eaLnBrk="1" hangingPunct="1"/>
            <a:r>
              <a:rPr lang="ja-JP" altLang="en-US" sz="3600" dirty="0">
                <a:solidFill>
                  <a:srgbClr val="3333FF"/>
                </a:solidFill>
                <a:ea typeface="HG創英角ｺﾞｼｯｸUB" panose="020B0909000000000000" pitchFamily="49" charset="-128"/>
              </a:rPr>
              <a:t>アサーション権</a:t>
            </a:r>
          </a:p>
        </p:txBody>
      </p:sp>
      <p:sp>
        <p:nvSpPr>
          <p:cNvPr id="9" name="テキスト ボックス 8"/>
          <p:cNvSpPr txBox="1"/>
          <p:nvPr/>
        </p:nvSpPr>
        <p:spPr>
          <a:xfrm>
            <a:off x="0" y="290156"/>
            <a:ext cx="4602480" cy="307777"/>
          </a:xfrm>
          <a:prstGeom prst="rect">
            <a:avLst/>
          </a:prstGeom>
          <a:noFill/>
        </p:spPr>
        <p:txBody>
          <a:bodyPr wrap="square" rtlCol="0">
            <a:spAutoFit/>
          </a:bodyPr>
          <a:lstStyle/>
          <a:p>
            <a:r>
              <a:rPr lang="ja-JP" altLang="en-US" sz="1400" dirty="0" smtClean="0">
                <a:latin typeface="ＭＳ ゴシック" panose="020B0609070205080204" pitchFamily="49" charset="-128"/>
                <a:ea typeface="ＭＳ ゴシック" panose="020B0609070205080204" pitchFamily="49" charset="-128"/>
              </a:rPr>
              <a:t>１　アサーションの</a:t>
            </a:r>
            <a:r>
              <a:rPr lang="ja-JP" altLang="en-US" sz="1400" dirty="0">
                <a:latin typeface="ＭＳ ゴシック" panose="020B0609070205080204" pitchFamily="49" charset="-128"/>
                <a:ea typeface="ＭＳ ゴシック" panose="020B0609070205080204" pitchFamily="49" charset="-128"/>
              </a:rPr>
              <a:t>考え方</a:t>
            </a: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9</a:t>
            </a:fld>
            <a:endParaRPr kumimoji="1" lang="ja-JP" altLang="en-US"/>
          </a:p>
        </p:txBody>
      </p:sp>
    </p:spTree>
    <p:extLst>
      <p:ext uri="{BB962C8B-B14F-4D97-AF65-F5344CB8AC3E}">
        <p14:creationId xmlns:p14="http://schemas.microsoft.com/office/powerpoint/2010/main" val="269960408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3184</TotalTime>
  <Words>2134</Words>
  <Application>Microsoft Office PowerPoint</Application>
  <PresentationFormat>ワイド画面</PresentationFormat>
  <Paragraphs>300</Paragraphs>
  <Slides>19</Slides>
  <Notes>19</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19</vt:i4>
      </vt:variant>
    </vt:vector>
  </HeadingPairs>
  <TitlesOfParts>
    <vt:vector size="34" baseType="lpstr">
      <vt:lpstr>HG丸ｺﾞｼｯｸM-PRO</vt:lpstr>
      <vt:lpstr>HG創英角ｺﾞｼｯｸUB</vt:lpstr>
      <vt:lpstr>HG創英角ﾎﾟｯﾌﾟ体</vt:lpstr>
      <vt:lpstr>ＭＳ Ｐゴシック</vt:lpstr>
      <vt:lpstr>ＭＳ Ｐ明朝</vt:lpstr>
      <vt:lpstr>MS UI Gothic</vt:lpstr>
      <vt:lpstr>ＭＳ ゴシック</vt:lpstr>
      <vt:lpstr>メイリオ</vt:lpstr>
      <vt:lpstr>游ゴシック</vt:lpstr>
      <vt:lpstr>游ゴシック Light</vt:lpstr>
      <vt:lpstr>Arial</vt:lpstr>
      <vt:lpstr>Bookman Old Style</vt:lpstr>
      <vt:lpstr>Calibri</vt:lpstr>
      <vt:lpstr>Calibri Light</vt:lpstr>
      <vt:lpstr>Office Theme</vt:lpstr>
      <vt:lpstr>児童生徒理解に基づく教育相談の手法 ～アサーショントレーニング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アサーション権</vt:lpstr>
      <vt:lpstr>Ａ・エリス「Ａ-Ｂ-Ｃ理論」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児童生徒理解</dc:title>
  <dc:creator>北海道</dc:creator>
  <cp:lastModifiedBy>三谷＿玖未</cp:lastModifiedBy>
  <cp:revision>301</cp:revision>
  <cp:lastPrinted>2020-05-19T00:50:44Z</cp:lastPrinted>
  <dcterms:created xsi:type="dcterms:W3CDTF">2017-03-08T08:10:15Z</dcterms:created>
  <dcterms:modified xsi:type="dcterms:W3CDTF">2020-05-19T00:50:54Z</dcterms:modified>
</cp:coreProperties>
</file>