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handoutMasterIdLst>
    <p:handoutMasterId r:id="rId28"/>
  </p:handoutMasterIdLst>
  <p:sldIdLst>
    <p:sldId id="256" r:id="rId2"/>
    <p:sldId id="476" r:id="rId3"/>
    <p:sldId id="455" r:id="rId4"/>
    <p:sldId id="466" r:id="rId5"/>
    <p:sldId id="462" r:id="rId6"/>
    <p:sldId id="437" r:id="rId7"/>
    <p:sldId id="438" r:id="rId8"/>
    <p:sldId id="439" r:id="rId9"/>
    <p:sldId id="422" r:id="rId10"/>
    <p:sldId id="423" r:id="rId11"/>
    <p:sldId id="440" r:id="rId12"/>
    <p:sldId id="441" r:id="rId13"/>
    <p:sldId id="442" r:id="rId14"/>
    <p:sldId id="420" r:id="rId15"/>
    <p:sldId id="477" r:id="rId16"/>
    <p:sldId id="468" r:id="rId17"/>
    <p:sldId id="471" r:id="rId18"/>
    <p:sldId id="469" r:id="rId19"/>
    <p:sldId id="472" r:id="rId20"/>
    <p:sldId id="470" r:id="rId21"/>
    <p:sldId id="473" r:id="rId22"/>
    <p:sldId id="433" r:id="rId23"/>
    <p:sldId id="474" r:id="rId24"/>
    <p:sldId id="463" r:id="rId25"/>
    <p:sldId id="464" r:id="rId26"/>
  </p:sldIdLst>
  <p:sldSz cx="12192000" cy="6858000"/>
  <p:notesSz cx="6711950" cy="9845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00FF00"/>
    <a:srgbClr val="FFFF99"/>
    <a:srgbClr val="FFD85D"/>
    <a:srgbClr val="29C7FF"/>
    <a:srgbClr val="85DFFF"/>
    <a:srgbClr val="57D3FF"/>
    <a:srgbClr val="FF9B9B"/>
    <a:srgbClr val="FF8900"/>
    <a:srgbClr val="FF6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82633" autoAdjust="0"/>
  </p:normalViewPr>
  <p:slideViewPr>
    <p:cSldViewPr snapToGrid="0">
      <p:cViewPr varScale="1">
        <p:scale>
          <a:sx n="60" d="100"/>
          <a:sy n="60" d="100"/>
        </p:scale>
        <p:origin x="84" y="2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91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5" y="8"/>
            <a:ext cx="2908512" cy="493993"/>
          </a:xfrm>
          <a:prstGeom prst="rect">
            <a:avLst/>
          </a:prstGeom>
        </p:spPr>
        <p:txBody>
          <a:bodyPr vert="horz" lIns="90942" tIns="45476" rIns="90942" bIns="4547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01914" y="8"/>
            <a:ext cx="2908512" cy="493993"/>
          </a:xfrm>
          <a:prstGeom prst="rect">
            <a:avLst/>
          </a:prstGeom>
        </p:spPr>
        <p:txBody>
          <a:bodyPr vert="horz" lIns="90942" tIns="45476" rIns="90942" bIns="45476" rtlCol="0"/>
          <a:lstStyle>
            <a:lvl1pPr algn="r">
              <a:defRPr sz="1200"/>
            </a:lvl1pPr>
          </a:lstStyle>
          <a:p>
            <a:fld id="{9F771C3D-8746-4833-88E1-6D962B40C95C}" type="datetimeFigureOut">
              <a:rPr kumimoji="1" lang="ja-JP" altLang="en-US" smtClean="0"/>
              <a:t>2020/5/21</a:t>
            </a:fld>
            <a:endParaRPr kumimoji="1" lang="ja-JP" altLang="en-US"/>
          </a:p>
        </p:txBody>
      </p:sp>
      <p:sp>
        <p:nvSpPr>
          <p:cNvPr id="4" name="フッター プレースホルダー 3"/>
          <p:cNvSpPr>
            <a:spLocks noGrp="1"/>
          </p:cNvSpPr>
          <p:nvPr>
            <p:ph type="ftr" sz="quarter" idx="2"/>
          </p:nvPr>
        </p:nvSpPr>
        <p:spPr>
          <a:xfrm>
            <a:off x="25" y="9351699"/>
            <a:ext cx="2908512" cy="493992"/>
          </a:xfrm>
          <a:prstGeom prst="rect">
            <a:avLst/>
          </a:prstGeom>
        </p:spPr>
        <p:txBody>
          <a:bodyPr vert="horz" lIns="90942" tIns="45476" rIns="90942" bIns="4547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01914" y="9351699"/>
            <a:ext cx="2908512" cy="493992"/>
          </a:xfrm>
          <a:prstGeom prst="rect">
            <a:avLst/>
          </a:prstGeom>
        </p:spPr>
        <p:txBody>
          <a:bodyPr vert="horz" lIns="90942" tIns="45476" rIns="90942" bIns="45476" rtlCol="0" anchor="b"/>
          <a:lstStyle>
            <a:lvl1pPr algn="r">
              <a:defRPr sz="1200"/>
            </a:lvl1pPr>
          </a:lstStyle>
          <a:p>
            <a:fld id="{7C81808D-A683-441C-B95B-911D37C734E1}" type="slidenum">
              <a:rPr kumimoji="1" lang="ja-JP" altLang="en-US" smtClean="0"/>
              <a:t>‹#›</a:t>
            </a:fld>
            <a:endParaRPr kumimoji="1" lang="ja-JP" altLang="en-US"/>
          </a:p>
        </p:txBody>
      </p:sp>
    </p:spTree>
    <p:extLst>
      <p:ext uri="{BB962C8B-B14F-4D97-AF65-F5344CB8AC3E}">
        <p14:creationId xmlns:p14="http://schemas.microsoft.com/office/powerpoint/2010/main" val="9937150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5" y="8"/>
            <a:ext cx="2908512" cy="493993"/>
          </a:xfrm>
          <a:prstGeom prst="rect">
            <a:avLst/>
          </a:prstGeom>
        </p:spPr>
        <p:txBody>
          <a:bodyPr vert="horz" lIns="90942" tIns="45476" rIns="90942" bIns="4547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01914" y="8"/>
            <a:ext cx="2908512" cy="493993"/>
          </a:xfrm>
          <a:prstGeom prst="rect">
            <a:avLst/>
          </a:prstGeom>
        </p:spPr>
        <p:txBody>
          <a:bodyPr vert="horz" lIns="90942" tIns="45476" rIns="90942" bIns="45476" rtlCol="0"/>
          <a:lstStyle>
            <a:lvl1pPr algn="r">
              <a:defRPr sz="1200"/>
            </a:lvl1pPr>
          </a:lstStyle>
          <a:p>
            <a:fld id="{4DF2220C-ECB0-4AD0-820B-0C92A3AD5DF7}" type="datetimeFigureOut">
              <a:rPr kumimoji="1" lang="ja-JP" altLang="en-US" smtClean="0"/>
              <a:t>2020/5/21</a:t>
            </a:fld>
            <a:endParaRPr kumimoji="1" lang="ja-JP" altLang="en-US"/>
          </a:p>
        </p:txBody>
      </p:sp>
      <p:sp>
        <p:nvSpPr>
          <p:cNvPr id="4" name="スライド イメージ プレースホルダー 3"/>
          <p:cNvSpPr>
            <a:spLocks noGrp="1" noRot="1" noChangeAspect="1"/>
          </p:cNvSpPr>
          <p:nvPr>
            <p:ph type="sldImg" idx="2"/>
          </p:nvPr>
        </p:nvSpPr>
        <p:spPr>
          <a:xfrm>
            <a:off x="403225" y="1230313"/>
            <a:ext cx="5905500" cy="3322637"/>
          </a:xfrm>
          <a:prstGeom prst="rect">
            <a:avLst/>
          </a:prstGeom>
          <a:noFill/>
          <a:ln w="12700">
            <a:solidFill>
              <a:prstClr val="black"/>
            </a:solidFill>
          </a:ln>
        </p:spPr>
        <p:txBody>
          <a:bodyPr vert="horz" lIns="90942" tIns="45476" rIns="90942" bIns="45476" rtlCol="0" anchor="ctr"/>
          <a:lstStyle/>
          <a:p>
            <a:endParaRPr lang="ja-JP" altLang="en-US"/>
          </a:p>
        </p:txBody>
      </p:sp>
      <p:sp>
        <p:nvSpPr>
          <p:cNvPr id="5" name="ノート プレースホルダー 4"/>
          <p:cNvSpPr>
            <a:spLocks noGrp="1"/>
          </p:cNvSpPr>
          <p:nvPr>
            <p:ph type="body" sz="quarter" idx="3"/>
          </p:nvPr>
        </p:nvSpPr>
        <p:spPr>
          <a:xfrm>
            <a:off x="671195" y="4738244"/>
            <a:ext cx="5369560" cy="3876734"/>
          </a:xfrm>
          <a:prstGeom prst="rect">
            <a:avLst/>
          </a:prstGeom>
        </p:spPr>
        <p:txBody>
          <a:bodyPr vert="horz" lIns="90942" tIns="45476" rIns="90942" bIns="4547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5" y="9351699"/>
            <a:ext cx="2908512" cy="493992"/>
          </a:xfrm>
          <a:prstGeom prst="rect">
            <a:avLst/>
          </a:prstGeom>
        </p:spPr>
        <p:txBody>
          <a:bodyPr vert="horz" lIns="90942" tIns="45476" rIns="90942" bIns="45476" rtlCol="0" anchor="b"/>
          <a:lstStyle>
            <a:lvl1pPr algn="l">
              <a:defRPr sz="1200"/>
            </a:lvl1pPr>
          </a:lstStyle>
          <a:p>
            <a:endParaRPr kumimoji="1" lang="ja-JP" altLang="en-US"/>
          </a:p>
        </p:txBody>
      </p:sp>
      <p:sp>
        <p:nvSpPr>
          <p:cNvPr id="8" name="スライド番号プレースホルダー 7"/>
          <p:cNvSpPr>
            <a:spLocks noGrp="1"/>
          </p:cNvSpPr>
          <p:nvPr>
            <p:ph type="sldNum" sz="quarter" idx="5"/>
          </p:nvPr>
        </p:nvSpPr>
        <p:spPr>
          <a:xfrm>
            <a:off x="3802180" y="9351495"/>
            <a:ext cx="2908195" cy="494184"/>
          </a:xfrm>
          <a:prstGeom prst="rect">
            <a:avLst/>
          </a:prstGeom>
        </p:spPr>
        <p:txBody>
          <a:bodyPr vert="horz" lIns="91143" tIns="45574" rIns="91143" bIns="45574" rtlCol="0" anchor="b"/>
          <a:lstStyle>
            <a:lvl1pPr algn="r">
              <a:defRPr sz="1200"/>
            </a:lvl1pPr>
          </a:lstStyle>
          <a:p>
            <a:fld id="{5D35984A-A3C2-48D3-9581-371B1BE65CDA}" type="slidenum">
              <a:rPr kumimoji="1" lang="ja-JP" altLang="en-US" smtClean="0"/>
              <a:t>‹#›</a:t>
            </a:fld>
            <a:endParaRPr kumimoji="1" lang="ja-JP" altLang="en-US"/>
          </a:p>
        </p:txBody>
      </p:sp>
    </p:spTree>
    <p:extLst>
      <p:ext uri="{BB962C8B-B14F-4D97-AF65-F5344CB8AC3E}">
        <p14:creationId xmlns:p14="http://schemas.microsoft.com/office/powerpoint/2010/main" val="67797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2pPr>
    <a:lvl3pPr marL="9144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3pPr>
    <a:lvl4pPr marL="13716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4pPr>
    <a:lvl5pPr marL="18288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3225" y="1230313"/>
            <a:ext cx="5905500" cy="33226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01914" y="9351699"/>
            <a:ext cx="2908512" cy="493992"/>
          </a:xfrm>
          <a:prstGeom prst="rect">
            <a:avLst/>
          </a:prstGeom>
        </p:spPr>
        <p:txBody>
          <a:bodyPr/>
          <a:lstStyle/>
          <a:p>
            <a:fld id="{CEEEB887-679D-4D85-ACAC-2C9ECF041923}" type="slidenum">
              <a:rPr kumimoji="1" lang="ja-JP" altLang="en-US" smtClean="0"/>
              <a:t>1</a:t>
            </a:fld>
            <a:endParaRPr kumimoji="1" lang="ja-JP" altLang="en-US"/>
          </a:p>
        </p:txBody>
      </p:sp>
    </p:spTree>
    <p:extLst>
      <p:ext uri="{BB962C8B-B14F-4D97-AF65-F5344CB8AC3E}">
        <p14:creationId xmlns:p14="http://schemas.microsoft.com/office/powerpoint/2010/main" val="3304121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755650"/>
            <a:ext cx="5921375" cy="3332163"/>
          </a:xfrm>
        </p:spPr>
      </p:sp>
      <p:sp>
        <p:nvSpPr>
          <p:cNvPr id="3" name="ノート プレースホルダー 2"/>
          <p:cNvSpPr>
            <a:spLocks noGrp="1"/>
          </p:cNvSpPr>
          <p:nvPr>
            <p:ph type="body" idx="1"/>
          </p:nvPr>
        </p:nvSpPr>
        <p:spPr>
          <a:xfrm>
            <a:off x="301280" y="4227945"/>
            <a:ext cx="6280275" cy="3885485"/>
          </a:xfrm>
        </p:spPr>
        <p:txBody>
          <a:bodyPr/>
          <a:lstStyle/>
          <a:p>
            <a:pPr defTabSz="917576">
              <a:defRPr/>
            </a:pPr>
            <a:r>
              <a:rPr lang="ja-JP" altLang="en-US" sz="1400" dirty="0"/>
              <a:t>・これは、「対話的な学び」の視点を生かした「ともに考えを創り上げる」学習活動例です。</a:t>
            </a:r>
          </a:p>
          <a:p>
            <a:pPr defTabSz="917576">
              <a:defRPr/>
            </a:pPr>
            <a:r>
              <a:rPr lang="ja-JP" altLang="en-US" sz="1400" dirty="0"/>
              <a:t>・ジグソー学習を通じて班の意見を発表しています。</a:t>
            </a:r>
            <a:endParaRPr lang="en-US" altLang="ja-JP" sz="1400" dirty="0"/>
          </a:p>
          <a:p>
            <a:r>
              <a:rPr lang="ja-JP" altLang="en-US" sz="1400" dirty="0"/>
              <a:t>・このような学習活動を取り入れた指導を実施する際に</a:t>
            </a:r>
            <a:r>
              <a:rPr lang="ja-JP" altLang="en-US" sz="1400" dirty="0" smtClean="0"/>
              <a:t>は、それぞれ</a:t>
            </a:r>
            <a:r>
              <a:rPr lang="ja-JP" altLang="en-US" sz="1400" dirty="0"/>
              <a:t>のねらいを明らかにし、授業で扱う内容と学習指導要領に示す各教科等の目標と内容との関係を明確にして取り組むことが大切です。</a:t>
            </a:r>
            <a:endParaRPr lang="en-US" altLang="ja-JP" sz="1400" dirty="0"/>
          </a:p>
        </p:txBody>
      </p:sp>
      <p:sp>
        <p:nvSpPr>
          <p:cNvPr id="4" name="スライド番号プレースホルダー 3"/>
          <p:cNvSpPr>
            <a:spLocks noGrp="1"/>
          </p:cNvSpPr>
          <p:nvPr>
            <p:ph type="sldNum" sz="quarter" idx="10"/>
          </p:nvPr>
        </p:nvSpPr>
        <p:spPr/>
        <p:txBody>
          <a:bodyPr/>
          <a:lstStyle/>
          <a:p>
            <a:fld id="{5D35984A-A3C2-48D3-9581-371B1BE65CDA}" type="slidenum">
              <a:rPr kumimoji="1" lang="ja-JP" altLang="en-US" smtClean="0"/>
              <a:t>10</a:t>
            </a:fld>
            <a:endParaRPr kumimoji="1" lang="ja-JP" altLang="en-US"/>
          </a:p>
        </p:txBody>
      </p:sp>
    </p:spTree>
    <p:extLst>
      <p:ext uri="{BB962C8B-B14F-4D97-AF65-F5344CB8AC3E}">
        <p14:creationId xmlns:p14="http://schemas.microsoft.com/office/powerpoint/2010/main" val="3181928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bwMode="auto">
          <a:xfrm>
            <a:off x="404813" y="809625"/>
            <a:ext cx="5924550" cy="3333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p:cNvSpPr>
            <a:spLocks noGrp="1"/>
          </p:cNvSpPr>
          <p:nvPr>
            <p:ph type="body" idx="1"/>
          </p:nvPr>
        </p:nvSpPr>
        <p:spPr bwMode="auto">
          <a:xfrm>
            <a:off x="437992" y="4334270"/>
            <a:ext cx="5858195" cy="38854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400" dirty="0"/>
              <a:t>・次に「振り返る」学習活動の充実のための手立てについて、説明します。</a:t>
            </a:r>
          </a:p>
          <a:p>
            <a:r>
              <a:rPr lang="ja-JP" altLang="en-US" sz="1400" dirty="0"/>
              <a:t>・数学科では、これまで、スライドに示したように</a:t>
            </a:r>
            <a:endParaRPr lang="en-US" altLang="ja-JP" sz="1400" dirty="0"/>
          </a:p>
          <a:p>
            <a:r>
              <a:rPr lang="ja-JP" altLang="en-US" sz="1400" dirty="0"/>
              <a:t>①生徒の活動や教師の説明に時間がかかり、定着を図る練習問題が行われない。</a:t>
            </a:r>
            <a:endParaRPr lang="en-US" altLang="ja-JP" sz="1400" dirty="0"/>
          </a:p>
          <a:p>
            <a:r>
              <a:rPr lang="ja-JP" altLang="en-US" sz="1400" dirty="0"/>
              <a:t>②理解の早い一部の生徒を中心に授業が進められ、理解や定着が不十分なままの生徒がいる。</a:t>
            </a:r>
            <a:endParaRPr lang="en-US" altLang="ja-JP" sz="1400" dirty="0"/>
          </a:p>
          <a:p>
            <a:r>
              <a:rPr lang="ja-JP" altLang="en-US" sz="1400" dirty="0"/>
              <a:t>　などの課題が見られて</a:t>
            </a:r>
            <a:r>
              <a:rPr lang="ja-JP" altLang="en-US" sz="1400" dirty="0" smtClean="0"/>
              <a:t>います。</a:t>
            </a:r>
            <a:endParaRPr lang="ja-JP" altLang="en-US" sz="1400" dirty="0"/>
          </a:p>
          <a:p>
            <a:r>
              <a:rPr lang="ja-JP" altLang="en-US" sz="1400" dirty="0"/>
              <a:t>・そのため、学習内容を確実に身に付けさせるため、振り返りの場面で練習問題に取り組ませる必要があります。</a:t>
            </a:r>
          </a:p>
          <a:p>
            <a:endParaRPr lang="ja-JP" altLang="en-US" sz="1400" dirty="0"/>
          </a:p>
        </p:txBody>
      </p:sp>
      <p:sp>
        <p:nvSpPr>
          <p:cNvPr id="2" name="スライド番号プレースホルダー 1"/>
          <p:cNvSpPr>
            <a:spLocks noGrp="1"/>
          </p:cNvSpPr>
          <p:nvPr>
            <p:ph type="sldNum" sz="quarter" idx="10"/>
          </p:nvPr>
        </p:nvSpPr>
        <p:spPr/>
        <p:txBody>
          <a:bodyPr/>
          <a:lstStyle/>
          <a:p>
            <a:fld id="{5D35984A-A3C2-48D3-9581-371B1BE65CDA}" type="slidenum">
              <a:rPr kumimoji="1" lang="ja-JP" altLang="en-US" smtClean="0"/>
              <a:t>11</a:t>
            </a:fld>
            <a:endParaRPr kumimoji="1" lang="ja-JP" altLang="en-US"/>
          </a:p>
        </p:txBody>
      </p:sp>
    </p:spTree>
    <p:extLst>
      <p:ext uri="{BB962C8B-B14F-4D97-AF65-F5344CB8AC3E}">
        <p14:creationId xmlns:p14="http://schemas.microsoft.com/office/powerpoint/2010/main" val="2883206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bwMode="auto">
          <a:xfrm>
            <a:off x="404813" y="809625"/>
            <a:ext cx="5924550" cy="3333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p:cNvSpPr>
            <a:spLocks noGrp="1"/>
          </p:cNvSpPr>
          <p:nvPr>
            <p:ph type="body" idx="1"/>
          </p:nvPr>
        </p:nvSpPr>
        <p:spPr bwMode="auto">
          <a:xfrm>
            <a:off x="523056" y="4387434"/>
            <a:ext cx="5858195" cy="38854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400" dirty="0"/>
              <a:t>・その際、評価の観点によって位置付ける練習問題を変えたり、終末にかける時間が足りなくなったりしないよう導入・展開・終末の時間配分を十分に考えることが大切です。</a:t>
            </a:r>
          </a:p>
        </p:txBody>
      </p:sp>
      <p:sp>
        <p:nvSpPr>
          <p:cNvPr id="2" name="スライド番号プレースホルダー 1"/>
          <p:cNvSpPr>
            <a:spLocks noGrp="1"/>
          </p:cNvSpPr>
          <p:nvPr>
            <p:ph type="sldNum" sz="quarter" idx="10"/>
          </p:nvPr>
        </p:nvSpPr>
        <p:spPr/>
        <p:txBody>
          <a:bodyPr/>
          <a:lstStyle/>
          <a:p>
            <a:fld id="{5D35984A-A3C2-48D3-9581-371B1BE65CDA}" type="slidenum">
              <a:rPr kumimoji="1" lang="ja-JP" altLang="en-US" smtClean="0"/>
              <a:t>12</a:t>
            </a:fld>
            <a:endParaRPr kumimoji="1" lang="ja-JP" altLang="en-US"/>
          </a:p>
        </p:txBody>
      </p:sp>
    </p:spTree>
    <p:extLst>
      <p:ext uri="{BB962C8B-B14F-4D97-AF65-F5344CB8AC3E}">
        <p14:creationId xmlns:p14="http://schemas.microsoft.com/office/powerpoint/2010/main" val="1889137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bwMode="auto">
          <a:xfrm>
            <a:off x="404813" y="865188"/>
            <a:ext cx="5924550" cy="3333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p:cNvSpPr>
            <a:spLocks noGrp="1"/>
          </p:cNvSpPr>
          <p:nvPr>
            <p:ph type="body" idx="1"/>
          </p:nvPr>
        </p:nvSpPr>
        <p:spPr bwMode="auto">
          <a:xfrm>
            <a:off x="437992" y="4419331"/>
            <a:ext cx="5858195" cy="38854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400" dirty="0"/>
              <a:t>・また、</a:t>
            </a:r>
          </a:p>
          <a:p>
            <a:r>
              <a:rPr lang="ja-JP" altLang="en-US" sz="1400" dirty="0"/>
              <a:t>①練習問題に取り組む際には、　</a:t>
            </a:r>
            <a:endParaRPr lang="en-US" altLang="ja-JP" sz="1400" dirty="0" smtClean="0"/>
          </a:p>
          <a:p>
            <a:r>
              <a:rPr lang="ja-JP" altLang="en-US" sz="1400" dirty="0" smtClean="0"/>
              <a:t>「</a:t>
            </a:r>
            <a:r>
              <a:rPr lang="ja-JP" altLang="en-US" sz="1400" dirty="0"/>
              <a:t>複数の考え方で解く</a:t>
            </a:r>
            <a:r>
              <a:rPr lang="ja-JP" altLang="en-US" sz="1400" dirty="0" smtClean="0"/>
              <a:t>」</a:t>
            </a:r>
            <a:endParaRPr lang="en-US" altLang="ja-JP" sz="1400" dirty="0" smtClean="0"/>
          </a:p>
          <a:p>
            <a:r>
              <a:rPr lang="ja-JP" altLang="en-US" sz="1400" dirty="0" smtClean="0"/>
              <a:t>「</a:t>
            </a:r>
            <a:r>
              <a:rPr lang="ja-JP" altLang="en-US" sz="1400" dirty="0"/>
              <a:t>問題を解いたあとに、解き方や考え方を説明</a:t>
            </a:r>
            <a:r>
              <a:rPr lang="ja-JP" altLang="en-US" sz="1400"/>
              <a:t>し合う</a:t>
            </a:r>
            <a:r>
              <a:rPr lang="ja-JP" altLang="en-US" sz="1400" smtClean="0"/>
              <a:t>」など</a:t>
            </a:r>
            <a:r>
              <a:rPr lang="ja-JP" altLang="en-US" sz="1400" dirty="0"/>
              <a:t>の場面を設定すること</a:t>
            </a:r>
          </a:p>
          <a:p>
            <a:r>
              <a:rPr lang="ja-JP" altLang="en-US" sz="1400" dirty="0"/>
              <a:t>②練習問題から学習内容の定着状況や一人一人の生徒のつまずきを把握し、次の指導に生かすこと</a:t>
            </a:r>
          </a:p>
          <a:p>
            <a:r>
              <a:rPr lang="ja-JP" altLang="en-US" sz="1400" dirty="0"/>
              <a:t>③授業と連動させた宿題を提示したり、家庭学習の取組方を指導したりすること</a:t>
            </a:r>
            <a:endParaRPr lang="en-US" altLang="ja-JP" sz="1400" dirty="0"/>
          </a:p>
          <a:p>
            <a:r>
              <a:rPr lang="ja-JP" altLang="en-US" sz="1400" dirty="0"/>
              <a:t>も大切です。</a:t>
            </a:r>
          </a:p>
          <a:p>
            <a:endParaRPr lang="ja-JP" altLang="en-US" sz="1400" dirty="0"/>
          </a:p>
        </p:txBody>
      </p:sp>
      <p:sp>
        <p:nvSpPr>
          <p:cNvPr id="2" name="スライド番号プレースホルダー 1"/>
          <p:cNvSpPr>
            <a:spLocks noGrp="1"/>
          </p:cNvSpPr>
          <p:nvPr>
            <p:ph type="sldNum" sz="quarter" idx="10"/>
          </p:nvPr>
        </p:nvSpPr>
        <p:spPr/>
        <p:txBody>
          <a:bodyPr/>
          <a:lstStyle/>
          <a:p>
            <a:fld id="{5D35984A-A3C2-48D3-9581-371B1BE65CDA}" type="slidenum">
              <a:rPr kumimoji="1" lang="ja-JP" altLang="en-US" smtClean="0"/>
              <a:t>13</a:t>
            </a:fld>
            <a:endParaRPr kumimoji="1" lang="ja-JP" altLang="en-US"/>
          </a:p>
        </p:txBody>
      </p:sp>
    </p:spTree>
    <p:extLst>
      <p:ext uri="{BB962C8B-B14F-4D97-AF65-F5344CB8AC3E}">
        <p14:creationId xmlns:p14="http://schemas.microsoft.com/office/powerpoint/2010/main" val="1366275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44513" y="765175"/>
            <a:ext cx="5195887" cy="2924175"/>
          </a:xfrm>
        </p:spPr>
      </p:sp>
      <p:sp>
        <p:nvSpPr>
          <p:cNvPr id="3" name="ノート プレースホルダー 2"/>
          <p:cNvSpPr>
            <a:spLocks noGrp="1"/>
          </p:cNvSpPr>
          <p:nvPr>
            <p:ph type="body" idx="1"/>
          </p:nvPr>
        </p:nvSpPr>
        <p:spPr>
          <a:xfrm>
            <a:off x="246768" y="3802643"/>
            <a:ext cx="6260358" cy="3885485"/>
          </a:xfrm>
        </p:spPr>
        <p:txBody>
          <a:bodyPr/>
          <a:lstStyle/>
          <a:p>
            <a:pPr defTabSz="916283">
              <a:defRPr/>
            </a:pPr>
            <a:r>
              <a:rPr lang="ja-JP" altLang="en-US" sz="1400" dirty="0"/>
              <a:t>これは振り返りの学習活動例です。</a:t>
            </a:r>
            <a:endParaRPr lang="en-US" altLang="ja-JP" sz="1400" dirty="0"/>
          </a:p>
          <a:p>
            <a:r>
              <a:rPr lang="ja-JP" altLang="en-US" sz="1400" dirty="0"/>
              <a:t>・学びの過程や疑問・感想などを振り返り、次の学びへとつなげています。</a:t>
            </a:r>
          </a:p>
        </p:txBody>
      </p:sp>
      <p:sp>
        <p:nvSpPr>
          <p:cNvPr id="4" name="スライド番号プレースホルダー 3"/>
          <p:cNvSpPr>
            <a:spLocks noGrp="1"/>
          </p:cNvSpPr>
          <p:nvPr>
            <p:ph type="sldNum" sz="quarter" idx="10"/>
          </p:nvPr>
        </p:nvSpPr>
        <p:spPr/>
        <p:txBody>
          <a:bodyPr/>
          <a:lstStyle/>
          <a:p>
            <a:fld id="{5D35984A-A3C2-48D3-9581-371B1BE65CDA}" type="slidenum">
              <a:rPr kumimoji="1" lang="ja-JP" altLang="en-US" smtClean="0"/>
              <a:t>14</a:t>
            </a:fld>
            <a:endParaRPr kumimoji="1" lang="ja-JP" altLang="en-US"/>
          </a:p>
        </p:txBody>
      </p:sp>
    </p:spTree>
    <p:extLst>
      <p:ext uri="{BB962C8B-B14F-4D97-AF65-F5344CB8AC3E}">
        <p14:creationId xmlns:p14="http://schemas.microsoft.com/office/powerpoint/2010/main" val="394880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5775" y="246063"/>
            <a:ext cx="5915025" cy="3327400"/>
          </a:xfrm>
        </p:spPr>
      </p:sp>
      <p:sp>
        <p:nvSpPr>
          <p:cNvPr id="3" name="ノート プレースホルダー 2"/>
          <p:cNvSpPr>
            <a:spLocks noGrp="1"/>
          </p:cNvSpPr>
          <p:nvPr>
            <p:ph type="body" idx="1"/>
          </p:nvPr>
        </p:nvSpPr>
        <p:spPr>
          <a:xfrm>
            <a:off x="297886" y="3699535"/>
            <a:ext cx="6290803" cy="5496149"/>
          </a:xfrm>
        </p:spPr>
        <p:txBody>
          <a:bodyPr/>
          <a:lstStyle/>
          <a:p>
            <a:r>
              <a:rPr lang="ja-JP" altLang="en-US" sz="1400" dirty="0">
                <a:cs typeface="メイリオ" charset="0"/>
              </a:rPr>
              <a:t>・見通し、振り返り、学習形態を視点に１単位時間について説明してきましたが、「主体的･対話的で深い学び（「アクティブ･ラーニング」）」の視点からの学習過程の改善が求められています。</a:t>
            </a:r>
            <a:endParaRPr lang="en-US" altLang="ja-JP" sz="1400" dirty="0">
              <a:cs typeface="メイリオ" charset="0"/>
            </a:endParaRPr>
          </a:p>
          <a:p>
            <a:r>
              <a:rPr lang="ja-JP" altLang="en-US" sz="1400" dirty="0">
                <a:cs typeface="メイリオ" charset="0"/>
              </a:rPr>
              <a:t>・主体的・対話的で深い学びについて確認します。</a:t>
            </a:r>
          </a:p>
          <a:p>
            <a:endParaRPr lang="ja-JP" altLang="en-US" sz="1400" dirty="0">
              <a:cs typeface="メイリオ" charset="0"/>
            </a:endParaRPr>
          </a:p>
        </p:txBody>
      </p:sp>
      <p:sp>
        <p:nvSpPr>
          <p:cNvPr id="4" name="スライド番号プレースホルダー 3"/>
          <p:cNvSpPr>
            <a:spLocks noGrp="1"/>
          </p:cNvSpPr>
          <p:nvPr>
            <p:ph type="sldNum" sz="quarter" idx="10"/>
          </p:nvPr>
        </p:nvSpPr>
        <p:spPr/>
        <p:txBody>
          <a:bodyPr/>
          <a:lstStyle/>
          <a:p>
            <a:fld id="{5D35984A-A3C2-48D3-9581-371B1BE65CDA}" type="slidenum">
              <a:rPr kumimoji="1" lang="ja-JP" altLang="en-US" smtClean="0"/>
              <a:t>15</a:t>
            </a:fld>
            <a:endParaRPr kumimoji="1" lang="ja-JP" altLang="en-US"/>
          </a:p>
        </p:txBody>
      </p:sp>
    </p:spTree>
    <p:extLst>
      <p:ext uri="{BB962C8B-B14F-4D97-AF65-F5344CB8AC3E}">
        <p14:creationId xmlns:p14="http://schemas.microsoft.com/office/powerpoint/2010/main" val="4018443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4813" y="773113"/>
            <a:ext cx="5924550" cy="3333750"/>
          </a:xfrm>
        </p:spPr>
      </p:sp>
      <p:sp>
        <p:nvSpPr>
          <p:cNvPr id="3" name="ノート プレースホルダー 2"/>
          <p:cNvSpPr>
            <a:spLocks noGrp="1"/>
          </p:cNvSpPr>
          <p:nvPr>
            <p:ph type="body" idx="1"/>
          </p:nvPr>
        </p:nvSpPr>
        <p:spPr>
          <a:xfrm>
            <a:off x="223284" y="4235718"/>
            <a:ext cx="6326372" cy="4493613"/>
          </a:xfrm>
        </p:spPr>
        <p:txBody>
          <a:bodyPr/>
          <a:lstStyle/>
          <a:p>
            <a:pPr defTabSz="914537"/>
            <a:r>
              <a:rPr lang="ja-JP" altLang="en-US" sz="1400" dirty="0">
                <a:cs typeface="メイリオ" panose="020B0604030504040204" pitchFamily="50" charset="-128"/>
              </a:rPr>
              <a:t>・主体的な学びとは、学ぶことに興味や関心を持ち、自己のキャリア形成の方向性と関連付けながら、見通しを持って粘り強く取り組み、自己の学習活動を振り返って次につなげる学びのことです。</a:t>
            </a:r>
            <a:endParaRPr lang="en-US" altLang="ja-JP" sz="1400" dirty="0">
              <a:cs typeface="メイリオ" panose="020B0604030504040204" pitchFamily="50" charset="-128"/>
            </a:endParaRPr>
          </a:p>
          <a:p>
            <a:r>
              <a:rPr lang="ja-JP" altLang="en-US" sz="1400" b="1" dirty="0">
                <a:cs typeface="メイリオ" panose="020B0604030504040204" pitchFamily="50" charset="-128"/>
              </a:rPr>
              <a:t>★子どもが興味を持って積極的に取り組むとともに、学習活動を自ら振り返り意味付けたり、身に付いた資質・能力を自覚したり、共有したりすることが重要です。</a:t>
            </a:r>
            <a:endParaRPr lang="en-US" altLang="ja-JP" sz="1400" b="1" dirty="0">
              <a:cs typeface="メイリオ" panose="020B0604030504040204" pitchFamily="50" charset="-128"/>
            </a:endParaRPr>
          </a:p>
          <a:p>
            <a:r>
              <a:rPr lang="ja-JP" altLang="en-US" sz="1400" dirty="0">
                <a:cs typeface="メイリオ" panose="020B0604030504040204" pitchFamily="50" charset="-128"/>
              </a:rPr>
              <a:t>・自己のキャリア形成の方向性と関連付けるとは、自分の将来の生活や社会と関連付けることです。</a:t>
            </a:r>
            <a:endParaRPr lang="en-US" altLang="ja-JP" sz="1400" dirty="0">
              <a:cs typeface="メイリオ" panose="020B0604030504040204" pitchFamily="50" charset="-128"/>
            </a:endParaRPr>
          </a:p>
        </p:txBody>
      </p:sp>
    </p:spTree>
    <p:extLst>
      <p:ext uri="{BB962C8B-B14F-4D97-AF65-F5344CB8AC3E}">
        <p14:creationId xmlns:p14="http://schemas.microsoft.com/office/powerpoint/2010/main" val="2649501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792163"/>
            <a:ext cx="5921375" cy="3332162"/>
          </a:xfrm>
        </p:spPr>
      </p:sp>
      <p:sp>
        <p:nvSpPr>
          <p:cNvPr id="3" name="ノート プレースホルダー 2"/>
          <p:cNvSpPr>
            <a:spLocks noGrp="1"/>
          </p:cNvSpPr>
          <p:nvPr>
            <p:ph type="body" idx="1"/>
          </p:nvPr>
        </p:nvSpPr>
        <p:spPr>
          <a:xfrm>
            <a:off x="276448" y="4355535"/>
            <a:ext cx="6273208" cy="3885485"/>
          </a:xfrm>
        </p:spPr>
        <p:txBody>
          <a:bodyPr/>
          <a:lstStyle/>
          <a:p>
            <a:pPr defTabSz="918321"/>
            <a:r>
              <a:rPr lang="ja-JP" altLang="en-US" sz="1400" dirty="0"/>
              <a:t>・では、主体的・対話的で深い学びの視点からの学習過程の質的改善により実現したい子どもの姿とは、どのような姿でしょうか。</a:t>
            </a:r>
            <a:endParaRPr lang="en-US" altLang="ja-JP" sz="1400" dirty="0"/>
          </a:p>
          <a:p>
            <a:pPr defTabSz="918321"/>
            <a:r>
              <a:rPr lang="ja-JP" altLang="en-US" sz="1400" dirty="0"/>
              <a:t>・これは、独立行政法人　教職員支援機構主催の次世代型教育推進セミナーで示されたものです。</a:t>
            </a:r>
            <a:endParaRPr lang="en-US" altLang="ja-JP" sz="1400" dirty="0"/>
          </a:p>
          <a:p>
            <a:pPr defTabSz="918321"/>
            <a:r>
              <a:rPr lang="ja-JP" altLang="en-US" sz="1400" dirty="0"/>
              <a:t>・ピクトグラム（図）とともに主体的・対話的で深い学びのイメージとして表しました。</a:t>
            </a:r>
            <a:endParaRPr lang="en-US" altLang="ja-JP" sz="1400" dirty="0"/>
          </a:p>
          <a:p>
            <a:pPr defTabSz="918321"/>
            <a:r>
              <a:rPr lang="ja-JP" altLang="en-US" sz="1400" b="1" dirty="0"/>
              <a:t>★全ての姿を表現したものではないことを確認する。</a:t>
            </a:r>
            <a:endParaRPr lang="en-US" altLang="ja-JP" sz="1400" b="1" dirty="0"/>
          </a:p>
          <a:p>
            <a:pPr defTabSz="918321"/>
            <a:r>
              <a:rPr lang="ja-JP" altLang="en-US" sz="1400" dirty="0"/>
              <a:t>・主体的な学びにおける子どもの例としては、</a:t>
            </a:r>
          </a:p>
          <a:p>
            <a:pPr defTabSz="918321"/>
            <a:r>
              <a:rPr lang="ja-JP" altLang="en-US" sz="1400" dirty="0"/>
              <a:t>①興味や関心を高める</a:t>
            </a:r>
          </a:p>
          <a:p>
            <a:pPr defTabSz="918321"/>
            <a:r>
              <a:rPr lang="ja-JP" altLang="en-US" sz="1400" dirty="0"/>
              <a:t>②見通しをもつ</a:t>
            </a:r>
          </a:p>
          <a:p>
            <a:pPr defTabSz="918321"/>
            <a:r>
              <a:rPr lang="ja-JP" altLang="en-US" sz="1400" dirty="0"/>
              <a:t>③自分と結び付ける</a:t>
            </a:r>
          </a:p>
          <a:p>
            <a:pPr defTabSz="918321"/>
            <a:r>
              <a:rPr lang="ja-JP" altLang="en-US" sz="1400" dirty="0"/>
              <a:t>④粘り強く取り組む</a:t>
            </a:r>
          </a:p>
          <a:p>
            <a:pPr defTabSz="918321"/>
            <a:r>
              <a:rPr lang="ja-JP" altLang="en-US" sz="1400" dirty="0"/>
              <a:t>⑤振り返って次へつなげる</a:t>
            </a:r>
          </a:p>
          <a:p>
            <a:pPr defTabSz="918321"/>
            <a:r>
              <a:rPr lang="ja-JP" altLang="en-US" sz="1400" dirty="0"/>
              <a:t>などがあります。</a:t>
            </a:r>
          </a:p>
        </p:txBody>
      </p:sp>
    </p:spTree>
    <p:extLst>
      <p:ext uri="{BB962C8B-B14F-4D97-AF65-F5344CB8AC3E}">
        <p14:creationId xmlns:p14="http://schemas.microsoft.com/office/powerpoint/2010/main" val="2751083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4813" y="773113"/>
            <a:ext cx="5924550" cy="3333750"/>
          </a:xfrm>
        </p:spPr>
      </p:sp>
      <p:sp>
        <p:nvSpPr>
          <p:cNvPr id="3" name="ノート プレースホルダー 2"/>
          <p:cNvSpPr>
            <a:spLocks noGrp="1"/>
          </p:cNvSpPr>
          <p:nvPr>
            <p:ph type="body" idx="1"/>
          </p:nvPr>
        </p:nvSpPr>
        <p:spPr>
          <a:xfrm>
            <a:off x="223284" y="4235718"/>
            <a:ext cx="6326372" cy="4493613"/>
          </a:xfrm>
        </p:spPr>
        <p:txBody>
          <a:bodyPr/>
          <a:lstStyle/>
          <a:p>
            <a:pPr defTabSz="912896">
              <a:defRPr/>
            </a:pPr>
            <a:r>
              <a:rPr lang="ja-JP" altLang="en-US" sz="1400" dirty="0">
                <a:cs typeface="メイリオ" panose="020B0604030504040204" pitchFamily="50" charset="-128"/>
              </a:rPr>
              <a:t>・「対話的な学び」とは、子ども同士の協働、教職員や地域の人との対話、先哲の考え方を手掛かりに考えること等を通じ、自己の考えを広げ深める学びです。</a:t>
            </a:r>
            <a:endParaRPr lang="en-US" altLang="ja-JP" sz="1400" dirty="0">
              <a:cs typeface="メイリオ" panose="020B0604030504040204" pitchFamily="50" charset="-128"/>
            </a:endParaRPr>
          </a:p>
          <a:p>
            <a:pPr defTabSz="912896">
              <a:defRPr/>
            </a:pPr>
            <a:r>
              <a:rPr lang="ja-JP" altLang="en-US" sz="1400" b="1" dirty="0">
                <a:cs typeface="メイリオ" panose="020B0604030504040204" pitchFamily="50" charset="-128"/>
              </a:rPr>
              <a:t>★身に付けた知識や技能を定着させるとともに、物事を多面的にとらえ深い理解につなげていくためには、多様な表現を通じて、教職員と子どもや、子ども同士が対話し、それによって思考を広げ深めていくことが重要です。</a:t>
            </a:r>
            <a:endParaRPr lang="en-US" altLang="ja-JP" sz="1400" dirty="0">
              <a:cs typeface="メイリオ" panose="020B0604030504040204" pitchFamily="50" charset="-128"/>
            </a:endParaRPr>
          </a:p>
        </p:txBody>
      </p:sp>
    </p:spTree>
    <p:extLst>
      <p:ext uri="{BB962C8B-B14F-4D97-AF65-F5344CB8AC3E}">
        <p14:creationId xmlns:p14="http://schemas.microsoft.com/office/powerpoint/2010/main" val="2779235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4813" y="809625"/>
            <a:ext cx="5924550" cy="3333750"/>
          </a:xfrm>
        </p:spPr>
      </p:sp>
      <p:sp>
        <p:nvSpPr>
          <p:cNvPr id="3" name="ノート プレースホルダー 2"/>
          <p:cNvSpPr>
            <a:spLocks noGrp="1"/>
          </p:cNvSpPr>
          <p:nvPr>
            <p:ph type="body" idx="1"/>
          </p:nvPr>
        </p:nvSpPr>
        <p:spPr>
          <a:xfrm>
            <a:off x="503298" y="4344902"/>
            <a:ext cx="5387340" cy="3885485"/>
          </a:xfrm>
        </p:spPr>
        <p:txBody>
          <a:bodyPr/>
          <a:lstStyle/>
          <a:p>
            <a:r>
              <a:rPr lang="ja-JP" altLang="en-US" sz="1400" dirty="0"/>
              <a:t>・「対話的な学び」を実現する子どもの姿は、</a:t>
            </a:r>
            <a:endParaRPr lang="en-US" altLang="ja-JP" sz="1400" dirty="0"/>
          </a:p>
          <a:p>
            <a:r>
              <a:rPr lang="en-US" altLang="ja-JP" sz="1400" dirty="0"/>
              <a:t> </a:t>
            </a:r>
            <a:r>
              <a:rPr lang="ja-JP" altLang="en-US" sz="1400" dirty="0"/>
              <a:t>①互いの考えを比較する</a:t>
            </a:r>
          </a:p>
          <a:p>
            <a:r>
              <a:rPr lang="ja-JP" altLang="en-US" sz="1400" dirty="0"/>
              <a:t> ②多様な情報を収集する</a:t>
            </a:r>
            <a:endParaRPr lang="en-US" altLang="ja-JP" sz="1400" dirty="0"/>
          </a:p>
          <a:p>
            <a:r>
              <a:rPr lang="ja-JP" altLang="en-US" sz="1400" dirty="0"/>
              <a:t> ③思考を表現に置き換える</a:t>
            </a:r>
          </a:p>
          <a:p>
            <a:r>
              <a:rPr lang="ja-JP" altLang="en-US" sz="1400" dirty="0"/>
              <a:t> ④多様な手段で説明する</a:t>
            </a:r>
          </a:p>
          <a:p>
            <a:r>
              <a:rPr lang="en-US" altLang="ja-JP" sz="1400" dirty="0"/>
              <a:t> </a:t>
            </a:r>
            <a:r>
              <a:rPr lang="ja-JP" altLang="en-US" sz="1400" dirty="0"/>
              <a:t>⑤先哲の考え方を手掛かりとする</a:t>
            </a:r>
            <a:endParaRPr lang="en-US" altLang="ja-JP" sz="1400" dirty="0"/>
          </a:p>
          <a:p>
            <a:r>
              <a:rPr lang="ja-JP" altLang="en-US" sz="1400" dirty="0"/>
              <a:t> ⑥共に考えを創り上げる</a:t>
            </a:r>
          </a:p>
          <a:p>
            <a:r>
              <a:rPr lang="en-US" altLang="ja-JP" sz="1400" dirty="0"/>
              <a:t> </a:t>
            </a:r>
            <a:r>
              <a:rPr lang="ja-JP" altLang="en-US" sz="1400" dirty="0"/>
              <a:t>⑦協働して課題解決する</a:t>
            </a:r>
            <a:endParaRPr lang="en-US" altLang="ja-JP" sz="1400" dirty="0"/>
          </a:p>
          <a:p>
            <a:r>
              <a:rPr lang="ja-JP" altLang="en-US" sz="1400" dirty="0"/>
              <a:t>などです。</a:t>
            </a:r>
          </a:p>
          <a:p>
            <a:pPr defTabSz="914629"/>
            <a:endParaRPr lang="ja-JP" altLang="en-US" sz="1400" dirty="0"/>
          </a:p>
        </p:txBody>
      </p:sp>
    </p:spTree>
    <p:extLst>
      <p:ext uri="{BB962C8B-B14F-4D97-AF65-F5344CB8AC3E}">
        <p14:creationId xmlns:p14="http://schemas.microsoft.com/office/powerpoint/2010/main" val="300651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xfrm>
            <a:off x="403225" y="1230313"/>
            <a:ext cx="5905500" cy="3322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eaLnBrk="0" fontAlgn="base" hangingPunct="0"/>
            <a:endParaRPr lang="ja-JP" altLang="ja-JP" dirty="0">
              <a:effectLst/>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0"/>
          </p:nvPr>
        </p:nvSpPr>
        <p:spPr>
          <a:xfrm>
            <a:off x="3801914" y="9351699"/>
            <a:ext cx="2908512" cy="493992"/>
          </a:xfrm>
          <a:prstGeom prst="rect">
            <a:avLst/>
          </a:prstGeom>
        </p:spPr>
        <p:txBody>
          <a:bodyPr/>
          <a:lstStyle/>
          <a:p>
            <a:fld id="{CEEEB887-679D-4D85-ACAC-2C9ECF041923}" type="slidenum">
              <a:rPr kumimoji="1" lang="ja-JP" altLang="en-US" smtClean="0"/>
              <a:t>2</a:t>
            </a:fld>
            <a:endParaRPr kumimoji="1" lang="ja-JP" altLang="en-US"/>
          </a:p>
        </p:txBody>
      </p:sp>
    </p:spTree>
    <p:extLst>
      <p:ext uri="{BB962C8B-B14F-4D97-AF65-F5344CB8AC3E}">
        <p14:creationId xmlns:p14="http://schemas.microsoft.com/office/powerpoint/2010/main" val="770418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4813" y="773113"/>
            <a:ext cx="5924550" cy="3333750"/>
          </a:xfrm>
        </p:spPr>
      </p:sp>
      <p:sp>
        <p:nvSpPr>
          <p:cNvPr id="3" name="ノート プレースホルダー 2"/>
          <p:cNvSpPr>
            <a:spLocks noGrp="1"/>
          </p:cNvSpPr>
          <p:nvPr>
            <p:ph type="body" idx="1"/>
          </p:nvPr>
        </p:nvSpPr>
        <p:spPr>
          <a:xfrm>
            <a:off x="223284" y="4235718"/>
            <a:ext cx="6326372" cy="4493613"/>
          </a:xfrm>
        </p:spPr>
        <p:txBody>
          <a:bodyPr/>
          <a:lstStyle/>
          <a:p>
            <a:pPr defTabSz="914537"/>
            <a:r>
              <a:rPr kumimoji="1" lang="ja-JP" altLang="en-US"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kumimoji="1" lang="ja-JP" altLang="en-US" dirty="0">
                <a:latin typeface="ＭＳ ゴシック" panose="020B0609070205080204" pitchFamily="49" charset="-128"/>
                <a:ea typeface="ＭＳ ゴシック" panose="020B0609070205080204" pitchFamily="49" charset="-128"/>
                <a:cs typeface="メイリオ" panose="020B0604030504040204" pitchFamily="50" charset="-128"/>
              </a:rPr>
              <a:t>「深い学び」とは、習得・活用・探究という学びの過程の中で、各教科等の特質に</a:t>
            </a:r>
            <a:r>
              <a:rPr kumimoji="1" lang="ja-JP" altLang="en-US" dirty="0" smtClean="0">
                <a:latin typeface="ＭＳ ゴシック" panose="020B0609070205080204" pitchFamily="49" charset="-128"/>
                <a:ea typeface="ＭＳ ゴシック" panose="020B0609070205080204" pitchFamily="49" charset="-128"/>
                <a:cs typeface="メイリオ" panose="020B0604030504040204" pitchFamily="50" charset="-128"/>
              </a:rPr>
              <a:t>応じた</a:t>
            </a:r>
            <a:r>
              <a:rPr lang="ja-JP" altLang="en-US" dirty="0">
                <a:latin typeface="ＭＳ ゴシック" panose="020B0609070205080204" pitchFamily="49" charset="-128"/>
                <a:ea typeface="ＭＳ ゴシック" panose="020B0609070205080204" pitchFamily="49" charset="-128"/>
                <a:cs typeface="メイリオ" panose="020B0604030504040204" pitchFamily="50" charset="-128"/>
              </a:rPr>
              <a:t>「見方・考え方」を働かせながら、知識を相互に関連付けてより深く理解したり、</a:t>
            </a:r>
            <a:r>
              <a:rPr lang="ja-JP" altLang="en-US" dirty="0" smtClean="0">
                <a:latin typeface="ＭＳ ゴシック" panose="020B0609070205080204" pitchFamily="49" charset="-128"/>
                <a:ea typeface="ＭＳ ゴシック" panose="020B0609070205080204" pitchFamily="49" charset="-128"/>
                <a:cs typeface="メイリオ" panose="020B0604030504040204" pitchFamily="50" charset="-128"/>
              </a:rPr>
              <a:t>情報</a:t>
            </a:r>
            <a:r>
              <a:rPr lang="ja-JP" altLang="en-US" dirty="0">
                <a:latin typeface="ＭＳ ゴシック" panose="020B0609070205080204" pitchFamily="49" charset="-128"/>
                <a:ea typeface="ＭＳ ゴシック" panose="020B0609070205080204" pitchFamily="49" charset="-128"/>
                <a:cs typeface="メイリオ" panose="020B0604030504040204" pitchFamily="50" charset="-128"/>
              </a:rPr>
              <a:t>を精査して考えを形成したり、問題を見いだして解決策を考えたり、思いや考えを</a:t>
            </a:r>
            <a:r>
              <a:rPr lang="ja-JP" altLang="en-US" dirty="0" smtClean="0">
                <a:latin typeface="ＭＳ ゴシック" panose="020B0609070205080204" pitchFamily="49" charset="-128"/>
                <a:ea typeface="ＭＳ ゴシック" panose="020B0609070205080204" pitchFamily="49" charset="-128"/>
                <a:cs typeface="メイリオ" panose="020B0604030504040204" pitchFamily="50" charset="-128"/>
              </a:rPr>
              <a:t>基に</a:t>
            </a:r>
            <a:r>
              <a:rPr lang="ja-JP" altLang="en-US" dirty="0">
                <a:latin typeface="ＭＳ ゴシック" panose="020B0609070205080204" pitchFamily="49" charset="-128"/>
                <a:ea typeface="ＭＳ ゴシック" panose="020B0609070205080204" pitchFamily="49" charset="-128"/>
                <a:cs typeface="メイリオ" panose="020B0604030504040204" pitchFamily="50" charset="-128"/>
              </a:rPr>
              <a:t>創造したりすることに向かう</a:t>
            </a:r>
            <a:r>
              <a:rPr lang="ja-JP" altLang="en-US" dirty="0" smtClean="0">
                <a:latin typeface="ＭＳ ゴシック" panose="020B0609070205080204" pitchFamily="49" charset="-128"/>
                <a:ea typeface="ＭＳ ゴシック" panose="020B0609070205080204" pitchFamily="49" charset="-128"/>
                <a:cs typeface="メイリオ" panose="020B0604030504040204" pitchFamily="50" charset="-128"/>
              </a:rPr>
              <a:t>学びです。</a:t>
            </a:r>
            <a:endParaRPr kumimoji="1" lang="en-US" altLang="ja-JP" dirty="0">
              <a:latin typeface="ＭＳ ゴシック" panose="020B0609070205080204" pitchFamily="49" charset="-128"/>
              <a:ea typeface="ＭＳ ゴシック" panose="020B0609070205080204" pitchFamily="49" charset="-128"/>
              <a:cs typeface="メイリオ" panose="020B0604030504040204" pitchFamily="50" charset="-128"/>
            </a:endParaRPr>
          </a:p>
          <a:p>
            <a:r>
              <a:rPr kumimoji="1" lang="ja-JP" altLang="en-US" b="0" dirty="0">
                <a:latin typeface="ＭＳ ゴシック" panose="020B0609070205080204" pitchFamily="49" charset="-128"/>
                <a:ea typeface="ＭＳ ゴシック" panose="020B0609070205080204" pitchFamily="49" charset="-128"/>
                <a:cs typeface="メイリオ" panose="020B0604030504040204" pitchFamily="50" charset="-128"/>
              </a:rPr>
              <a:t>・見方・考え方は、各教科等の特質に応じた物事を捉える視点や</a:t>
            </a:r>
            <a:r>
              <a:rPr kumimoji="1" lang="ja-JP" altLang="en-US" b="0" dirty="0" smtClean="0">
                <a:latin typeface="ＭＳ ゴシック" panose="020B0609070205080204" pitchFamily="49" charset="-128"/>
                <a:ea typeface="ＭＳ ゴシック" panose="020B0609070205080204" pitchFamily="49" charset="-128"/>
                <a:cs typeface="メイリオ" panose="020B0604030504040204" pitchFamily="50" charset="-128"/>
              </a:rPr>
              <a:t>考え方です。</a:t>
            </a:r>
            <a:endParaRPr kumimoji="1" lang="en-US" altLang="ja-JP" b="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Tree>
    <p:extLst>
      <p:ext uri="{BB962C8B-B14F-4D97-AF65-F5344CB8AC3E}">
        <p14:creationId xmlns:p14="http://schemas.microsoft.com/office/powerpoint/2010/main" val="3464099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4813" y="773113"/>
            <a:ext cx="5924550" cy="3333750"/>
          </a:xfrm>
        </p:spPr>
      </p:sp>
      <p:sp>
        <p:nvSpPr>
          <p:cNvPr id="3" name="ノート プレースホルダー 2"/>
          <p:cNvSpPr>
            <a:spLocks noGrp="1"/>
          </p:cNvSpPr>
          <p:nvPr>
            <p:ph type="body" idx="1"/>
          </p:nvPr>
        </p:nvSpPr>
        <p:spPr>
          <a:xfrm>
            <a:off x="598990" y="4281107"/>
            <a:ext cx="5387340" cy="3885485"/>
          </a:xfrm>
        </p:spPr>
        <p:txBody>
          <a:bodyPr/>
          <a:lstStyle/>
          <a:p>
            <a:r>
              <a:rPr lang="ja-JP" altLang="en-US" sz="1400" dirty="0"/>
              <a:t>・「深い学び」を実現する子どもの姿は、</a:t>
            </a:r>
            <a:endParaRPr lang="en-US" altLang="ja-JP" sz="1400" dirty="0"/>
          </a:p>
          <a:p>
            <a:r>
              <a:rPr lang="ja-JP" altLang="en-US" sz="1400" dirty="0"/>
              <a:t> ①思考して問い続ける</a:t>
            </a:r>
          </a:p>
          <a:p>
            <a:r>
              <a:rPr lang="ja-JP" altLang="en-US" sz="1400" dirty="0"/>
              <a:t> ②知識・技能を習得する</a:t>
            </a:r>
          </a:p>
          <a:p>
            <a:r>
              <a:rPr lang="ja-JP" altLang="en-US" sz="1400" dirty="0"/>
              <a:t> ③知識・技能を活用する</a:t>
            </a:r>
          </a:p>
          <a:p>
            <a:r>
              <a:rPr lang="ja-JP" altLang="en-US" sz="1400" dirty="0"/>
              <a:t> ④自分の思いや考えと結び付ける</a:t>
            </a:r>
          </a:p>
          <a:p>
            <a:r>
              <a:rPr lang="ja-JP" altLang="en-US" sz="1400" dirty="0"/>
              <a:t> ⑤知識や技能を概念化する</a:t>
            </a:r>
          </a:p>
          <a:p>
            <a:r>
              <a:rPr lang="ja-JP" altLang="en-US" sz="1400" dirty="0"/>
              <a:t> ⑥自分の考えを形成する</a:t>
            </a:r>
          </a:p>
          <a:p>
            <a:r>
              <a:rPr lang="ja-JP" altLang="en-US" sz="1400" dirty="0"/>
              <a:t> ⑦新たなものを創り上げる</a:t>
            </a:r>
            <a:endParaRPr lang="en-US" altLang="ja-JP" sz="1400" dirty="0"/>
          </a:p>
          <a:p>
            <a:r>
              <a:rPr lang="ja-JP" altLang="en-US" sz="1400" dirty="0"/>
              <a:t>などです。</a:t>
            </a:r>
            <a:endParaRPr lang="en-US" altLang="ja-JP" sz="1400" dirty="0"/>
          </a:p>
          <a:p>
            <a:pPr defTabSz="914629"/>
            <a:endParaRPr lang="ja-JP" altLang="en-US" sz="1400" dirty="0"/>
          </a:p>
        </p:txBody>
      </p:sp>
    </p:spTree>
    <p:extLst>
      <p:ext uri="{BB962C8B-B14F-4D97-AF65-F5344CB8AC3E}">
        <p14:creationId xmlns:p14="http://schemas.microsoft.com/office/powerpoint/2010/main" val="3664367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bwMode="auto">
          <a:xfrm>
            <a:off x="406400" y="792163"/>
            <a:ext cx="5921375" cy="3332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p:cNvSpPr>
            <a:spLocks noGrp="1"/>
          </p:cNvSpPr>
          <p:nvPr>
            <p:ph type="body" idx="1"/>
          </p:nvPr>
        </p:nvSpPr>
        <p:spPr bwMode="auto">
          <a:xfrm>
            <a:off x="331672" y="4355536"/>
            <a:ext cx="5858195" cy="38854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7576">
              <a:defRPr/>
            </a:pPr>
            <a:r>
              <a:rPr lang="ja-JP" altLang="en-US" dirty="0"/>
              <a:t>・次に主体的・対話的で深い学びの実現に向けた授業改善について、説明します。</a:t>
            </a:r>
            <a:endParaRPr lang="en-US" altLang="ja-JP" dirty="0"/>
          </a:p>
          <a:p>
            <a:pPr defTabSz="917576">
              <a:defRPr/>
            </a:pPr>
            <a:r>
              <a:rPr lang="ja-JP" altLang="en-US" dirty="0"/>
              <a:t>・各教科において、「主体的・対話的で深い学び」を実現し、確かに学力を身に付けさせるためには、「児童生徒が、学習の見通しを立てたり学習したことを振り返ったりする活動」を計画的に取り入れ、主体的に学ぶ態度を育む指導を重視する必要があります。</a:t>
            </a:r>
            <a:endParaRPr lang="en-US" altLang="ja-JP" dirty="0"/>
          </a:p>
          <a:p>
            <a:pPr defTabSz="917576">
              <a:defRPr/>
            </a:pPr>
            <a:r>
              <a:rPr lang="ja-JP" altLang="en-US" dirty="0"/>
              <a:t>・主体的・対話的で深い学びは、必ずしも１単位時間の授業の中で全てが実現されるものではなく、単元や題材など内容や時間のまとまりを見通して、例えば、主体的に学習に取り組めるよう学習の見通しを立てたり、学習したことを振り返ったりして自身の学びや変容を自覚できる場面をどこに設定するか、対話によって自分の考えなどを広げたり深めたりする場面をどこに設定するか、学びの深まりをつくりだすために、生徒が考える場面と教師が教える場面をどのように組み立てるか、といった観点で授業改善を進めることが重要となります。</a:t>
            </a:r>
            <a:endParaRPr lang="en-US" altLang="ja-JP" dirty="0"/>
          </a:p>
          <a:p>
            <a:pPr defTabSz="914629"/>
            <a:endParaRPr lang="en-US" altLang="ja-JP" dirty="0"/>
          </a:p>
          <a:p>
            <a:pPr defTabSz="914629"/>
            <a:r>
              <a:rPr lang="ja-JP" altLang="en-US" dirty="0"/>
              <a:t>・単元や題材の指導計画をデザインするに当たっては、</a:t>
            </a:r>
            <a:endParaRPr lang="en-US" altLang="ja-JP" dirty="0"/>
          </a:p>
          <a:p>
            <a:pPr defTabSz="914629"/>
            <a:r>
              <a:rPr lang="ja-JP" altLang="en-US" dirty="0"/>
              <a:t>①自身の学びや変容を自覚できる場面を設定すること</a:t>
            </a:r>
            <a:endParaRPr lang="en-US" altLang="ja-JP" dirty="0"/>
          </a:p>
          <a:p>
            <a:pPr defTabSz="914629"/>
            <a:r>
              <a:rPr lang="ja-JP" altLang="en-US" dirty="0"/>
              <a:t>②自分の考えなどを広げたり深めたりする場面を設定すること</a:t>
            </a:r>
            <a:endParaRPr lang="en-US" altLang="ja-JP" dirty="0"/>
          </a:p>
          <a:p>
            <a:pPr defTabSz="914629"/>
            <a:r>
              <a:rPr lang="ja-JP" altLang="en-US" dirty="0"/>
              <a:t>③考える場面と教える場面の組み立てを考えること</a:t>
            </a:r>
            <a:endParaRPr lang="en-US" altLang="ja-JP" dirty="0"/>
          </a:p>
          <a:p>
            <a:pPr defTabSz="914629"/>
            <a:r>
              <a:rPr lang="ja-JP" altLang="en-US" dirty="0"/>
              <a:t>が大切です。</a:t>
            </a:r>
            <a:endParaRPr lang="en-US" altLang="ja-JP" dirty="0"/>
          </a:p>
          <a:p>
            <a:pPr defTabSz="917576">
              <a:defRPr/>
            </a:pPr>
            <a:endParaRPr lang="en-US" altLang="ja-JP" b="1" u="sng" dirty="0"/>
          </a:p>
        </p:txBody>
      </p:sp>
      <p:sp>
        <p:nvSpPr>
          <p:cNvPr id="2" name="スライド番号プレースホルダー 1"/>
          <p:cNvSpPr>
            <a:spLocks noGrp="1"/>
          </p:cNvSpPr>
          <p:nvPr>
            <p:ph type="sldNum" sz="quarter" idx="10"/>
          </p:nvPr>
        </p:nvSpPr>
        <p:spPr/>
        <p:txBody>
          <a:bodyPr/>
          <a:lstStyle/>
          <a:p>
            <a:fld id="{5D35984A-A3C2-48D3-9581-371B1BE65CDA}" type="slidenum">
              <a:rPr kumimoji="1" lang="ja-JP" altLang="en-US" smtClean="0"/>
              <a:t>22</a:t>
            </a:fld>
            <a:endParaRPr kumimoji="1" lang="ja-JP" altLang="en-US"/>
          </a:p>
        </p:txBody>
      </p:sp>
    </p:spTree>
    <p:extLst>
      <p:ext uri="{BB962C8B-B14F-4D97-AF65-F5344CB8AC3E}">
        <p14:creationId xmlns:p14="http://schemas.microsoft.com/office/powerpoint/2010/main" val="3706001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35984A-A3C2-48D3-9581-371B1BE65CDA}" type="slidenum">
              <a:rPr kumimoji="1" lang="ja-JP" altLang="en-US" smtClean="0"/>
              <a:t>23</a:t>
            </a:fld>
            <a:endParaRPr kumimoji="1" lang="ja-JP" altLang="en-US"/>
          </a:p>
        </p:txBody>
      </p:sp>
    </p:spTree>
    <p:extLst>
      <p:ext uri="{BB962C8B-B14F-4D97-AF65-F5344CB8AC3E}">
        <p14:creationId xmlns:p14="http://schemas.microsoft.com/office/powerpoint/2010/main" val="2398695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bwMode="auto">
          <a:xfrm>
            <a:off x="827088" y="1231900"/>
            <a:ext cx="5080000" cy="2857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p:cNvSpPr>
            <a:spLocks noGrp="1"/>
          </p:cNvSpPr>
          <p:nvPr>
            <p:ph type="body" idx="1"/>
          </p:nvPr>
        </p:nvSpPr>
        <p:spPr bwMode="auto">
          <a:xfrm>
            <a:off x="508723" y="4748941"/>
            <a:ext cx="5716749" cy="38854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400" dirty="0">
                <a:solidFill>
                  <a:srgbClr val="000000"/>
                </a:solidFill>
                <a:cs typeface="ＭＳ 明朝" panose="02020609040205080304" pitchFamily="17" charset="-128"/>
              </a:rPr>
              <a:t>今後の取組に向けて、</a:t>
            </a:r>
            <a:endParaRPr lang="en-US" altLang="ja-JP" sz="1400" dirty="0">
              <a:solidFill>
                <a:srgbClr val="000000"/>
              </a:solidFill>
              <a:cs typeface="ＭＳ 明朝" panose="02020609040205080304" pitchFamily="17" charset="-128"/>
            </a:endParaRPr>
          </a:p>
          <a:p>
            <a:r>
              <a:rPr lang="ja-JP" altLang="en-US" sz="1400" dirty="0">
                <a:solidFill>
                  <a:srgbClr val="000000"/>
                </a:solidFill>
                <a:cs typeface="ＭＳ 明朝" panose="02020609040205080304" pitchFamily="17" charset="-128"/>
              </a:rPr>
              <a:t>①「見通す・振り返る」学習活動を意図的に位置付けた学習展開を工夫することで、児童生徒の主体的・対話的で深い学びの実現につなげること</a:t>
            </a:r>
            <a:endParaRPr lang="en-US" altLang="ja-JP" sz="1400" dirty="0">
              <a:solidFill>
                <a:srgbClr val="000000"/>
              </a:solidFill>
              <a:cs typeface="ＭＳ 明朝" panose="02020609040205080304" pitchFamily="17" charset="-128"/>
            </a:endParaRPr>
          </a:p>
          <a:p>
            <a:pPr defTabSz="916487">
              <a:defRPr/>
            </a:pPr>
            <a:r>
              <a:rPr lang="ja-JP" altLang="en-US" sz="1400" dirty="0"/>
              <a:t>②</a:t>
            </a:r>
            <a:r>
              <a:rPr lang="ja-JP" altLang="ja-JP" sz="1400" dirty="0"/>
              <a:t>「見通す・振り返る」学習活動は、子ども自身が</a:t>
            </a:r>
            <a:r>
              <a:rPr lang="ja-JP" altLang="en-US" sz="1400" dirty="0"/>
              <a:t>「</a:t>
            </a:r>
            <a:r>
              <a:rPr lang="ja-JP" altLang="ja-JP" sz="1400" dirty="0"/>
              <a:t>見通し、振り返</a:t>
            </a:r>
            <a:r>
              <a:rPr lang="ja-JP" altLang="en-US" sz="1400" dirty="0"/>
              <a:t>る</a:t>
            </a:r>
            <a:r>
              <a:rPr lang="ja-JP" altLang="ja-JP" sz="1400" dirty="0"/>
              <a:t>」</a:t>
            </a:r>
            <a:r>
              <a:rPr lang="ja-JP" altLang="en-US" sz="1400" dirty="0"/>
              <a:t>こ</a:t>
            </a:r>
            <a:r>
              <a:rPr lang="ja-JP" altLang="ja-JP" sz="1400" dirty="0"/>
              <a:t>と</a:t>
            </a:r>
            <a:r>
              <a:rPr lang="ja-JP" altLang="en-US" sz="1400" dirty="0"/>
              <a:t>ができるよう、教師の「手立てを工夫する」こと</a:t>
            </a:r>
            <a:endParaRPr lang="en-US" altLang="ja-JP" sz="1400" dirty="0"/>
          </a:p>
          <a:p>
            <a:endParaRPr lang="ja-JP" altLang="en-US" sz="1400" dirty="0">
              <a:solidFill>
                <a:srgbClr val="000000"/>
              </a:solidFill>
              <a:cs typeface="ＭＳ 明朝" panose="02020609040205080304" pitchFamily="17" charset="-128"/>
            </a:endParaRPr>
          </a:p>
          <a:p>
            <a:endParaRPr lang="en-US" altLang="ja-JP" sz="1400" dirty="0">
              <a:solidFill>
                <a:srgbClr val="000000"/>
              </a:solidFill>
              <a:cs typeface="ＭＳ 明朝" panose="02020609040205080304" pitchFamily="17" charset="-128"/>
            </a:endParaRPr>
          </a:p>
          <a:p>
            <a:endParaRPr lang="ja-JP" altLang="en-US" sz="1400" dirty="0"/>
          </a:p>
          <a:p>
            <a:endParaRPr lang="ja-JP" altLang="en-US" sz="1400" dirty="0"/>
          </a:p>
        </p:txBody>
      </p:sp>
      <p:sp>
        <p:nvSpPr>
          <p:cNvPr id="2" name="スライド番号プレースホルダー 1"/>
          <p:cNvSpPr>
            <a:spLocks noGrp="1"/>
          </p:cNvSpPr>
          <p:nvPr>
            <p:ph type="sldNum" sz="quarter" idx="10"/>
          </p:nvPr>
        </p:nvSpPr>
        <p:spPr/>
        <p:txBody>
          <a:bodyPr/>
          <a:lstStyle/>
          <a:p>
            <a:fld id="{5D35984A-A3C2-48D3-9581-371B1BE65CDA}" type="slidenum">
              <a:rPr kumimoji="1" lang="ja-JP" altLang="en-US" smtClean="0"/>
              <a:t>24</a:t>
            </a:fld>
            <a:endParaRPr kumimoji="1" lang="ja-JP" altLang="en-US"/>
          </a:p>
        </p:txBody>
      </p:sp>
    </p:spTree>
    <p:extLst>
      <p:ext uri="{BB962C8B-B14F-4D97-AF65-F5344CB8AC3E}">
        <p14:creationId xmlns:p14="http://schemas.microsoft.com/office/powerpoint/2010/main" val="2284188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bwMode="auto">
          <a:xfrm>
            <a:off x="387350" y="1231900"/>
            <a:ext cx="5959475"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p:cNvSpPr>
            <a:spLocks noGrp="1"/>
          </p:cNvSpPr>
          <p:nvPr>
            <p:ph type="body" idx="1"/>
          </p:nvPr>
        </p:nvSpPr>
        <p:spPr bwMode="auto">
          <a:xfrm>
            <a:off x="437996" y="4738307"/>
            <a:ext cx="5858195" cy="38854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6487" hangingPunct="0">
              <a:lnSpc>
                <a:spcPct val="150000"/>
              </a:lnSpc>
              <a:defRPr/>
            </a:pPr>
            <a:r>
              <a:rPr lang="ja-JP" altLang="en-US" sz="1400" dirty="0">
                <a:solidFill>
                  <a:srgbClr val="000000"/>
                </a:solidFill>
                <a:cs typeface="ＭＳ 明朝" panose="02020609040205080304" pitchFamily="17" charset="-128"/>
              </a:rPr>
              <a:t>③</a:t>
            </a:r>
            <a:r>
              <a:rPr lang="ja-JP" altLang="ja-JP" sz="1400" dirty="0">
                <a:solidFill>
                  <a:srgbClr val="000000"/>
                </a:solidFill>
                <a:cs typeface="ＭＳ 明朝" panose="02020609040205080304" pitchFamily="17" charset="-128"/>
              </a:rPr>
              <a:t>単元（題材）全体を通して､｢主体的･対話的で深い学び｣の実現に向けた授業改善を意識すること</a:t>
            </a:r>
            <a:endParaRPr lang="ja-JP" altLang="en-US" sz="1400" dirty="0">
              <a:solidFill>
                <a:srgbClr val="000000"/>
              </a:solidFill>
              <a:cs typeface="ＭＳ 明朝" panose="02020609040205080304" pitchFamily="17" charset="-128"/>
            </a:endParaRPr>
          </a:p>
          <a:p>
            <a:pPr hangingPunct="0">
              <a:lnSpc>
                <a:spcPct val="150000"/>
              </a:lnSpc>
            </a:pPr>
            <a:r>
              <a:rPr lang="ja-JP" altLang="en-US" sz="1400" dirty="0"/>
              <a:t>④学習活動を行う中で、子ども一人一人の学習状況を把握し、指導の改善に生かすこと</a:t>
            </a:r>
            <a:endParaRPr lang="en-US" altLang="ja-JP" sz="1400" dirty="0"/>
          </a:p>
          <a:p>
            <a:pPr hangingPunct="0">
              <a:lnSpc>
                <a:spcPct val="150000"/>
              </a:lnSpc>
            </a:pPr>
            <a:r>
              <a:rPr lang="ja-JP" altLang="en-US" sz="1400" dirty="0"/>
              <a:t>が大切です。</a:t>
            </a:r>
            <a:endParaRPr lang="ja-JP" altLang="ja-JP" sz="1400" dirty="0"/>
          </a:p>
          <a:p>
            <a:pPr defTabSz="917576"/>
            <a:endParaRPr lang="en-US" altLang="ja-JP" sz="1400" dirty="0"/>
          </a:p>
          <a:p>
            <a:endParaRPr lang="ja-JP" altLang="en-US" sz="1400" dirty="0"/>
          </a:p>
        </p:txBody>
      </p:sp>
      <p:sp>
        <p:nvSpPr>
          <p:cNvPr id="2" name="スライド番号プレースホルダー 1"/>
          <p:cNvSpPr>
            <a:spLocks noGrp="1"/>
          </p:cNvSpPr>
          <p:nvPr>
            <p:ph type="sldNum" sz="quarter" idx="10"/>
          </p:nvPr>
        </p:nvSpPr>
        <p:spPr/>
        <p:txBody>
          <a:bodyPr/>
          <a:lstStyle/>
          <a:p>
            <a:fld id="{5D35984A-A3C2-48D3-9581-371B1BE65CDA}" type="slidenum">
              <a:rPr kumimoji="1" lang="ja-JP" altLang="en-US" smtClean="0"/>
              <a:t>25</a:t>
            </a:fld>
            <a:endParaRPr kumimoji="1" lang="ja-JP" altLang="en-US"/>
          </a:p>
        </p:txBody>
      </p:sp>
    </p:spTree>
    <p:extLst>
      <p:ext uri="{BB962C8B-B14F-4D97-AF65-F5344CB8AC3E}">
        <p14:creationId xmlns:p14="http://schemas.microsoft.com/office/powerpoint/2010/main" val="2385884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xfrm>
            <a:off x="403225" y="1230313"/>
            <a:ext cx="5905500" cy="3322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eaLnBrk="0" fontAlgn="base" hangingPunct="0"/>
            <a:r>
              <a:rPr lang="ja-JP" altLang="en-US" dirty="0" smtClean="0">
                <a:effectLst/>
              </a:rPr>
              <a:t>・課題の明確化を行います。</a:t>
            </a:r>
            <a:endParaRPr lang="en-US" altLang="ja-JP" dirty="0" smtClean="0">
              <a:effectLst/>
            </a:endParaRPr>
          </a:p>
          <a:p>
            <a:pPr rtl="0" eaLnBrk="0" fontAlgn="base" hangingPunct="0"/>
            <a:r>
              <a:rPr lang="ja-JP" altLang="en-US" dirty="0" smtClean="0">
                <a:effectLst/>
              </a:rPr>
              <a:t>・ワークシートを準備してください。</a:t>
            </a:r>
            <a:endParaRPr lang="en-US" altLang="ja-JP" dirty="0" smtClean="0">
              <a:effectLst/>
            </a:endParaRPr>
          </a:p>
          <a:p>
            <a:pPr rtl="0" eaLnBrk="0" fontAlgn="base" hangingPunct="0"/>
            <a:r>
              <a:rPr lang="ja-JP" altLang="en-US" dirty="0" smtClean="0">
                <a:effectLst/>
              </a:rPr>
              <a:t>・皆さんが抱えている悩みや課題について、</a:t>
            </a:r>
            <a:endParaRPr lang="en-US" altLang="ja-JP" dirty="0" smtClean="0">
              <a:effectLst/>
            </a:endParaRPr>
          </a:p>
          <a:p>
            <a:pPr rtl="0" eaLnBrk="0" fontAlgn="base" hangingPunct="0"/>
            <a:r>
              <a:rPr lang="ja-JP" altLang="en-US" dirty="0" smtClean="0">
                <a:effectLst/>
              </a:rPr>
              <a:t>　学習課題の設定</a:t>
            </a:r>
            <a:endParaRPr lang="en-US" altLang="ja-JP" dirty="0" smtClean="0">
              <a:effectLst/>
            </a:endParaRPr>
          </a:p>
          <a:p>
            <a:pPr rtl="0" eaLnBrk="0" fontAlgn="base" hangingPunct="0"/>
            <a:r>
              <a:rPr lang="ja-JP" altLang="en-US" dirty="0" smtClean="0">
                <a:effectLst/>
              </a:rPr>
              <a:t>　学習形態</a:t>
            </a:r>
            <a:endParaRPr lang="en-US" altLang="ja-JP" dirty="0" smtClean="0">
              <a:effectLst/>
            </a:endParaRPr>
          </a:p>
          <a:p>
            <a:pPr rtl="0" eaLnBrk="0" fontAlgn="base" hangingPunct="0"/>
            <a:r>
              <a:rPr lang="ja-JP" altLang="en-US" dirty="0" smtClean="0">
                <a:effectLst/>
              </a:rPr>
              <a:t>　振り返り</a:t>
            </a:r>
            <a:endParaRPr lang="en-US" altLang="ja-JP" dirty="0" smtClean="0">
              <a:effectLst/>
            </a:endParaRPr>
          </a:p>
          <a:p>
            <a:pPr rtl="0" eaLnBrk="0" fontAlgn="base" hangingPunct="0"/>
            <a:r>
              <a:rPr lang="ja-JP" altLang="en-US" dirty="0" smtClean="0">
                <a:effectLst/>
              </a:rPr>
              <a:t>の３つの視点で記入してください。</a:t>
            </a:r>
            <a:endParaRPr lang="en-US" altLang="ja-JP" dirty="0" smtClean="0">
              <a:effectLst/>
            </a:endParaRPr>
          </a:p>
        </p:txBody>
      </p:sp>
      <p:sp>
        <p:nvSpPr>
          <p:cNvPr id="2" name="スライド番号プレースホルダー 1"/>
          <p:cNvSpPr>
            <a:spLocks noGrp="1"/>
          </p:cNvSpPr>
          <p:nvPr>
            <p:ph type="sldNum" sz="quarter" idx="10"/>
          </p:nvPr>
        </p:nvSpPr>
        <p:spPr>
          <a:xfrm>
            <a:off x="3801914" y="9351699"/>
            <a:ext cx="2908512" cy="493992"/>
          </a:xfrm>
          <a:prstGeom prst="rect">
            <a:avLst/>
          </a:prstGeom>
        </p:spPr>
        <p:txBody>
          <a:bodyPr/>
          <a:lstStyle/>
          <a:p>
            <a:fld id="{CEEEB887-679D-4D85-ACAC-2C9ECF041923}" type="slidenum">
              <a:rPr kumimoji="1" lang="ja-JP" altLang="en-US" smtClean="0"/>
              <a:t>3</a:t>
            </a:fld>
            <a:endParaRPr kumimoji="1" lang="ja-JP" altLang="en-US"/>
          </a:p>
        </p:txBody>
      </p:sp>
    </p:spTree>
    <p:extLst>
      <p:ext uri="{BB962C8B-B14F-4D97-AF65-F5344CB8AC3E}">
        <p14:creationId xmlns:p14="http://schemas.microsoft.com/office/powerpoint/2010/main" val="293114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xfrm>
            <a:off x="403225" y="1230313"/>
            <a:ext cx="5905500" cy="3322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eaLnBrk="0" fontAlgn="base" hangingPunct="0"/>
            <a:r>
              <a:rPr lang="ja-JP" altLang="en-US" dirty="0" smtClean="0">
                <a:effectLst/>
              </a:rPr>
              <a:t>・次に記入していただいた内容を基に課題の共有を行います。</a:t>
            </a:r>
            <a:endParaRPr lang="en-US" altLang="ja-JP" dirty="0" smtClean="0">
              <a:effectLst/>
            </a:endParaRPr>
          </a:p>
          <a:p>
            <a:pPr rtl="0" eaLnBrk="0" fontAlgn="base" hangingPunct="0"/>
            <a:r>
              <a:rPr lang="ja-JP" altLang="en-US" dirty="0" smtClean="0">
                <a:effectLst/>
              </a:rPr>
              <a:t>・お隣の方と、御記入いただいた課題の明確化の欄を基に、（自己紹介を兼ねて）交流してください。</a:t>
            </a:r>
            <a:endParaRPr lang="en-US" altLang="ja-JP" dirty="0" smtClean="0">
              <a:effectLst/>
            </a:endParaRPr>
          </a:p>
          <a:p>
            <a:pPr rtl="0" eaLnBrk="0" fontAlgn="base" hangingPunct="0"/>
            <a:r>
              <a:rPr lang="ja-JP" altLang="en-US" dirty="0" smtClean="0">
                <a:effectLst/>
              </a:rPr>
              <a:t>・共有の欄に異なる課題の認識、共通の認識の課題等をメモをしながら交流してください。</a:t>
            </a:r>
            <a:endParaRPr lang="en-US" altLang="ja-JP" dirty="0" smtClean="0">
              <a:effectLst/>
            </a:endParaRPr>
          </a:p>
        </p:txBody>
      </p:sp>
      <p:sp>
        <p:nvSpPr>
          <p:cNvPr id="2" name="スライド番号プレースホルダー 1"/>
          <p:cNvSpPr>
            <a:spLocks noGrp="1"/>
          </p:cNvSpPr>
          <p:nvPr>
            <p:ph type="sldNum" sz="quarter" idx="10"/>
          </p:nvPr>
        </p:nvSpPr>
        <p:spPr>
          <a:xfrm>
            <a:off x="3801914" y="9351699"/>
            <a:ext cx="2908512" cy="493992"/>
          </a:xfrm>
          <a:prstGeom prst="rect">
            <a:avLst/>
          </a:prstGeom>
        </p:spPr>
        <p:txBody>
          <a:bodyPr/>
          <a:lstStyle/>
          <a:p>
            <a:fld id="{CEEEB887-679D-4D85-ACAC-2C9ECF041923}" type="slidenum">
              <a:rPr kumimoji="1" lang="ja-JP" altLang="en-US" smtClean="0"/>
              <a:t>4</a:t>
            </a:fld>
            <a:endParaRPr kumimoji="1" lang="ja-JP" altLang="en-US"/>
          </a:p>
        </p:txBody>
      </p:sp>
    </p:spTree>
    <p:extLst>
      <p:ext uri="{BB962C8B-B14F-4D97-AF65-F5344CB8AC3E}">
        <p14:creationId xmlns:p14="http://schemas.microsoft.com/office/powerpoint/2010/main" val="49398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5775" y="246063"/>
            <a:ext cx="5915025" cy="3327400"/>
          </a:xfrm>
        </p:spPr>
      </p:sp>
      <p:sp>
        <p:nvSpPr>
          <p:cNvPr id="3" name="ノート プレースホルダー 2"/>
          <p:cNvSpPr>
            <a:spLocks noGrp="1"/>
          </p:cNvSpPr>
          <p:nvPr>
            <p:ph type="body" idx="1"/>
          </p:nvPr>
        </p:nvSpPr>
        <p:spPr>
          <a:xfrm>
            <a:off x="297886" y="3699535"/>
            <a:ext cx="6290803" cy="5496149"/>
          </a:xfrm>
        </p:spPr>
        <p:txBody>
          <a:bodyPr/>
          <a:lstStyle/>
          <a:p>
            <a:r>
              <a:rPr lang="ja-JP" altLang="en-US" sz="1200" dirty="0">
                <a:cs typeface="メイリオ" charset="0"/>
              </a:rPr>
              <a:t>・確かな学力について確認します。</a:t>
            </a:r>
            <a:endParaRPr lang="en-US" altLang="ja-JP" sz="1200" dirty="0">
              <a:cs typeface="メイリオ" charset="0"/>
            </a:endParaRPr>
          </a:p>
          <a:p>
            <a:r>
              <a:rPr lang="ja-JP" altLang="en-US" sz="1200" dirty="0">
                <a:cs typeface="メイリオ" charset="0"/>
              </a:rPr>
              <a:t>「基礎的・基本的な知識及び技能を確実に習得させ、これらを活用して課題を解決するために必要な思考力、判断力、表現力等を育むとともに、主体的に学習に取り組む態度を養い、個性を生かし、多様な人々との協働を促す教育の充実に努めること。その際、児童の発達の段階を考慮して、児童の言語活動など、学習の基盤をつくる活動を充実するとともに、家庭との連携を図りながら、児童の学習習慣が確立するよう配慮すること。」と学習指導要領では示されて</a:t>
            </a:r>
            <a:r>
              <a:rPr lang="ja-JP" altLang="en-US" sz="1200" dirty="0" smtClean="0">
                <a:cs typeface="メイリオ" charset="0"/>
              </a:rPr>
              <a:t>います</a:t>
            </a:r>
            <a:r>
              <a:rPr lang="ja-JP" altLang="en-US" sz="1200" dirty="0">
                <a:cs typeface="メイリオ" charset="0"/>
              </a:rPr>
              <a:t>。</a:t>
            </a:r>
            <a:endParaRPr lang="en-US" altLang="ja-JP" sz="1200" dirty="0">
              <a:cs typeface="メイリオ" charset="0"/>
            </a:endParaRPr>
          </a:p>
          <a:p>
            <a:r>
              <a:rPr lang="ja-JP" altLang="en-US" sz="1200" dirty="0">
                <a:cs typeface="メイリオ" charset="0"/>
              </a:rPr>
              <a:t>・また、知識及び技能の習得や、思考力、判断力、表現力等の育成、主体的に学習に取り組む態度、多様性や協働性の重視といった点は、上の図で示している資質・能力の三つの柱と重なり合うものです。</a:t>
            </a:r>
            <a:endParaRPr lang="en-US" altLang="ja-JP" sz="1200" dirty="0">
              <a:cs typeface="メイリオ" charset="0"/>
            </a:endParaRPr>
          </a:p>
          <a:p>
            <a:r>
              <a:rPr lang="ja-JP" altLang="en-US" sz="1200" dirty="0">
                <a:cs typeface="メイリオ" charset="0"/>
              </a:rPr>
              <a:t>・その上で、一単位時間における授業づくりについて説明します。</a:t>
            </a:r>
            <a:endParaRPr lang="en-US" altLang="ja-JP" sz="1200" dirty="0">
              <a:cs typeface="メイリオ" charset="0"/>
            </a:endParaRPr>
          </a:p>
          <a:p>
            <a:r>
              <a:rPr lang="ja-JP" altLang="en-US" sz="1200" dirty="0">
                <a:cs typeface="メイリオ" charset="0"/>
              </a:rPr>
              <a:t>・「主体的･対話的で深い学び」の実現に向けた授業改善が求められる背景について説明します。</a:t>
            </a:r>
            <a:endParaRPr lang="en-US" altLang="ja-JP" sz="1200" dirty="0">
              <a:cs typeface="メイリオ" charset="0"/>
            </a:endParaRPr>
          </a:p>
          <a:p>
            <a:r>
              <a:rPr lang="ja-JP" altLang="en-US" sz="1200" dirty="0">
                <a:cs typeface="メイリオ" charset="0"/>
              </a:rPr>
              <a:t>・今の児童生徒が成人して社会で活躍する頃には、生産年齢人口の減少、グローバル化の進展や絶え間ない技術革新により、社会構造や雇用環境は大きく、また急速に変化しており、予測が困難な時代を迎えていると予測されます。</a:t>
            </a:r>
            <a:endParaRPr lang="en-US" altLang="ja-JP" sz="1200" dirty="0">
              <a:cs typeface="メイリオ" charset="0"/>
            </a:endParaRPr>
          </a:p>
          <a:p>
            <a:r>
              <a:rPr lang="ja-JP" altLang="en-US" sz="1200" dirty="0">
                <a:cs typeface="メイリオ" charset="0"/>
              </a:rPr>
              <a:t>・そういった社会の中では、児童生徒一人一人が「何ができるようになるか」という育成を目指す資質・能力が大切になってきます。</a:t>
            </a:r>
            <a:endParaRPr lang="en-US" altLang="ja-JP" sz="1200" dirty="0">
              <a:cs typeface="メイリオ" charset="0"/>
            </a:endParaRPr>
          </a:p>
          <a:p>
            <a:r>
              <a:rPr lang="ja-JP" altLang="en-US" sz="1200" dirty="0">
                <a:cs typeface="メイリオ" charset="0"/>
              </a:rPr>
              <a:t>・そこで、学習指導要領改訂の方向性として、新しい時代に必要となる資質・能力が、</a:t>
            </a:r>
          </a:p>
          <a:p>
            <a:r>
              <a:rPr lang="ja-JP" altLang="en-US" sz="1200" dirty="0">
                <a:cs typeface="メイリオ" charset="0"/>
              </a:rPr>
              <a:t>①生きて働く知識･技能の習得</a:t>
            </a:r>
          </a:p>
          <a:p>
            <a:r>
              <a:rPr lang="ja-JP" altLang="en-US" sz="1200" dirty="0">
                <a:cs typeface="メイリオ" charset="0"/>
              </a:rPr>
              <a:t>②未知の状況にも対応できる思考力･判断力･表現力等の育成</a:t>
            </a:r>
          </a:p>
          <a:p>
            <a:r>
              <a:rPr lang="ja-JP" altLang="en-US" sz="1200" dirty="0">
                <a:cs typeface="メイリオ" charset="0"/>
              </a:rPr>
              <a:t>③学びを人生や社会に生かそうとする学びに向かう力・人間性等の涵養</a:t>
            </a:r>
          </a:p>
          <a:p>
            <a:r>
              <a:rPr lang="ja-JP" altLang="en-US" sz="1200" dirty="0">
                <a:cs typeface="メイリオ" charset="0"/>
              </a:rPr>
              <a:t>に整理されました。</a:t>
            </a:r>
            <a:endParaRPr lang="en-US" altLang="ja-JP" sz="1200" dirty="0">
              <a:cs typeface="メイリオ" charset="0"/>
            </a:endParaRPr>
          </a:p>
          <a:p>
            <a:r>
              <a:rPr lang="ja-JP" altLang="en-US" sz="1200" dirty="0">
                <a:cs typeface="メイリオ" charset="0"/>
              </a:rPr>
              <a:t>・これらの資質・能力を育成するために、今までどおり何を学ぶかといった児童生徒が学ぶ学習内容も重要で</a:t>
            </a:r>
            <a:r>
              <a:rPr lang="ja-JP" altLang="en-US" sz="1200" dirty="0" smtClean="0">
                <a:cs typeface="メイリオ" charset="0"/>
              </a:rPr>
              <a:t>はありますが</a:t>
            </a:r>
            <a:r>
              <a:rPr lang="ja-JP" altLang="en-US" sz="1200" dirty="0">
                <a:cs typeface="メイリオ" charset="0"/>
              </a:rPr>
              <a:t>、何ができるようになるのかに着目した際に、どのように学ぶかといった「日々の授業」「教育活動」「学習活動」これらの学び自体を、いかに質の高いものにしていくか、ということがこれからは求められています。</a:t>
            </a:r>
            <a:endParaRPr lang="en-US" altLang="ja-JP" sz="1200" dirty="0">
              <a:cs typeface="メイリオ" charset="0"/>
            </a:endParaRPr>
          </a:p>
          <a:p>
            <a:r>
              <a:rPr lang="ja-JP" altLang="en-US" sz="1200" dirty="0">
                <a:cs typeface="メイリオ" charset="0"/>
              </a:rPr>
              <a:t>・こうしたことから、どのように学ぶかー「主体的･対話的で深い学び（「アクティブ･ラーニング」）」の視点からの学習過程の改善が求められることとなりました。</a:t>
            </a:r>
          </a:p>
        </p:txBody>
      </p:sp>
      <p:sp>
        <p:nvSpPr>
          <p:cNvPr id="4" name="スライド番号プレースホルダー 3"/>
          <p:cNvSpPr>
            <a:spLocks noGrp="1"/>
          </p:cNvSpPr>
          <p:nvPr>
            <p:ph type="sldNum" sz="quarter" idx="10"/>
          </p:nvPr>
        </p:nvSpPr>
        <p:spPr/>
        <p:txBody>
          <a:bodyPr/>
          <a:lstStyle/>
          <a:p>
            <a:fld id="{5D35984A-A3C2-48D3-9581-371B1BE65CDA}" type="slidenum">
              <a:rPr kumimoji="1" lang="ja-JP" altLang="en-US" smtClean="0"/>
              <a:t>5</a:t>
            </a:fld>
            <a:endParaRPr kumimoji="1" lang="ja-JP" altLang="en-US"/>
          </a:p>
        </p:txBody>
      </p:sp>
    </p:spTree>
    <p:extLst>
      <p:ext uri="{BB962C8B-B14F-4D97-AF65-F5344CB8AC3E}">
        <p14:creationId xmlns:p14="http://schemas.microsoft.com/office/powerpoint/2010/main" val="3532657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bwMode="auto">
          <a:xfrm>
            <a:off x="404813" y="809625"/>
            <a:ext cx="5924550" cy="3333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p:cNvSpPr>
            <a:spLocks noGrp="1"/>
          </p:cNvSpPr>
          <p:nvPr>
            <p:ph type="body" idx="1"/>
          </p:nvPr>
        </p:nvSpPr>
        <p:spPr bwMode="auto">
          <a:xfrm>
            <a:off x="437992" y="4376801"/>
            <a:ext cx="5858195" cy="38854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400" dirty="0"/>
              <a:t>・まず、学習課題の設定について、説明します。</a:t>
            </a:r>
          </a:p>
          <a:p>
            <a:r>
              <a:rPr lang="ja-JP" altLang="en-US" sz="1400" dirty="0"/>
              <a:t>・国語科では、これまで、スライドに示したように</a:t>
            </a:r>
            <a:endParaRPr lang="en-US" altLang="ja-JP" sz="1400" dirty="0"/>
          </a:p>
          <a:p>
            <a:r>
              <a:rPr lang="ja-JP" altLang="en-US" sz="1400" dirty="0"/>
              <a:t>①ねらいや身に付ける力などが曖昧な学習活動が展開されている。</a:t>
            </a:r>
            <a:endParaRPr lang="en-US" altLang="ja-JP" sz="1400" dirty="0"/>
          </a:p>
          <a:p>
            <a:r>
              <a:rPr lang="ja-JP" altLang="en-US" sz="1400" dirty="0"/>
              <a:t>②本時の最後に何ができるとよいのか、児童が見通しをもたないまま学習している。</a:t>
            </a:r>
            <a:endParaRPr lang="en-US" altLang="ja-JP" sz="1400" dirty="0"/>
          </a:p>
          <a:p>
            <a:r>
              <a:rPr lang="ja-JP" altLang="en-US" sz="1400" dirty="0"/>
              <a:t>などの課題が見られています。</a:t>
            </a:r>
          </a:p>
          <a:p>
            <a:r>
              <a:rPr lang="ja-JP" altLang="en-US" sz="1400" dirty="0"/>
              <a:t>・そのため、見通しをもたせ、主体的な学習活動を展開できるよう、「学習課題」を工夫することが考えられます。</a:t>
            </a:r>
          </a:p>
        </p:txBody>
      </p:sp>
      <p:sp>
        <p:nvSpPr>
          <p:cNvPr id="2" name="スライド番号プレースホルダー 1"/>
          <p:cNvSpPr>
            <a:spLocks noGrp="1"/>
          </p:cNvSpPr>
          <p:nvPr>
            <p:ph type="sldNum" sz="quarter" idx="10"/>
          </p:nvPr>
        </p:nvSpPr>
        <p:spPr/>
        <p:txBody>
          <a:bodyPr/>
          <a:lstStyle/>
          <a:p>
            <a:fld id="{5D35984A-A3C2-48D3-9581-371B1BE65CDA}" type="slidenum">
              <a:rPr kumimoji="1" lang="ja-JP" altLang="en-US" smtClean="0"/>
              <a:t>6</a:t>
            </a:fld>
            <a:endParaRPr kumimoji="1" lang="ja-JP" altLang="en-US"/>
          </a:p>
        </p:txBody>
      </p:sp>
    </p:spTree>
    <p:extLst>
      <p:ext uri="{BB962C8B-B14F-4D97-AF65-F5344CB8AC3E}">
        <p14:creationId xmlns:p14="http://schemas.microsoft.com/office/powerpoint/2010/main" val="249697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bwMode="auto">
          <a:xfrm>
            <a:off x="406400" y="828675"/>
            <a:ext cx="5921375" cy="3332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p:cNvSpPr>
            <a:spLocks noGrp="1"/>
          </p:cNvSpPr>
          <p:nvPr>
            <p:ph type="body" idx="1"/>
          </p:nvPr>
        </p:nvSpPr>
        <p:spPr bwMode="auto">
          <a:xfrm>
            <a:off x="332521" y="4366166"/>
            <a:ext cx="6069137" cy="42143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400" dirty="0"/>
              <a:t>・例えば、これまでは「登場人物の気持ちを考えよう」という課題がよく見られました。</a:t>
            </a:r>
          </a:p>
          <a:p>
            <a:r>
              <a:rPr lang="ja-JP" altLang="en-US" sz="1400" dirty="0"/>
              <a:t>・その課題を、「お薦めの本発表会で、２年生に好きな登場人物を紹介しよう」という単元の課題と改善し、例えば、「モチモチの木を読み、好きな豆太の行動や会話を選び、その理由をまとめよう」、「自分が選んだ豆太の行動や会話が好きな理由をはっきりさせて友達に紹介しよう」、「２年生が面白そうと感じるように、伝え方を工夫して、好きな本の登場人物のことを紹介しよう」などの１単位時間の課題として具体的に示すことが考えられます。</a:t>
            </a:r>
          </a:p>
          <a:p>
            <a:r>
              <a:rPr lang="ja-JP" altLang="en-US" sz="1400" dirty="0"/>
              <a:t>・ここで大切なことは、</a:t>
            </a:r>
          </a:p>
          <a:p>
            <a:r>
              <a:rPr lang="ja-JP" altLang="en-US" sz="1400" dirty="0"/>
              <a:t>①学習課題を明確にするために、指導事項や身に付ける力を踏まえた学習課題とすること</a:t>
            </a:r>
          </a:p>
          <a:p>
            <a:r>
              <a:rPr lang="ja-JP" altLang="en-US" sz="1400" dirty="0"/>
              <a:t>②相手・目的・場面・方法・評価といった言語意識を高める学習課題とすること</a:t>
            </a:r>
            <a:endParaRPr lang="en-US" altLang="ja-JP" sz="1400" dirty="0"/>
          </a:p>
          <a:p>
            <a:r>
              <a:rPr lang="ja-JP" altLang="en-US" sz="1400" dirty="0"/>
              <a:t>です。</a:t>
            </a:r>
          </a:p>
        </p:txBody>
      </p:sp>
      <p:sp>
        <p:nvSpPr>
          <p:cNvPr id="2" name="スライド番号プレースホルダー 1"/>
          <p:cNvSpPr>
            <a:spLocks noGrp="1"/>
          </p:cNvSpPr>
          <p:nvPr>
            <p:ph type="sldNum" sz="quarter" idx="10"/>
          </p:nvPr>
        </p:nvSpPr>
        <p:spPr/>
        <p:txBody>
          <a:bodyPr/>
          <a:lstStyle/>
          <a:p>
            <a:fld id="{5D35984A-A3C2-48D3-9581-371B1BE65CDA}" type="slidenum">
              <a:rPr kumimoji="1" lang="ja-JP" altLang="en-US" smtClean="0"/>
              <a:t>7</a:t>
            </a:fld>
            <a:endParaRPr kumimoji="1" lang="ja-JP" altLang="en-US"/>
          </a:p>
        </p:txBody>
      </p:sp>
    </p:spTree>
    <p:extLst>
      <p:ext uri="{BB962C8B-B14F-4D97-AF65-F5344CB8AC3E}">
        <p14:creationId xmlns:p14="http://schemas.microsoft.com/office/powerpoint/2010/main" val="799212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bwMode="auto">
          <a:xfrm>
            <a:off x="404813" y="882650"/>
            <a:ext cx="5924550" cy="3333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p:cNvSpPr>
            <a:spLocks noGrp="1"/>
          </p:cNvSpPr>
          <p:nvPr>
            <p:ph type="body" idx="1"/>
          </p:nvPr>
        </p:nvSpPr>
        <p:spPr bwMode="auto">
          <a:xfrm>
            <a:off x="512425" y="4313005"/>
            <a:ext cx="5858195" cy="38854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400" dirty="0"/>
              <a:t>・また、</a:t>
            </a:r>
          </a:p>
          <a:p>
            <a:r>
              <a:rPr lang="ja-JP" altLang="en-US" sz="1400" dirty="0"/>
              <a:t>①単元全体の流れを子どもがイメージできるようにすること</a:t>
            </a:r>
          </a:p>
          <a:p>
            <a:r>
              <a:rPr lang="ja-JP" altLang="en-US" sz="1400" dirty="0"/>
              <a:t>②考え方の手順、方法、形態、時間やゴールなどの見通しを</a:t>
            </a:r>
            <a:r>
              <a:rPr lang="ja-JP" altLang="en-US" sz="1400" dirty="0" smtClean="0"/>
              <a:t>もたせるよう</a:t>
            </a:r>
            <a:r>
              <a:rPr lang="ja-JP" altLang="en-US" sz="1400" dirty="0"/>
              <a:t>にすること</a:t>
            </a:r>
            <a:endParaRPr lang="en-US" altLang="ja-JP" sz="1400" dirty="0"/>
          </a:p>
          <a:p>
            <a:r>
              <a:rPr lang="ja-JP" altLang="en-US" sz="1400" dirty="0"/>
              <a:t>も大切です。</a:t>
            </a:r>
          </a:p>
        </p:txBody>
      </p:sp>
      <p:sp>
        <p:nvSpPr>
          <p:cNvPr id="2" name="スライド番号プレースホルダー 1"/>
          <p:cNvSpPr>
            <a:spLocks noGrp="1"/>
          </p:cNvSpPr>
          <p:nvPr>
            <p:ph type="sldNum" sz="quarter" idx="10"/>
          </p:nvPr>
        </p:nvSpPr>
        <p:spPr/>
        <p:txBody>
          <a:bodyPr/>
          <a:lstStyle/>
          <a:p>
            <a:fld id="{5D35984A-A3C2-48D3-9581-371B1BE65CDA}" type="slidenum">
              <a:rPr kumimoji="1" lang="ja-JP" altLang="en-US" smtClean="0"/>
              <a:t>8</a:t>
            </a:fld>
            <a:endParaRPr kumimoji="1" lang="ja-JP" altLang="en-US"/>
          </a:p>
        </p:txBody>
      </p:sp>
    </p:spTree>
    <p:extLst>
      <p:ext uri="{BB962C8B-B14F-4D97-AF65-F5344CB8AC3E}">
        <p14:creationId xmlns:p14="http://schemas.microsoft.com/office/powerpoint/2010/main" val="3569505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765175"/>
            <a:ext cx="5972175" cy="3360738"/>
          </a:xfrm>
        </p:spPr>
      </p:sp>
      <p:sp>
        <p:nvSpPr>
          <p:cNvPr id="3" name="ノート プレースホルダー 2"/>
          <p:cNvSpPr>
            <a:spLocks noGrp="1"/>
          </p:cNvSpPr>
          <p:nvPr>
            <p:ph type="body" idx="1"/>
          </p:nvPr>
        </p:nvSpPr>
        <p:spPr>
          <a:xfrm>
            <a:off x="329610" y="4366168"/>
            <a:ext cx="6251944" cy="3885485"/>
          </a:xfrm>
        </p:spPr>
        <p:txBody>
          <a:bodyPr/>
          <a:lstStyle/>
          <a:p>
            <a:pPr defTabSz="914301">
              <a:defRPr/>
            </a:pPr>
            <a:r>
              <a:rPr lang="ja-JP" altLang="en-US" sz="1400" dirty="0"/>
              <a:t>・次に、学習形態について、説明します。</a:t>
            </a:r>
            <a:endParaRPr lang="en-US" altLang="ja-JP" sz="1400" dirty="0"/>
          </a:p>
          <a:p>
            <a:r>
              <a:rPr lang="ja-JP" altLang="en-US" sz="1400" dirty="0"/>
              <a:t>・これは、「対話的な学び」の視点を生かした「協働して課題を解決する」学習活動例です。</a:t>
            </a:r>
            <a:endParaRPr lang="en-US" altLang="ja-JP" sz="1400" dirty="0"/>
          </a:p>
          <a:p>
            <a:r>
              <a:rPr lang="ja-JP" altLang="en-US" sz="1400" dirty="0"/>
              <a:t>・グループ学習で出た様々な意見を比べ合い、まとめながら合意形成を行っています。</a:t>
            </a:r>
            <a:endParaRPr lang="en-US" altLang="ja-JP" sz="1400" dirty="0"/>
          </a:p>
        </p:txBody>
      </p:sp>
      <p:sp>
        <p:nvSpPr>
          <p:cNvPr id="4" name="スライド番号プレースホルダー 3"/>
          <p:cNvSpPr>
            <a:spLocks noGrp="1"/>
          </p:cNvSpPr>
          <p:nvPr>
            <p:ph type="sldNum" sz="quarter" idx="10"/>
          </p:nvPr>
        </p:nvSpPr>
        <p:spPr/>
        <p:txBody>
          <a:bodyPr/>
          <a:lstStyle/>
          <a:p>
            <a:fld id="{5D35984A-A3C2-48D3-9581-371B1BE65CDA}" type="slidenum">
              <a:rPr kumimoji="1" lang="ja-JP" altLang="en-US" smtClean="0"/>
              <a:t>9</a:t>
            </a:fld>
            <a:endParaRPr kumimoji="1" lang="ja-JP" altLang="en-US"/>
          </a:p>
        </p:txBody>
      </p:sp>
    </p:spTree>
    <p:extLst>
      <p:ext uri="{BB962C8B-B14F-4D97-AF65-F5344CB8AC3E}">
        <p14:creationId xmlns:p14="http://schemas.microsoft.com/office/powerpoint/2010/main" val="2233524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11F900A-FE92-4985-807E-530BFC58BA15}" type="datetime1">
              <a:rPr kumimoji="1" lang="ja-JP" altLang="en-US" smtClean="0"/>
              <a:t>2020/5/21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244460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574750C-C3E0-4A99-B23E-4CAFDBC16F53}" type="datetime1">
              <a:rPr kumimoji="1" lang="ja-JP" altLang="en-US" smtClean="0"/>
              <a:t>2020/5/21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19945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442558A-96D2-405E-8D79-43EDAB116C7E}" type="datetime1">
              <a:rPr kumimoji="1" lang="ja-JP" altLang="en-US" smtClean="0"/>
              <a:t>2020/5/21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61453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DEB4CB7-2F7E-45BE-B0E1-FF9F0453CDE1}" type="datetime1">
              <a:rPr kumimoji="1" lang="ja-JP" altLang="en-US" smtClean="0"/>
              <a:t>2020/5/21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74224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604684E-DA9D-4495-B833-E59E28C3BE63}" type="datetime1">
              <a:rPr kumimoji="1" lang="ja-JP" altLang="en-US" smtClean="0"/>
              <a:t>2020/5/21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37239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4CC4C0E-5D48-4E3B-95EC-5D2CA67946A2}" type="datetime1">
              <a:rPr kumimoji="1" lang="ja-JP" altLang="en-US" smtClean="0"/>
              <a:t>2020/5/21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426938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5604B75-C375-4989-9F77-9D464AF93415}" type="datetime1">
              <a:rPr kumimoji="1" lang="ja-JP" altLang="en-US" smtClean="0"/>
              <a:t>2020/5/21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19912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449618C-E7E3-47D8-95AA-84A7FB5454DD}" type="datetime1">
              <a:rPr kumimoji="1" lang="ja-JP" altLang="en-US" smtClean="0"/>
              <a:t>2020/5/21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56596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960B1-2919-45BA-A670-38551335B4DC}" type="datetime1">
              <a:rPr kumimoji="1" lang="ja-JP" altLang="en-US" smtClean="0"/>
              <a:t>2020/5/21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55314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502CFEB-59F2-4084-B5CA-E91178B14228}" type="datetime1">
              <a:rPr kumimoji="1" lang="ja-JP" altLang="en-US" smtClean="0"/>
              <a:t>2020/5/21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91883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F93BC32-DEC0-4913-B046-4B07BE1FFDAE}" type="datetime1">
              <a:rPr kumimoji="1" lang="ja-JP" altLang="en-US" smtClean="0"/>
              <a:t>2020/5/21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06814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B7562-AD40-4077-AA25-5E564A0C0118}" type="datetime1">
              <a:rPr kumimoji="1" lang="ja-JP" altLang="en-US" smtClean="0"/>
              <a:t>2020/5/21</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9100297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2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 Id="rId9" Type="http://schemas.openxmlformats.org/officeDocument/2006/relationships/image" Target="../media/image30.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83026" y="1556083"/>
            <a:ext cx="8832574" cy="2395272"/>
          </a:xfrm>
          <a:solidFill>
            <a:srgbClr val="FFFF99"/>
          </a:solidFill>
          <a:ln w="139700" cmpd="dbl">
            <a:solidFill>
              <a:srgbClr val="FF8900"/>
            </a:solidFill>
          </a:ln>
          <a:effectLst>
            <a:outerShdw blurRad="279400" dist="38100" dir="2700000" algn="tl" rotWithShape="0">
              <a:prstClr val="black">
                <a:alpha val="40000"/>
              </a:prstClr>
            </a:outerShdw>
          </a:effectLst>
        </p:spPr>
        <p:txBody>
          <a:bodyPr anchor="ctr">
            <a:noAutofit/>
          </a:bodyPr>
          <a:lstStyle/>
          <a:p>
            <a:pPr>
              <a:lnSpc>
                <a:spcPts val="5400"/>
              </a:lnSpc>
            </a:pPr>
            <a:r>
              <a:rPr lang="ja-JP" altLang="en-US" sz="4800" b="1" dirty="0" smtClean="0">
                <a:latin typeface="ＭＳ ゴシック" panose="020B0609070205080204" pitchFamily="49" charset="-128"/>
                <a:ea typeface="ＭＳ ゴシック" panose="020B0609070205080204" pitchFamily="49" charset="-128"/>
                <a:cs typeface="メイリオ" panose="020B0604030504040204" pitchFamily="50" charset="-128"/>
              </a:rPr>
              <a:t>「確かな学力」の育成を図る</a:t>
            </a:r>
            <a:r>
              <a:rPr lang="en-US" altLang="ja-JP" sz="4800" b="1" dirty="0" smtClean="0">
                <a:latin typeface="ＭＳ ゴシック" panose="020B0609070205080204" pitchFamily="49" charset="-128"/>
                <a:ea typeface="ＭＳ ゴシック" panose="020B0609070205080204" pitchFamily="49" charset="-128"/>
                <a:cs typeface="メイリオ" panose="020B0604030504040204" pitchFamily="50" charset="-128"/>
              </a:rPr>
              <a:t/>
            </a:r>
            <a:br>
              <a:rPr lang="en-US" altLang="ja-JP" sz="4800" b="1" dirty="0" smtClean="0">
                <a:latin typeface="ＭＳ ゴシック" panose="020B0609070205080204" pitchFamily="49" charset="-128"/>
                <a:ea typeface="ＭＳ ゴシック" panose="020B0609070205080204" pitchFamily="49" charset="-128"/>
                <a:cs typeface="メイリオ" panose="020B0604030504040204" pitchFamily="50" charset="-128"/>
              </a:rPr>
            </a:br>
            <a:r>
              <a:rPr lang="ja-JP" altLang="en-US" sz="4800" b="1" dirty="0" smtClean="0">
                <a:latin typeface="ＭＳ ゴシック" panose="020B0609070205080204" pitchFamily="49" charset="-128"/>
                <a:ea typeface="ＭＳ ゴシック" panose="020B0609070205080204" pitchFamily="49" charset="-128"/>
                <a:cs typeface="メイリオ" panose="020B0604030504040204" pitchFamily="50" charset="-128"/>
              </a:rPr>
              <a:t>学習指導の在り方</a:t>
            </a:r>
            <a:r>
              <a:rPr lang="en-US" altLang="ja-JP" sz="4800" b="1" dirty="0" smtClean="0">
                <a:latin typeface="ＭＳ ゴシック" panose="020B0609070205080204" pitchFamily="49" charset="-128"/>
                <a:ea typeface="ＭＳ ゴシック" panose="020B0609070205080204" pitchFamily="49" charset="-128"/>
                <a:cs typeface="メイリオ" panose="020B0604030504040204" pitchFamily="50" charset="-128"/>
              </a:rPr>
              <a:t/>
            </a:r>
            <a:br>
              <a:rPr lang="en-US" altLang="ja-JP" sz="4800" b="1" dirty="0" smtClean="0">
                <a:latin typeface="ＭＳ ゴシック" panose="020B0609070205080204" pitchFamily="49" charset="-128"/>
                <a:ea typeface="ＭＳ ゴシック" panose="020B0609070205080204" pitchFamily="49" charset="-128"/>
                <a:cs typeface="メイリオ" panose="020B0604030504040204" pitchFamily="50" charset="-128"/>
              </a:rPr>
            </a:b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～自己の学びを振り返り、次につなげる学習評価～</a:t>
            </a:r>
            <a:endParaRPr lang="ja-JP" altLang="en-US" sz="28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 name="テキスト ボックス 4"/>
          <p:cNvSpPr txBox="1"/>
          <p:nvPr/>
        </p:nvSpPr>
        <p:spPr>
          <a:xfrm>
            <a:off x="1556083" y="4812778"/>
            <a:ext cx="9400673" cy="1379160"/>
          </a:xfrm>
          <a:prstGeom prst="rect">
            <a:avLst/>
          </a:prstGeom>
          <a:noFill/>
        </p:spPr>
        <p:txBody>
          <a:bodyPr wrap="square">
            <a:spAutoFit/>
          </a:bodyPr>
          <a:lstStyle/>
          <a:p>
            <a:pPr eaLnBrk="0" hangingPunct="0">
              <a:lnSpc>
                <a:spcPts val="3400"/>
              </a:lnSpc>
            </a:pPr>
            <a:r>
              <a:rPr lang="ja-JP" altLang="en-US" sz="2800" dirty="0" smtClean="0">
                <a:latin typeface="ＭＳ ゴシック" panose="020B0609070205080204" pitchFamily="49" charset="-128"/>
                <a:ea typeface="ＭＳ ゴシック" panose="020B0609070205080204" pitchFamily="49" charset="-128"/>
              </a:rPr>
              <a:t>　一</a:t>
            </a:r>
            <a:r>
              <a:rPr lang="ja-JP" altLang="en-US" sz="2800" dirty="0">
                <a:latin typeface="ＭＳ ゴシック" panose="020B0609070205080204" pitchFamily="49" charset="-128"/>
                <a:ea typeface="ＭＳ ゴシック" panose="020B0609070205080204" pitchFamily="49" charset="-128"/>
              </a:rPr>
              <a:t>単位時間における授業づくりに係る説明、演習等を通して、授業づくりのポイントについての理解を深め、自分の課題解決のヒントを見付ける。</a:t>
            </a:r>
            <a:endParaRPr lang="en-US" altLang="ja-JP" sz="2800" dirty="0" smtClean="0"/>
          </a:p>
        </p:txBody>
      </p:sp>
      <p:sp>
        <p:nvSpPr>
          <p:cNvPr id="7" name="テキスト ボックス 6"/>
          <p:cNvSpPr txBox="1"/>
          <p:nvPr/>
        </p:nvSpPr>
        <p:spPr>
          <a:xfrm>
            <a:off x="1683026" y="4111775"/>
            <a:ext cx="1671482" cy="656590"/>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a:spAutoFit/>
          </a:bodyPr>
          <a:lstStyle/>
          <a:p>
            <a:pPr algn="ctr">
              <a:lnSpc>
                <a:spcPts val="4400"/>
              </a:lnSpc>
              <a:defRPr/>
            </a:pPr>
            <a:r>
              <a:rPr lang="ja-JP" altLang="en-US" sz="3600" b="1" dirty="0">
                <a:latin typeface="ＭＳ ゴシック" panose="020B0609070205080204" pitchFamily="49" charset="-128"/>
                <a:ea typeface="ＭＳ ゴシック" panose="020B0609070205080204" pitchFamily="49" charset="-128"/>
              </a:rPr>
              <a:t>ねらい</a:t>
            </a:r>
            <a:r>
              <a:rPr lang="ja-JP" altLang="en-US" sz="2800" dirty="0"/>
              <a:t>　</a:t>
            </a:r>
            <a:endParaRPr lang="en-US" altLang="ja-JP" sz="2800" dirty="0"/>
          </a:p>
        </p:txBody>
      </p:sp>
      <p:sp>
        <p:nvSpPr>
          <p:cNvPr id="9" name="サブタイトル 2"/>
          <p:cNvSpPr>
            <a:spLocks noGrp="1"/>
          </p:cNvSpPr>
          <p:nvPr/>
        </p:nvSpPr>
        <p:spPr>
          <a:xfrm>
            <a:off x="1811220" y="306804"/>
            <a:ext cx="8704380" cy="1270962"/>
          </a:xfrm>
          <a:prstGeom prst="rect">
            <a:avLst/>
          </a:prstGeom>
        </p:spPr>
        <p:txBody>
          <a:bodyPr vert="horz" lIns="91440" tIns="45720" rIns="91440" bIns="45720" rtlCol="0">
            <a:normAutofit fontScale="925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3600" b="1" dirty="0" smtClean="0">
                <a:latin typeface="+mj-ea"/>
                <a:ea typeface="+mj-ea"/>
                <a:cs typeface="メイリオ" panose="020B0604030504040204" pitchFamily="50" charset="-128"/>
              </a:rPr>
              <a:t>令和元</a:t>
            </a:r>
            <a:r>
              <a:rPr lang="ja-JP" altLang="ja-JP" sz="3600" b="1" dirty="0" smtClean="0">
                <a:latin typeface="+mj-ea"/>
                <a:ea typeface="+mj-ea"/>
                <a:cs typeface="メイリオ" panose="020B0604030504040204" pitchFamily="50" charset="-128"/>
              </a:rPr>
              <a:t>年度</a:t>
            </a:r>
            <a:r>
              <a:rPr lang="ja-JP" altLang="en-US" sz="3600" b="1" dirty="0" smtClean="0">
                <a:latin typeface="+mj-ea"/>
                <a:ea typeface="+mj-ea"/>
                <a:cs typeface="メイリオ" panose="020B0604030504040204" pitchFamily="50" charset="-128"/>
              </a:rPr>
              <a:t>（</a:t>
            </a:r>
            <a:r>
              <a:rPr lang="en-US" altLang="ja-JP" sz="3600" b="1" dirty="0" smtClean="0">
                <a:latin typeface="+mj-ea"/>
                <a:ea typeface="+mj-ea"/>
                <a:cs typeface="メイリオ" panose="020B0604030504040204" pitchFamily="50" charset="-128"/>
              </a:rPr>
              <a:t>2019</a:t>
            </a:r>
            <a:r>
              <a:rPr lang="ja-JP" altLang="en-US" sz="3600" b="1" dirty="0" smtClean="0">
                <a:latin typeface="+mj-ea"/>
                <a:ea typeface="+mj-ea"/>
                <a:cs typeface="メイリオ" panose="020B0604030504040204" pitchFamily="50" charset="-128"/>
              </a:rPr>
              <a:t>年度）</a:t>
            </a:r>
            <a:endParaRPr lang="en-US" altLang="ja-JP" sz="3600" b="1" dirty="0" smtClean="0">
              <a:latin typeface="+mj-ea"/>
              <a:ea typeface="+mj-ea"/>
              <a:cs typeface="メイリオ" panose="020B0604030504040204" pitchFamily="50" charset="-128"/>
            </a:endParaRPr>
          </a:p>
          <a:p>
            <a:r>
              <a:rPr lang="ja-JP" altLang="en-US" sz="3600" b="1" dirty="0" smtClean="0">
                <a:latin typeface="+mj-ea"/>
                <a:ea typeface="+mj-ea"/>
                <a:cs typeface="メイリオ" panose="020B0604030504040204" pitchFamily="50" charset="-128"/>
              </a:rPr>
              <a:t>「管内研修センター等連携」研修講座（ミニ道研）</a:t>
            </a:r>
            <a:endParaRPr lang="ja-JP" altLang="en-US" sz="3600" b="1" dirty="0">
              <a:latin typeface="+mj-ea"/>
              <a:ea typeface="+mj-ea"/>
              <a:cs typeface="メイリオ" panose="020B0604030504040204" pitchFamily="50" charset="-128"/>
            </a:endParaRPr>
          </a:p>
          <a:p>
            <a:endParaRPr lang="ja-JP" altLang="en-US" sz="3600" b="1" dirty="0">
              <a:latin typeface="+mj-ea"/>
              <a:ea typeface="+mj-ea"/>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5C35AD2-8B7B-4CF4-BC66-4791DB21DCBF}" type="slidenum">
              <a:rPr kumimoji="1" lang="ja-JP" altLang="en-US" smtClean="0"/>
              <a:t>1</a:t>
            </a:fld>
            <a:endParaRPr kumimoji="1" lang="ja-JP" altLang="en-US"/>
          </a:p>
        </p:txBody>
      </p:sp>
    </p:spTree>
    <p:extLst>
      <p:ext uri="{BB962C8B-B14F-4D97-AF65-F5344CB8AC3E}">
        <p14:creationId xmlns:p14="http://schemas.microsoft.com/office/powerpoint/2010/main" val="1809105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3258" y="1951665"/>
            <a:ext cx="4965497" cy="3475847"/>
          </a:xfrm>
          <a:prstGeom prst="rect">
            <a:avLst/>
          </a:prstGeom>
        </p:spPr>
      </p:pic>
      <p:sp>
        <p:nvSpPr>
          <p:cNvPr id="4" name="正方形/長方形 3"/>
          <p:cNvSpPr/>
          <p:nvPr/>
        </p:nvSpPr>
        <p:spPr>
          <a:xfrm>
            <a:off x="4475742" y="1547223"/>
            <a:ext cx="3005951" cy="400110"/>
          </a:xfrm>
          <a:prstGeom prst="rect">
            <a:avLst/>
          </a:prstGeom>
          <a:solidFill>
            <a:schemeClr val="bg1"/>
          </a:solidFill>
          <a:ln>
            <a:solidFill>
              <a:schemeClr val="tx1"/>
            </a:solidFill>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〇共に考えを創り上げる</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2783506" y="5427511"/>
            <a:ext cx="6624998" cy="707886"/>
          </a:xfrm>
          <a:prstGeom prst="rect">
            <a:avLst/>
          </a:prstGeom>
          <a:solidFill>
            <a:schemeClr val="bg1"/>
          </a:solidFill>
          <a:ln>
            <a:solidFill>
              <a:schemeClr val="tx1"/>
            </a:solidFill>
          </a:ln>
        </p:spPr>
        <p:txBody>
          <a:bodyPr wrap="square">
            <a:spAutoFit/>
          </a:bodyPr>
          <a:lstStyle/>
          <a:p>
            <a:r>
              <a:rPr lang="ja-JP" altLang="en-US" sz="2000" dirty="0">
                <a:latin typeface="HG丸ｺﾞｼｯｸM-PRO" panose="020F0600000000000000" pitchFamily="50" charset="-128"/>
                <a:ea typeface="HG丸ｺﾞｼｯｸM-PRO" panose="020F0600000000000000" pitchFamily="50" charset="-128"/>
              </a:rPr>
              <a:t>（例）世論の形成と政治参加について、ジグソー学習</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を通じて班の意見を発表する。（高等学校）</a:t>
            </a:r>
          </a:p>
        </p:txBody>
      </p:sp>
      <p:sp>
        <p:nvSpPr>
          <p:cNvPr id="11" name="タイトル 1">
            <a:extLst>
              <a:ext uri="{FF2B5EF4-FFF2-40B4-BE49-F238E27FC236}">
                <a16:creationId xmlns:a16="http://schemas.microsoft.com/office/drawing/2014/main" id="{A8C9508B-C4B8-034A-81D3-489AC82EF9E1}"/>
              </a:ext>
            </a:extLst>
          </p:cNvPr>
          <p:cNvSpPr txBox="1">
            <a:spLocks/>
          </p:cNvSpPr>
          <p:nvPr/>
        </p:nvSpPr>
        <p:spPr>
          <a:xfrm>
            <a:off x="1525029" y="127000"/>
            <a:ext cx="9144000" cy="1260000"/>
          </a:xfrm>
          <a:prstGeom prst="rect">
            <a:avLst/>
          </a:prstGeom>
        </p:spPr>
        <p:txBody>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defRPr/>
            </a:pPr>
            <a:endParaRPr lang="en-US" altLang="ja-JP"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r>
              <a:rPr lang="ja-JP" altLang="en-US" sz="28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0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学習形態</a:t>
            </a:r>
            <a:endParaRPr lang="en-US" altLang="ja-JP"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r>
              <a:rPr lang="ja-JP" altLang="en-US"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・事例紹介</a:t>
            </a:r>
            <a:endParaRPr lang="ja-JP" altLang="en-US" sz="20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0" name="正方形/長方形 9">
            <a:extLst>
              <a:ext uri="{FF2B5EF4-FFF2-40B4-BE49-F238E27FC236}">
                <a16:creationId xmlns:a16="http://schemas.microsoft.com/office/drawing/2014/main" id="{57703857-1B50-490D-8F77-6EF77906AFAA}"/>
              </a:ext>
            </a:extLst>
          </p:cNvPr>
          <p:cNvSpPr/>
          <p:nvPr/>
        </p:nvSpPr>
        <p:spPr>
          <a:xfrm>
            <a:off x="311843" y="116844"/>
            <a:ext cx="6186309" cy="369332"/>
          </a:xfrm>
          <a:prstGeom prst="rect">
            <a:avLst/>
          </a:prstGeom>
        </p:spPr>
        <p:txBody>
          <a:bodyPr wrap="none">
            <a:spAutoFit/>
          </a:bodyPr>
          <a:lstStyle/>
          <a:p>
            <a:r>
              <a:rPr lang="ja-JP" altLang="en-US" dirty="0" smtClean="0">
                <a:latin typeface="ＭＳ ゴシック" panose="020B0609070205080204" pitchFamily="49" charset="-128"/>
                <a:ea typeface="ＭＳ ゴシック" panose="020B0609070205080204" pitchFamily="49" charset="-128"/>
              </a:rPr>
              <a:t>３</a:t>
            </a:r>
            <a:r>
              <a:rPr lang="ja-JP" altLang="en-US" dirty="0">
                <a:latin typeface="ＭＳ ゴシック" panose="020B0609070205080204" pitchFamily="49" charset="-128"/>
                <a:ea typeface="ＭＳ ゴシック" panose="020B0609070205080204" pitchFamily="49" charset="-128"/>
              </a:rPr>
              <a:t>　一単位時間における授業づくりに係る基本的な</a:t>
            </a:r>
            <a:r>
              <a:rPr lang="ja-JP" altLang="en-US" dirty="0" smtClean="0">
                <a:latin typeface="ＭＳ ゴシック" panose="020B0609070205080204" pitchFamily="49" charset="-128"/>
                <a:ea typeface="ＭＳ ゴシック" panose="020B0609070205080204" pitchFamily="49" charset="-128"/>
              </a:rPr>
              <a:t>考え方</a:t>
            </a:r>
            <a:endParaRPr lang="ja-JP" altLang="en-US"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p:txBody>
          <a:bodyPr/>
          <a:lstStyle/>
          <a:p>
            <a:fld id="{F5C35AD2-8B7B-4CF4-BC66-4791DB21DCBF}" type="slidenum">
              <a:rPr kumimoji="1" lang="ja-JP" altLang="en-US" smtClean="0"/>
              <a:t>10</a:t>
            </a:fld>
            <a:endParaRPr kumimoji="1" lang="ja-JP" altLang="en-US"/>
          </a:p>
        </p:txBody>
      </p:sp>
    </p:spTree>
    <p:extLst>
      <p:ext uri="{BB962C8B-B14F-4D97-AF65-F5344CB8AC3E}">
        <p14:creationId xmlns:p14="http://schemas.microsoft.com/office/powerpoint/2010/main" val="282121250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91060" y="644301"/>
            <a:ext cx="8282580" cy="707886"/>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振り返る</a:t>
            </a:r>
            <a:endParaRPr lang="en-US" altLang="ja-JP" sz="2000" dirty="0" smtClean="0">
              <a:latin typeface="ＭＳ ゴシック" panose="020B0609070205080204" pitchFamily="49" charset="-128"/>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　・数学科の例</a:t>
            </a:r>
            <a:endParaRPr lang="en-US" altLang="ja-JP" sz="2000" dirty="0">
              <a:latin typeface="ＭＳ ゴシック" panose="020B0609070205080204" pitchFamily="49" charset="-128"/>
              <a:ea typeface="ＭＳ ゴシック" panose="020B0609070205080204" pitchFamily="49" charset="-128"/>
            </a:endParaRPr>
          </a:p>
        </p:txBody>
      </p:sp>
      <p:pic>
        <p:nvPicPr>
          <p:cNvPr id="4" name="図 3"/>
          <p:cNvPicPr>
            <a:picLocks noChangeAspect="1"/>
          </p:cNvPicPr>
          <p:nvPr/>
        </p:nvPicPr>
        <p:blipFill>
          <a:blip r:embed="rId3"/>
          <a:stretch>
            <a:fillRect/>
          </a:stretch>
        </p:blipFill>
        <p:spPr>
          <a:xfrm>
            <a:off x="1490663" y="1500188"/>
            <a:ext cx="9210675" cy="3857625"/>
          </a:xfrm>
          <a:prstGeom prst="rect">
            <a:avLst/>
          </a:prstGeom>
        </p:spPr>
      </p:pic>
      <p:sp>
        <p:nvSpPr>
          <p:cNvPr id="8" name="サブタイトル 2"/>
          <p:cNvSpPr txBox="1">
            <a:spLocks/>
          </p:cNvSpPr>
          <p:nvPr/>
        </p:nvSpPr>
        <p:spPr>
          <a:xfrm>
            <a:off x="5617316" y="6488754"/>
            <a:ext cx="4456324" cy="289560"/>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buNone/>
            </a:pPr>
            <a:r>
              <a:rPr lang="ja-JP" altLang="en-US" sz="1350" dirty="0">
                <a:latin typeface="ＭＳ ゴシック" panose="020B0609070205080204" pitchFamily="49" charset="-128"/>
                <a:ea typeface="ＭＳ ゴシック" panose="020B0609070205080204" pitchFamily="49" charset="-128"/>
                <a:cs typeface="メイリオ"/>
              </a:rPr>
              <a:t>北海道教育委員会　平成</a:t>
            </a:r>
            <a:r>
              <a:rPr lang="en-US" altLang="ja-JP" sz="1350" dirty="0">
                <a:latin typeface="ＭＳ ゴシック" panose="020B0609070205080204" pitchFamily="49" charset="-128"/>
                <a:ea typeface="ＭＳ ゴシック" panose="020B0609070205080204" pitchFamily="49" charset="-128"/>
                <a:cs typeface="メイリオ"/>
              </a:rPr>
              <a:t>28</a:t>
            </a:r>
            <a:r>
              <a:rPr lang="ja-JP" altLang="en-US" sz="1350" dirty="0">
                <a:latin typeface="ＭＳ ゴシック" panose="020B0609070205080204" pitchFamily="49" charset="-128"/>
                <a:ea typeface="ＭＳ ゴシック" panose="020B0609070205080204" pitchFamily="49" charset="-128"/>
                <a:cs typeface="メイリオ"/>
              </a:rPr>
              <a:t>年度教育課程改善の手引　　</a:t>
            </a:r>
            <a:endParaRPr lang="en-US" altLang="ja-JP" sz="1350" dirty="0">
              <a:latin typeface="ＭＳ ゴシック" panose="020B0609070205080204" pitchFamily="49" charset="-128"/>
              <a:ea typeface="ＭＳ ゴシック" panose="020B0609070205080204" pitchFamily="49" charset="-128"/>
              <a:cs typeface="メイリオ"/>
            </a:endParaRPr>
          </a:p>
        </p:txBody>
      </p:sp>
      <p:sp>
        <p:nvSpPr>
          <p:cNvPr id="7" name="正方形/長方形 6">
            <a:extLst>
              <a:ext uri="{FF2B5EF4-FFF2-40B4-BE49-F238E27FC236}">
                <a16:creationId xmlns:a16="http://schemas.microsoft.com/office/drawing/2014/main" id="{57703857-1B50-490D-8F77-6EF77906AFAA}"/>
              </a:ext>
            </a:extLst>
          </p:cNvPr>
          <p:cNvSpPr/>
          <p:nvPr/>
        </p:nvSpPr>
        <p:spPr>
          <a:xfrm>
            <a:off x="311843" y="116844"/>
            <a:ext cx="6186309" cy="369332"/>
          </a:xfrm>
          <a:prstGeom prst="rect">
            <a:avLst/>
          </a:prstGeom>
        </p:spPr>
        <p:txBody>
          <a:bodyPr wrap="none">
            <a:spAutoFit/>
          </a:bodyPr>
          <a:lstStyle/>
          <a:p>
            <a:r>
              <a:rPr lang="ja-JP" altLang="en-US" dirty="0" smtClean="0">
                <a:latin typeface="ＭＳ ゴシック" panose="020B0609070205080204" pitchFamily="49" charset="-128"/>
                <a:ea typeface="ＭＳ ゴシック" panose="020B0609070205080204" pitchFamily="49" charset="-128"/>
              </a:rPr>
              <a:t>３</a:t>
            </a:r>
            <a:r>
              <a:rPr lang="ja-JP" altLang="en-US" dirty="0">
                <a:latin typeface="ＭＳ ゴシック" panose="020B0609070205080204" pitchFamily="49" charset="-128"/>
                <a:ea typeface="ＭＳ ゴシック" panose="020B0609070205080204" pitchFamily="49" charset="-128"/>
              </a:rPr>
              <a:t>　一単位時間における授業づくりに係る基本的な</a:t>
            </a:r>
            <a:r>
              <a:rPr lang="ja-JP" altLang="en-US" dirty="0" smtClean="0">
                <a:latin typeface="ＭＳ ゴシック" panose="020B0609070205080204" pitchFamily="49" charset="-128"/>
                <a:ea typeface="ＭＳ ゴシック" panose="020B0609070205080204" pitchFamily="49" charset="-128"/>
              </a:rPr>
              <a:t>考え方</a:t>
            </a:r>
            <a:endParaRPr lang="ja-JP" altLang="en-US"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11</a:t>
            </a:fld>
            <a:endParaRPr kumimoji="1" lang="ja-JP" altLang="en-US"/>
          </a:p>
        </p:txBody>
      </p:sp>
    </p:spTree>
    <p:extLst>
      <p:ext uri="{BB962C8B-B14F-4D97-AF65-F5344CB8AC3E}">
        <p14:creationId xmlns:p14="http://schemas.microsoft.com/office/powerpoint/2010/main" val="427455655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593355" y="1202206"/>
            <a:ext cx="8999699" cy="5116204"/>
          </a:xfrm>
          <a:prstGeom prst="rect">
            <a:avLst/>
          </a:prstGeom>
        </p:spPr>
      </p:pic>
      <p:sp>
        <p:nvSpPr>
          <p:cNvPr id="8" name="テキスト ボックス 7"/>
          <p:cNvSpPr txBox="1"/>
          <p:nvPr/>
        </p:nvSpPr>
        <p:spPr>
          <a:xfrm>
            <a:off x="1791060" y="516869"/>
            <a:ext cx="8282580" cy="707886"/>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振り返る</a:t>
            </a:r>
            <a:endParaRPr lang="en-US" altLang="ja-JP" sz="2000" dirty="0" smtClean="0">
              <a:latin typeface="ＭＳ ゴシック" panose="020B0609070205080204" pitchFamily="49" charset="-128"/>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　・数学科の例</a:t>
            </a:r>
            <a:endParaRPr lang="en-US" altLang="ja-JP" sz="2000" dirty="0">
              <a:latin typeface="ＭＳ ゴシック" panose="020B0609070205080204" pitchFamily="49" charset="-128"/>
              <a:ea typeface="ＭＳ ゴシック" panose="020B0609070205080204" pitchFamily="49" charset="-128"/>
            </a:endParaRPr>
          </a:p>
        </p:txBody>
      </p:sp>
      <p:sp>
        <p:nvSpPr>
          <p:cNvPr id="9" name="サブタイトル 2"/>
          <p:cNvSpPr txBox="1">
            <a:spLocks/>
          </p:cNvSpPr>
          <p:nvPr/>
        </p:nvSpPr>
        <p:spPr>
          <a:xfrm>
            <a:off x="5617316" y="6488754"/>
            <a:ext cx="4456324" cy="289560"/>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buNone/>
            </a:pPr>
            <a:r>
              <a:rPr lang="ja-JP" altLang="en-US" sz="1350" dirty="0">
                <a:latin typeface="ＭＳ ゴシック" panose="020B0609070205080204" pitchFamily="49" charset="-128"/>
                <a:ea typeface="ＭＳ ゴシック" panose="020B0609070205080204" pitchFamily="49" charset="-128"/>
                <a:cs typeface="メイリオ"/>
              </a:rPr>
              <a:t>北海道教育委員会　平成</a:t>
            </a:r>
            <a:r>
              <a:rPr lang="en-US" altLang="ja-JP" sz="1350" dirty="0">
                <a:latin typeface="ＭＳ ゴシック" panose="020B0609070205080204" pitchFamily="49" charset="-128"/>
                <a:ea typeface="ＭＳ ゴシック" panose="020B0609070205080204" pitchFamily="49" charset="-128"/>
                <a:cs typeface="メイリオ"/>
              </a:rPr>
              <a:t>28</a:t>
            </a:r>
            <a:r>
              <a:rPr lang="ja-JP" altLang="en-US" sz="1350" dirty="0">
                <a:latin typeface="ＭＳ ゴシック" panose="020B0609070205080204" pitchFamily="49" charset="-128"/>
                <a:ea typeface="ＭＳ ゴシック" panose="020B0609070205080204" pitchFamily="49" charset="-128"/>
                <a:cs typeface="メイリオ"/>
              </a:rPr>
              <a:t>年度教育課程改善の手引　　</a:t>
            </a:r>
            <a:endParaRPr lang="en-US" altLang="ja-JP" sz="1350" dirty="0">
              <a:latin typeface="ＭＳ ゴシック" panose="020B0609070205080204" pitchFamily="49" charset="-128"/>
              <a:ea typeface="ＭＳ ゴシック" panose="020B0609070205080204" pitchFamily="49" charset="-128"/>
              <a:cs typeface="メイリオ"/>
            </a:endParaRPr>
          </a:p>
        </p:txBody>
      </p:sp>
      <p:sp>
        <p:nvSpPr>
          <p:cNvPr id="7" name="正方形/長方形 6">
            <a:extLst>
              <a:ext uri="{FF2B5EF4-FFF2-40B4-BE49-F238E27FC236}">
                <a16:creationId xmlns:a16="http://schemas.microsoft.com/office/drawing/2014/main" id="{57703857-1B50-490D-8F77-6EF77906AFAA}"/>
              </a:ext>
            </a:extLst>
          </p:cNvPr>
          <p:cNvSpPr/>
          <p:nvPr/>
        </p:nvSpPr>
        <p:spPr>
          <a:xfrm>
            <a:off x="311843" y="116844"/>
            <a:ext cx="6186309" cy="369332"/>
          </a:xfrm>
          <a:prstGeom prst="rect">
            <a:avLst/>
          </a:prstGeom>
        </p:spPr>
        <p:txBody>
          <a:bodyPr wrap="none">
            <a:spAutoFit/>
          </a:bodyPr>
          <a:lstStyle/>
          <a:p>
            <a:r>
              <a:rPr lang="ja-JP" altLang="en-US" dirty="0" smtClean="0">
                <a:latin typeface="ＭＳ ゴシック" panose="020B0609070205080204" pitchFamily="49" charset="-128"/>
                <a:ea typeface="ＭＳ ゴシック" panose="020B0609070205080204" pitchFamily="49" charset="-128"/>
              </a:rPr>
              <a:t>３</a:t>
            </a:r>
            <a:r>
              <a:rPr lang="ja-JP" altLang="en-US" dirty="0">
                <a:latin typeface="ＭＳ ゴシック" panose="020B0609070205080204" pitchFamily="49" charset="-128"/>
                <a:ea typeface="ＭＳ ゴシック" panose="020B0609070205080204" pitchFamily="49" charset="-128"/>
              </a:rPr>
              <a:t>　一単位時間における授業づくりに係る基本的な</a:t>
            </a:r>
            <a:r>
              <a:rPr lang="ja-JP" altLang="en-US" dirty="0" smtClean="0">
                <a:latin typeface="ＭＳ ゴシック" panose="020B0609070205080204" pitchFamily="49" charset="-128"/>
                <a:ea typeface="ＭＳ ゴシック" panose="020B0609070205080204" pitchFamily="49" charset="-128"/>
              </a:rPr>
              <a:t>考え方</a:t>
            </a:r>
            <a:endParaRPr lang="ja-JP" altLang="en-US"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12</a:t>
            </a:fld>
            <a:endParaRPr kumimoji="1" lang="ja-JP" altLang="en-US"/>
          </a:p>
        </p:txBody>
      </p:sp>
    </p:spTree>
    <p:extLst>
      <p:ext uri="{BB962C8B-B14F-4D97-AF65-F5344CB8AC3E}">
        <p14:creationId xmlns:p14="http://schemas.microsoft.com/office/powerpoint/2010/main" val="237345372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1514475" y="2067145"/>
            <a:ext cx="9163050" cy="3276600"/>
          </a:xfrm>
          <a:prstGeom prst="rect">
            <a:avLst/>
          </a:prstGeom>
        </p:spPr>
      </p:pic>
      <p:sp>
        <p:nvSpPr>
          <p:cNvPr id="7" name="テキスト ボックス 6"/>
          <p:cNvSpPr txBox="1"/>
          <p:nvPr/>
        </p:nvSpPr>
        <p:spPr>
          <a:xfrm>
            <a:off x="1791060" y="644301"/>
            <a:ext cx="8282580" cy="707886"/>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振り返る</a:t>
            </a:r>
            <a:endParaRPr lang="en-US" altLang="ja-JP" sz="2000" dirty="0" smtClean="0">
              <a:latin typeface="ＭＳ ゴシック" panose="020B0609070205080204" pitchFamily="49" charset="-128"/>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　・数学科の例</a:t>
            </a:r>
            <a:endParaRPr lang="en-US" altLang="ja-JP" sz="2000" dirty="0">
              <a:latin typeface="ＭＳ ゴシック" panose="020B0609070205080204" pitchFamily="49" charset="-128"/>
              <a:ea typeface="ＭＳ ゴシック" panose="020B0609070205080204" pitchFamily="49" charset="-128"/>
            </a:endParaRPr>
          </a:p>
        </p:txBody>
      </p:sp>
      <p:sp>
        <p:nvSpPr>
          <p:cNvPr id="10" name="サブタイトル 2"/>
          <p:cNvSpPr txBox="1">
            <a:spLocks/>
          </p:cNvSpPr>
          <p:nvPr/>
        </p:nvSpPr>
        <p:spPr>
          <a:xfrm>
            <a:off x="5617316" y="6488754"/>
            <a:ext cx="4456324" cy="289560"/>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buNone/>
            </a:pPr>
            <a:r>
              <a:rPr lang="ja-JP" altLang="en-US" sz="1350" dirty="0">
                <a:latin typeface="ＭＳ ゴシック" panose="020B0609070205080204" pitchFamily="49" charset="-128"/>
                <a:ea typeface="ＭＳ ゴシック" panose="020B0609070205080204" pitchFamily="49" charset="-128"/>
                <a:cs typeface="メイリオ"/>
              </a:rPr>
              <a:t>北海道教育委員会　平成</a:t>
            </a:r>
            <a:r>
              <a:rPr lang="en-US" altLang="ja-JP" sz="1350" dirty="0">
                <a:latin typeface="ＭＳ ゴシック" panose="020B0609070205080204" pitchFamily="49" charset="-128"/>
                <a:ea typeface="ＭＳ ゴシック" panose="020B0609070205080204" pitchFamily="49" charset="-128"/>
                <a:cs typeface="メイリオ"/>
              </a:rPr>
              <a:t>28</a:t>
            </a:r>
            <a:r>
              <a:rPr lang="ja-JP" altLang="en-US" sz="1350" dirty="0">
                <a:latin typeface="ＭＳ ゴシック" panose="020B0609070205080204" pitchFamily="49" charset="-128"/>
                <a:ea typeface="ＭＳ ゴシック" panose="020B0609070205080204" pitchFamily="49" charset="-128"/>
                <a:cs typeface="メイリオ"/>
              </a:rPr>
              <a:t>年度教育課程改善の手引　　</a:t>
            </a:r>
            <a:endParaRPr lang="en-US" altLang="ja-JP" sz="1350" dirty="0">
              <a:latin typeface="ＭＳ ゴシック" panose="020B0609070205080204" pitchFamily="49" charset="-128"/>
              <a:ea typeface="ＭＳ ゴシック" panose="020B0609070205080204" pitchFamily="49" charset="-128"/>
              <a:cs typeface="メイリオ"/>
            </a:endParaRPr>
          </a:p>
        </p:txBody>
      </p:sp>
      <p:pic>
        <p:nvPicPr>
          <p:cNvPr id="11" name="図 10"/>
          <p:cNvPicPr>
            <a:picLocks noChangeAspect="1"/>
          </p:cNvPicPr>
          <p:nvPr/>
        </p:nvPicPr>
        <p:blipFill rotWithShape="1">
          <a:blip r:embed="rId4"/>
          <a:srcRect b="88629"/>
          <a:stretch/>
        </p:blipFill>
        <p:spPr>
          <a:xfrm>
            <a:off x="1524000" y="1481611"/>
            <a:ext cx="9147894" cy="581105"/>
          </a:xfrm>
          <a:prstGeom prst="rect">
            <a:avLst/>
          </a:prstGeom>
        </p:spPr>
      </p:pic>
      <p:sp>
        <p:nvSpPr>
          <p:cNvPr id="9" name="正方形/長方形 8">
            <a:extLst>
              <a:ext uri="{FF2B5EF4-FFF2-40B4-BE49-F238E27FC236}">
                <a16:creationId xmlns:a16="http://schemas.microsoft.com/office/drawing/2014/main" id="{57703857-1B50-490D-8F77-6EF77906AFAA}"/>
              </a:ext>
            </a:extLst>
          </p:cNvPr>
          <p:cNvSpPr/>
          <p:nvPr/>
        </p:nvSpPr>
        <p:spPr>
          <a:xfrm>
            <a:off x="311843" y="116844"/>
            <a:ext cx="6186309" cy="369332"/>
          </a:xfrm>
          <a:prstGeom prst="rect">
            <a:avLst/>
          </a:prstGeom>
        </p:spPr>
        <p:txBody>
          <a:bodyPr wrap="none">
            <a:spAutoFit/>
          </a:bodyPr>
          <a:lstStyle/>
          <a:p>
            <a:r>
              <a:rPr lang="ja-JP" altLang="en-US" dirty="0" smtClean="0">
                <a:latin typeface="ＭＳ ゴシック" panose="020B0609070205080204" pitchFamily="49" charset="-128"/>
                <a:ea typeface="ＭＳ ゴシック" panose="020B0609070205080204" pitchFamily="49" charset="-128"/>
              </a:rPr>
              <a:t>３</a:t>
            </a:r>
            <a:r>
              <a:rPr lang="ja-JP" altLang="en-US" dirty="0">
                <a:latin typeface="ＭＳ ゴシック" panose="020B0609070205080204" pitchFamily="49" charset="-128"/>
                <a:ea typeface="ＭＳ ゴシック" panose="020B0609070205080204" pitchFamily="49" charset="-128"/>
              </a:rPr>
              <a:t>　一単位時間における授業づくりに係る基本的な</a:t>
            </a:r>
            <a:r>
              <a:rPr lang="ja-JP" altLang="en-US" dirty="0" smtClean="0">
                <a:latin typeface="ＭＳ ゴシック" panose="020B0609070205080204" pitchFamily="49" charset="-128"/>
                <a:ea typeface="ＭＳ ゴシック" panose="020B0609070205080204" pitchFamily="49" charset="-128"/>
              </a:rPr>
              <a:t>考え方</a:t>
            </a:r>
            <a:endParaRPr lang="ja-JP" altLang="en-US"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13</a:t>
            </a:fld>
            <a:endParaRPr kumimoji="1" lang="ja-JP" altLang="en-US"/>
          </a:p>
        </p:txBody>
      </p:sp>
    </p:spTree>
    <p:extLst>
      <p:ext uri="{BB962C8B-B14F-4D97-AF65-F5344CB8AC3E}">
        <p14:creationId xmlns:p14="http://schemas.microsoft.com/office/powerpoint/2010/main" val="197971711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61434" t="35590" r="17348" b="35317"/>
          <a:stretch/>
        </p:blipFill>
        <p:spPr>
          <a:xfrm>
            <a:off x="3356138" y="1718081"/>
            <a:ext cx="5557145" cy="4283871"/>
          </a:xfrm>
          <a:prstGeom prst="rect">
            <a:avLst/>
          </a:prstGeom>
        </p:spPr>
      </p:pic>
      <p:sp>
        <p:nvSpPr>
          <p:cNvPr id="11" name="テキスト ボックス 10"/>
          <p:cNvSpPr txBox="1"/>
          <p:nvPr/>
        </p:nvSpPr>
        <p:spPr>
          <a:xfrm>
            <a:off x="3221092" y="6001951"/>
            <a:ext cx="5827236" cy="707886"/>
          </a:xfrm>
          <a:prstGeom prst="rect">
            <a:avLst/>
          </a:prstGeom>
          <a:solidFill>
            <a:schemeClr val="bg1"/>
          </a:solidFill>
        </p:spPr>
        <p:txBody>
          <a:bodyPr wrap="none" rtlCol="0">
            <a:spAutoFit/>
          </a:bodyPr>
          <a:lstStyle/>
          <a:p>
            <a:r>
              <a:rPr lang="ja-JP" altLang="en-US" sz="2000" dirty="0">
                <a:latin typeface="HG丸ｺﾞｼｯｸM-PRO" panose="020F0600000000000000" pitchFamily="50" charset="-128"/>
                <a:ea typeface="HG丸ｺﾞｼｯｸM-PRO" panose="020F0600000000000000" pitchFamily="50" charset="-128"/>
              </a:rPr>
              <a:t>（例）学びの過程や疑問・感想などを振り返り、</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次の学びへとつなげる。（小学校）</a:t>
            </a:r>
          </a:p>
        </p:txBody>
      </p:sp>
      <p:sp>
        <p:nvSpPr>
          <p:cNvPr id="7" name="テキスト ボックス 6"/>
          <p:cNvSpPr txBox="1"/>
          <p:nvPr/>
        </p:nvSpPr>
        <p:spPr>
          <a:xfrm>
            <a:off x="4548959" y="1330217"/>
            <a:ext cx="3262432" cy="400110"/>
          </a:xfrm>
          <a:prstGeom prst="rect">
            <a:avLst/>
          </a:prstGeom>
          <a:solidFill>
            <a:schemeClr val="bg1"/>
          </a:solidFill>
        </p:spPr>
        <p:txBody>
          <a:bodyPr wrap="none" rtlCol="0">
            <a:spAutoFit/>
          </a:bodyPr>
          <a:lstStyle/>
          <a:p>
            <a:r>
              <a:rPr lang="ja-JP" altLang="en-US" sz="2000" dirty="0">
                <a:latin typeface="HG丸ｺﾞｼｯｸM-PRO" panose="020F0600000000000000" pitchFamily="50" charset="-128"/>
                <a:ea typeface="HG丸ｺﾞｼｯｸM-PRO" panose="020F0600000000000000" pitchFamily="50" charset="-128"/>
              </a:rPr>
              <a:t>〇振り返って次へつなげる</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13" name="タイトル 1">
            <a:extLst>
              <a:ext uri="{FF2B5EF4-FFF2-40B4-BE49-F238E27FC236}">
                <a16:creationId xmlns:a16="http://schemas.microsoft.com/office/drawing/2014/main" id="{A8C9508B-C4B8-034A-81D3-489AC82EF9E1}"/>
              </a:ext>
            </a:extLst>
          </p:cNvPr>
          <p:cNvSpPr txBox="1">
            <a:spLocks/>
          </p:cNvSpPr>
          <p:nvPr/>
        </p:nvSpPr>
        <p:spPr>
          <a:xfrm>
            <a:off x="1655655" y="127000"/>
            <a:ext cx="9144000" cy="1260000"/>
          </a:xfrm>
          <a:prstGeom prst="rect">
            <a:avLst/>
          </a:prstGeom>
        </p:spPr>
        <p:txBody>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defRPr/>
            </a:pPr>
            <a:endParaRPr lang="en-US" altLang="ja-JP"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r>
              <a:rPr lang="ja-JP" altLang="en-US" sz="28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0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振り返る</a:t>
            </a:r>
            <a:endParaRPr lang="en-US" altLang="ja-JP"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r>
              <a:rPr lang="ja-JP" altLang="en-US"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・事例紹介</a:t>
            </a:r>
            <a:endParaRPr lang="en-US" altLang="ja-JP" sz="20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endParaRPr lang="ja-JP" altLang="en-US" sz="20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0" name="正方形/長方形 9">
            <a:extLst>
              <a:ext uri="{FF2B5EF4-FFF2-40B4-BE49-F238E27FC236}">
                <a16:creationId xmlns:a16="http://schemas.microsoft.com/office/drawing/2014/main" id="{57703857-1B50-490D-8F77-6EF77906AFAA}"/>
              </a:ext>
            </a:extLst>
          </p:cNvPr>
          <p:cNvSpPr/>
          <p:nvPr/>
        </p:nvSpPr>
        <p:spPr>
          <a:xfrm>
            <a:off x="311843" y="116844"/>
            <a:ext cx="6186309" cy="369332"/>
          </a:xfrm>
          <a:prstGeom prst="rect">
            <a:avLst/>
          </a:prstGeom>
        </p:spPr>
        <p:txBody>
          <a:bodyPr wrap="none">
            <a:spAutoFit/>
          </a:bodyPr>
          <a:lstStyle/>
          <a:p>
            <a:r>
              <a:rPr lang="ja-JP" altLang="en-US" dirty="0" smtClean="0">
                <a:latin typeface="ＭＳ ゴシック" panose="020B0609070205080204" pitchFamily="49" charset="-128"/>
                <a:ea typeface="ＭＳ ゴシック" panose="020B0609070205080204" pitchFamily="49" charset="-128"/>
              </a:rPr>
              <a:t>３</a:t>
            </a:r>
            <a:r>
              <a:rPr lang="ja-JP" altLang="en-US" dirty="0">
                <a:latin typeface="ＭＳ ゴシック" panose="020B0609070205080204" pitchFamily="49" charset="-128"/>
                <a:ea typeface="ＭＳ ゴシック" panose="020B0609070205080204" pitchFamily="49" charset="-128"/>
              </a:rPr>
              <a:t>　一単位時間における授業づくりに係る基本的な</a:t>
            </a:r>
            <a:r>
              <a:rPr lang="ja-JP" altLang="en-US" dirty="0" smtClean="0">
                <a:latin typeface="ＭＳ ゴシック" panose="020B0609070205080204" pitchFamily="49" charset="-128"/>
                <a:ea typeface="ＭＳ ゴシック" panose="020B0609070205080204" pitchFamily="49" charset="-128"/>
              </a:rPr>
              <a:t>考え方</a:t>
            </a:r>
            <a:endParaRPr lang="ja-JP" altLang="en-US"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p:txBody>
          <a:bodyPr/>
          <a:lstStyle/>
          <a:p>
            <a:fld id="{F5C35AD2-8B7B-4CF4-BC66-4791DB21DCBF}" type="slidenum">
              <a:rPr kumimoji="1" lang="ja-JP" altLang="en-US" smtClean="0"/>
              <a:t>14</a:t>
            </a:fld>
            <a:endParaRPr kumimoji="1" lang="ja-JP" altLang="en-US"/>
          </a:p>
        </p:txBody>
      </p:sp>
    </p:spTree>
    <p:extLst>
      <p:ext uri="{BB962C8B-B14F-4D97-AF65-F5344CB8AC3E}">
        <p14:creationId xmlns:p14="http://schemas.microsoft.com/office/powerpoint/2010/main" val="74520463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a:srcRect b="6583"/>
          <a:stretch/>
        </p:blipFill>
        <p:spPr>
          <a:xfrm>
            <a:off x="2210770" y="992323"/>
            <a:ext cx="7831420" cy="5241840"/>
          </a:xfrm>
          <a:prstGeom prst="rect">
            <a:avLst/>
          </a:prstGeom>
        </p:spPr>
      </p:pic>
      <p:sp>
        <p:nvSpPr>
          <p:cNvPr id="4" name="正方形/長方形 88"/>
          <p:cNvSpPr/>
          <p:nvPr/>
        </p:nvSpPr>
        <p:spPr>
          <a:xfrm>
            <a:off x="1630680" y="493282"/>
            <a:ext cx="7776000" cy="384204"/>
          </a:xfrm>
          <a:prstGeom prst="rect">
            <a:avLst/>
          </a:prstGeom>
          <a:noFill/>
          <a:ln w="25400" cap="flat" cmpd="sng" algn="ctr">
            <a:noFill/>
            <a:prstDash val="solid"/>
          </a:ln>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84057" tIns="42030" rIns="84057" bIns="42030" numCol="1" anchor="t" anchorCtr="0" compatLnSpc="1">
            <a:prstTxWarp prst="textNoShape">
              <a:avLst/>
            </a:prstTxWarp>
          </a:bodyPr>
          <a:lstStyle/>
          <a:p>
            <a:pPr defTabSz="840604" fontAlgn="base">
              <a:spcBef>
                <a:spcPct val="0"/>
              </a:spcBef>
              <a:spcAft>
                <a:spcPct val="0"/>
              </a:spcAft>
            </a:pPr>
            <a:r>
              <a:rPr kumimoji="0" lang="ja-JP" altLang="en-US" sz="2800" kern="0" dirty="0">
                <a:latin typeface="ＭＳ ゴシック" panose="020B0609070205080204" pitchFamily="49" charset="-128"/>
                <a:ea typeface="ＭＳ ゴシック" panose="020B0609070205080204" pitchFamily="49" charset="-128"/>
                <a:cs typeface="メイリオ" panose="020B0604030504040204" pitchFamily="50" charset="-128"/>
              </a:rPr>
              <a:t>　</a:t>
            </a:r>
            <a:r>
              <a:rPr kumimoji="0" lang="ja-JP" altLang="en-US" sz="2000" kern="0" dirty="0">
                <a:latin typeface="ＭＳ ゴシック" panose="020B0609070205080204" pitchFamily="49" charset="-128"/>
                <a:ea typeface="ＭＳ ゴシック" panose="020B0609070205080204" pitchFamily="49" charset="-128"/>
                <a:cs typeface="メイリオ" panose="020B0604030504040204" pitchFamily="50" charset="-128"/>
              </a:rPr>
              <a:t>○　授業改善が求められる背景</a:t>
            </a:r>
            <a:endParaRPr lang="en-US" altLang="ja-JP" sz="20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2" name="角丸四角形 11"/>
          <p:cNvSpPr/>
          <p:nvPr/>
        </p:nvSpPr>
        <p:spPr>
          <a:xfrm>
            <a:off x="6097294" y="4248145"/>
            <a:ext cx="3956571" cy="1990071"/>
          </a:xfrm>
          <a:prstGeom prst="roundRect">
            <a:avLst>
              <a:gd name="adj" fmla="val 1173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p:cNvSpPr txBox="1"/>
          <p:nvPr/>
        </p:nvSpPr>
        <p:spPr>
          <a:xfrm>
            <a:off x="2210770" y="6258075"/>
            <a:ext cx="8172000" cy="507831"/>
          </a:xfrm>
          <a:prstGeom prst="rect">
            <a:avLst/>
          </a:prstGeom>
          <a:noFill/>
        </p:spPr>
        <p:txBody>
          <a:bodyPr wrap="square" rtlCol="0">
            <a:spAutoFit/>
          </a:bodyPr>
          <a:lstStyle/>
          <a:p>
            <a:r>
              <a:rPr lang="ja-JP" altLang="en-US" sz="1350" dirty="0">
                <a:solidFill>
                  <a:prstClr val="black"/>
                </a:solidFill>
                <a:latin typeface="ＭＳ ゴシック" panose="020B0609070205080204" pitchFamily="49" charset="-128"/>
                <a:ea typeface="ＭＳ ゴシック" panose="020B0609070205080204" pitchFamily="49" charset="-128"/>
              </a:rPr>
              <a:t>中央教育審議会　幼稚園、小学校、中学校、高等学校及び特別支援学校の学習指導要領等の改善及び必</a:t>
            </a:r>
            <a:r>
              <a:rPr lang="en-US" altLang="ja-JP" sz="1350" dirty="0">
                <a:solidFill>
                  <a:prstClr val="black"/>
                </a:solidFill>
                <a:latin typeface="ＭＳ ゴシック" panose="020B0609070205080204" pitchFamily="49" charset="-128"/>
                <a:ea typeface="ＭＳ ゴシック" panose="020B0609070205080204" pitchFamily="49" charset="-128"/>
              </a:rPr>
              <a:t/>
            </a:r>
            <a:br>
              <a:rPr lang="en-US" altLang="ja-JP" sz="1350" dirty="0">
                <a:solidFill>
                  <a:prstClr val="black"/>
                </a:solidFill>
                <a:latin typeface="ＭＳ ゴシック" panose="020B0609070205080204" pitchFamily="49" charset="-128"/>
                <a:ea typeface="ＭＳ ゴシック" panose="020B0609070205080204" pitchFamily="49" charset="-128"/>
              </a:rPr>
            </a:br>
            <a:r>
              <a:rPr lang="ja-JP" altLang="en-US" sz="1350" dirty="0">
                <a:solidFill>
                  <a:prstClr val="black"/>
                </a:solidFill>
                <a:latin typeface="ＭＳ ゴシック" panose="020B0609070205080204" pitchFamily="49" charset="-128"/>
                <a:ea typeface="ＭＳ ゴシック" panose="020B0609070205080204" pitchFamily="49" charset="-128"/>
              </a:rPr>
              <a:t>　　　　　　　　要な方策等について（答申）　平成</a:t>
            </a:r>
            <a:r>
              <a:rPr lang="en-US" altLang="ja-JP" sz="1350" dirty="0">
                <a:solidFill>
                  <a:prstClr val="black"/>
                </a:solidFill>
                <a:latin typeface="ＭＳ ゴシック" panose="020B0609070205080204" pitchFamily="49" charset="-128"/>
                <a:ea typeface="ＭＳ ゴシック" panose="020B0609070205080204" pitchFamily="49" charset="-128"/>
              </a:rPr>
              <a:t>28</a:t>
            </a:r>
            <a:r>
              <a:rPr lang="ja-JP" altLang="en-US" sz="1350" dirty="0">
                <a:solidFill>
                  <a:prstClr val="black"/>
                </a:solidFill>
                <a:latin typeface="ＭＳ ゴシック" panose="020B0609070205080204" pitchFamily="49" charset="-128"/>
                <a:ea typeface="ＭＳ ゴシック" panose="020B0609070205080204" pitchFamily="49" charset="-128"/>
              </a:rPr>
              <a:t>年</a:t>
            </a:r>
            <a:r>
              <a:rPr lang="en-US" altLang="ja-JP" sz="1350" dirty="0">
                <a:solidFill>
                  <a:prstClr val="black"/>
                </a:solidFill>
                <a:latin typeface="ＭＳ ゴシック" panose="020B0609070205080204" pitchFamily="49" charset="-128"/>
                <a:ea typeface="ＭＳ ゴシック" panose="020B0609070205080204" pitchFamily="49" charset="-128"/>
              </a:rPr>
              <a:t>12</a:t>
            </a:r>
            <a:r>
              <a:rPr lang="ja-JP" altLang="en-US" sz="1350" dirty="0">
                <a:solidFill>
                  <a:prstClr val="black"/>
                </a:solidFill>
                <a:latin typeface="ＭＳ ゴシック" panose="020B0609070205080204" pitchFamily="49" charset="-128"/>
                <a:ea typeface="ＭＳ ゴシック" panose="020B0609070205080204" pitchFamily="49" charset="-128"/>
              </a:rPr>
              <a:t>月</a:t>
            </a:r>
            <a:r>
              <a:rPr lang="en-US" altLang="ja-JP" sz="1350" dirty="0">
                <a:solidFill>
                  <a:prstClr val="black"/>
                </a:solidFill>
                <a:latin typeface="ＭＳ ゴシック" panose="020B0609070205080204" pitchFamily="49" charset="-128"/>
                <a:ea typeface="ＭＳ ゴシック" panose="020B0609070205080204" pitchFamily="49" charset="-128"/>
              </a:rPr>
              <a:t>21</a:t>
            </a:r>
            <a:r>
              <a:rPr lang="ja-JP" altLang="en-US" sz="1350" dirty="0">
                <a:solidFill>
                  <a:prstClr val="black"/>
                </a:solidFill>
                <a:latin typeface="ＭＳ ゴシック" panose="020B0609070205080204" pitchFamily="49" charset="-128"/>
                <a:ea typeface="ＭＳ ゴシック" panose="020B0609070205080204" pitchFamily="49" charset="-128"/>
              </a:rPr>
              <a:t>日</a:t>
            </a:r>
          </a:p>
        </p:txBody>
      </p:sp>
      <p:sp>
        <p:nvSpPr>
          <p:cNvPr id="8" name="テキスト ボックス 7"/>
          <p:cNvSpPr txBox="1"/>
          <p:nvPr/>
        </p:nvSpPr>
        <p:spPr>
          <a:xfrm>
            <a:off x="780198" y="1176409"/>
            <a:ext cx="850482" cy="400110"/>
          </a:xfrm>
          <a:prstGeom prst="rect">
            <a:avLst/>
          </a:prstGeom>
          <a:noFill/>
        </p:spPr>
        <p:txBody>
          <a:bodyPr wrap="square" rtlCol="0">
            <a:spAutoFit/>
          </a:bodyPr>
          <a:lstStyle/>
          <a:p>
            <a:r>
              <a:rPr lang="ja-JP" altLang="en-US" sz="2000" dirty="0" smtClean="0">
                <a:latin typeface="ＭＳ ゴシック" panose="020B0609070205080204" pitchFamily="49" charset="-128"/>
                <a:ea typeface="ＭＳ ゴシック" panose="020B0609070205080204" pitchFamily="49" charset="-128"/>
              </a:rPr>
              <a:t>再掲</a:t>
            </a:r>
            <a:endParaRPr lang="en-US" altLang="ja-JP" sz="2000" dirty="0" smtClean="0">
              <a:latin typeface="ＭＳ ゴシック" panose="020B0609070205080204" pitchFamily="49" charset="-128"/>
              <a:ea typeface="ＭＳ ゴシック" panose="020B0609070205080204" pitchFamily="49" charset="-128"/>
            </a:endParaRPr>
          </a:p>
        </p:txBody>
      </p:sp>
      <p:sp>
        <p:nvSpPr>
          <p:cNvPr id="11" name="正方形/長方形 10">
            <a:extLst>
              <a:ext uri="{FF2B5EF4-FFF2-40B4-BE49-F238E27FC236}">
                <a16:creationId xmlns:a16="http://schemas.microsoft.com/office/drawing/2014/main" id="{57703857-1B50-490D-8F77-6EF77906AFAA}"/>
              </a:ext>
            </a:extLst>
          </p:cNvPr>
          <p:cNvSpPr/>
          <p:nvPr/>
        </p:nvSpPr>
        <p:spPr>
          <a:xfrm>
            <a:off x="311843" y="116844"/>
            <a:ext cx="6186309" cy="369332"/>
          </a:xfrm>
          <a:prstGeom prst="rect">
            <a:avLst/>
          </a:prstGeom>
        </p:spPr>
        <p:txBody>
          <a:bodyPr wrap="none">
            <a:spAutoFit/>
          </a:bodyPr>
          <a:lstStyle/>
          <a:p>
            <a:r>
              <a:rPr lang="ja-JP" altLang="en-US" dirty="0" smtClean="0">
                <a:latin typeface="ＭＳ ゴシック" panose="020B0609070205080204" pitchFamily="49" charset="-128"/>
                <a:ea typeface="ＭＳ ゴシック" panose="020B0609070205080204" pitchFamily="49" charset="-128"/>
              </a:rPr>
              <a:t>３</a:t>
            </a:r>
            <a:r>
              <a:rPr lang="ja-JP" altLang="en-US" dirty="0">
                <a:latin typeface="ＭＳ ゴシック" panose="020B0609070205080204" pitchFamily="49" charset="-128"/>
                <a:ea typeface="ＭＳ ゴシック" panose="020B0609070205080204" pitchFamily="49" charset="-128"/>
              </a:rPr>
              <a:t>　一単位時間における授業づくりに係る基本的な</a:t>
            </a:r>
            <a:r>
              <a:rPr lang="ja-JP" altLang="en-US" dirty="0" smtClean="0">
                <a:latin typeface="ＭＳ ゴシック" panose="020B0609070205080204" pitchFamily="49" charset="-128"/>
                <a:ea typeface="ＭＳ ゴシック" panose="020B0609070205080204" pitchFamily="49" charset="-128"/>
              </a:rPr>
              <a:t>考え方</a:t>
            </a:r>
            <a:endParaRPr lang="ja-JP" altLang="en-US"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15</a:t>
            </a:fld>
            <a:endParaRPr kumimoji="1" lang="ja-JP" altLang="en-US"/>
          </a:p>
        </p:txBody>
      </p:sp>
    </p:spTree>
    <p:extLst>
      <p:ext uri="{BB962C8B-B14F-4D97-AF65-F5344CB8AC3E}">
        <p14:creationId xmlns:p14="http://schemas.microsoft.com/office/powerpoint/2010/main" val="58338597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txBox="1">
            <a:spLocks/>
          </p:cNvSpPr>
          <p:nvPr/>
        </p:nvSpPr>
        <p:spPr>
          <a:xfrm>
            <a:off x="578162" y="663714"/>
            <a:ext cx="5544000" cy="756000"/>
          </a:xfrm>
          <a:prstGeom prst="rect">
            <a:avLst/>
          </a:prstGeom>
        </p:spPr>
        <p:txBody>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defRPr/>
            </a:pPr>
            <a:endParaRPr lang="en-US" altLang="ja-JP"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r>
              <a:rPr lang="ja-JP" altLang="en-US" sz="28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0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主体的な学びの視点</a:t>
            </a:r>
          </a:p>
        </p:txBody>
      </p:sp>
      <p:sp>
        <p:nvSpPr>
          <p:cNvPr id="18" name="テキスト ボックス 17"/>
          <p:cNvSpPr txBox="1"/>
          <p:nvPr/>
        </p:nvSpPr>
        <p:spPr>
          <a:xfrm>
            <a:off x="1998497" y="1560585"/>
            <a:ext cx="8247331" cy="3647152"/>
          </a:xfrm>
          <a:prstGeom prst="rect">
            <a:avLst/>
          </a:prstGeom>
          <a:noFill/>
        </p:spPr>
        <p:txBody>
          <a:bodyPr wrap="square" rtlCol="0">
            <a:spAutoFit/>
          </a:bodyPr>
          <a:lstStyle/>
          <a:p>
            <a:pPr>
              <a:lnSpc>
                <a:spcPct val="110000"/>
              </a:lnSpc>
            </a:pPr>
            <a:r>
              <a:rPr lang="ja-JP" altLang="en-US" sz="4000" dirty="0">
                <a:latin typeface="ＭＳ ゴシック" panose="020B0609070205080204" pitchFamily="49" charset="-128"/>
                <a:ea typeface="ＭＳ ゴシック" panose="020B0609070205080204" pitchFamily="49" charset="-128"/>
                <a:cs typeface="メイリオ"/>
              </a:rPr>
              <a:t>　</a:t>
            </a:r>
            <a:r>
              <a:rPr lang="ja-JP" altLang="en-US" sz="4200" dirty="0">
                <a:latin typeface="ＭＳ ゴシック" panose="020B0609070205080204" pitchFamily="49" charset="-128"/>
                <a:ea typeface="ＭＳ ゴシック" panose="020B0609070205080204" pitchFamily="49" charset="-128"/>
                <a:cs typeface="メイリオ"/>
              </a:rPr>
              <a:t>学ぶことに興味や関心を持ち、自己のキャリア形成の方向性と関連付けながら、見通しを持って粘り強く取り組み、自己の学習活動を振り返って次につなげる。</a:t>
            </a:r>
          </a:p>
        </p:txBody>
      </p:sp>
      <p:sp>
        <p:nvSpPr>
          <p:cNvPr id="5" name="正方形/長方形 4">
            <a:extLst>
              <a:ext uri="{FF2B5EF4-FFF2-40B4-BE49-F238E27FC236}">
                <a16:creationId xmlns:a16="http://schemas.microsoft.com/office/drawing/2014/main" id="{57703857-1B50-490D-8F77-6EF77906AFAA}"/>
              </a:ext>
            </a:extLst>
          </p:cNvPr>
          <p:cNvSpPr/>
          <p:nvPr/>
        </p:nvSpPr>
        <p:spPr>
          <a:xfrm>
            <a:off x="311843" y="116844"/>
            <a:ext cx="6186309" cy="369332"/>
          </a:xfrm>
          <a:prstGeom prst="rect">
            <a:avLst/>
          </a:prstGeom>
        </p:spPr>
        <p:txBody>
          <a:bodyPr wrap="none">
            <a:spAutoFit/>
          </a:bodyPr>
          <a:lstStyle/>
          <a:p>
            <a:r>
              <a:rPr lang="ja-JP" altLang="en-US" dirty="0" smtClean="0">
                <a:latin typeface="ＭＳ ゴシック" panose="020B0609070205080204" pitchFamily="49" charset="-128"/>
                <a:ea typeface="ＭＳ ゴシック" panose="020B0609070205080204" pitchFamily="49" charset="-128"/>
              </a:rPr>
              <a:t>３</a:t>
            </a:r>
            <a:r>
              <a:rPr lang="ja-JP" altLang="en-US" dirty="0">
                <a:latin typeface="ＭＳ ゴシック" panose="020B0609070205080204" pitchFamily="49" charset="-128"/>
                <a:ea typeface="ＭＳ ゴシック" panose="020B0609070205080204" pitchFamily="49" charset="-128"/>
              </a:rPr>
              <a:t>　一単位時間における授業づくりに係る基本的な</a:t>
            </a:r>
            <a:r>
              <a:rPr lang="ja-JP" altLang="en-US" dirty="0" smtClean="0">
                <a:latin typeface="ＭＳ ゴシック" panose="020B0609070205080204" pitchFamily="49" charset="-128"/>
                <a:ea typeface="ＭＳ ゴシック" panose="020B0609070205080204" pitchFamily="49" charset="-128"/>
              </a:rPr>
              <a:t>考え方</a:t>
            </a:r>
            <a:endParaRPr lang="ja-JP" altLang="en-US"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16</a:t>
            </a:fld>
            <a:endParaRPr kumimoji="1" lang="ja-JP" altLang="en-US"/>
          </a:p>
        </p:txBody>
      </p:sp>
    </p:spTree>
    <p:extLst>
      <p:ext uri="{BB962C8B-B14F-4D97-AF65-F5344CB8AC3E}">
        <p14:creationId xmlns:p14="http://schemas.microsoft.com/office/powerpoint/2010/main" val="569225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4406918" y="6284996"/>
            <a:ext cx="6472099" cy="507831"/>
          </a:xfrm>
          <a:prstGeom prst="rect">
            <a:avLst/>
          </a:prstGeom>
          <a:noFill/>
        </p:spPr>
        <p:txBody>
          <a:bodyPr wrap="square" rtlCol="0">
            <a:spAutoFit/>
          </a:bodyPr>
          <a:lstStyle/>
          <a:p>
            <a:r>
              <a:rPr lang="ja-JP" altLang="en-US" sz="1350" dirty="0">
                <a:solidFill>
                  <a:prstClr val="black"/>
                </a:solidFill>
                <a:latin typeface="ＭＳ ゴシック" panose="020B0609070205080204" pitchFamily="49" charset="-128"/>
                <a:ea typeface="ＭＳ ゴシック" panose="020B0609070205080204" pitchFamily="49" charset="-128"/>
              </a:rPr>
              <a:t>平成</a:t>
            </a:r>
            <a:r>
              <a:rPr lang="en-US" altLang="ja-JP" sz="1350" dirty="0">
                <a:solidFill>
                  <a:prstClr val="black"/>
                </a:solidFill>
                <a:latin typeface="ＭＳ ゴシック" panose="020B0609070205080204" pitchFamily="49" charset="-128"/>
                <a:ea typeface="ＭＳ ゴシック" panose="020B0609070205080204" pitchFamily="49" charset="-128"/>
              </a:rPr>
              <a:t>29</a:t>
            </a:r>
            <a:r>
              <a:rPr lang="ja-JP" altLang="en-US" sz="1350" dirty="0">
                <a:solidFill>
                  <a:prstClr val="black"/>
                </a:solidFill>
                <a:latin typeface="ＭＳ ゴシック" panose="020B0609070205080204" pitchFamily="49" charset="-128"/>
                <a:ea typeface="ＭＳ ゴシック" panose="020B0609070205080204" pitchFamily="49" charset="-128"/>
              </a:rPr>
              <a:t>年度次世代型教育推進セミナー（北海道会場）</a:t>
            </a:r>
            <a:endParaRPr lang="en-US" altLang="ja-JP" sz="1350" dirty="0">
              <a:solidFill>
                <a:prstClr val="black"/>
              </a:solidFill>
              <a:latin typeface="ＭＳ ゴシック" panose="020B0609070205080204" pitchFamily="49" charset="-128"/>
              <a:ea typeface="ＭＳ ゴシック" panose="020B0609070205080204" pitchFamily="49" charset="-128"/>
            </a:endParaRPr>
          </a:p>
          <a:p>
            <a:r>
              <a:rPr lang="ja-JP" altLang="en-US" sz="1350" dirty="0">
                <a:solidFill>
                  <a:prstClr val="black"/>
                </a:solidFill>
                <a:latin typeface="ＭＳ ゴシック" panose="020B0609070205080204" pitchFamily="49" charset="-128"/>
                <a:ea typeface="ＭＳ ゴシック" panose="020B0609070205080204" pitchFamily="49" charset="-128"/>
              </a:rPr>
              <a:t>～アクティブ・ラーニングについて考える～配付資料を基に作成</a:t>
            </a:r>
          </a:p>
        </p:txBody>
      </p:sp>
      <p:sp>
        <p:nvSpPr>
          <p:cNvPr id="25" name="テキスト ボックス 24"/>
          <p:cNvSpPr txBox="1"/>
          <p:nvPr/>
        </p:nvSpPr>
        <p:spPr>
          <a:xfrm>
            <a:off x="1789824" y="5185492"/>
            <a:ext cx="8614410" cy="1200329"/>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主体的・対話的で深い学びの視点からの学習過程の質的改善により実現したい子どもの姿をピクトグラムでイメージ化</a:t>
            </a:r>
            <a:endParaRPr lang="en-US" altLang="ja-JP" sz="2400" dirty="0">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2400"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　但し、全ての姿を表現したものではない。</a:t>
            </a:r>
            <a:endParaRPr lang="en-US" altLang="ja-JP" sz="24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pic>
        <p:nvPicPr>
          <p:cNvPr id="26" name="図 25"/>
          <p:cNvPicPr>
            <a:picLocks noChangeAspect="1"/>
          </p:cNvPicPr>
          <p:nvPr/>
        </p:nvPicPr>
        <p:blipFill>
          <a:blip r:embed="rId3"/>
          <a:stretch>
            <a:fillRect/>
          </a:stretch>
        </p:blipFill>
        <p:spPr>
          <a:xfrm>
            <a:off x="1733709" y="1896376"/>
            <a:ext cx="876492" cy="863813"/>
          </a:xfrm>
          <a:prstGeom prst="rect">
            <a:avLst/>
          </a:prstGeom>
        </p:spPr>
      </p:pic>
      <p:pic>
        <p:nvPicPr>
          <p:cNvPr id="27" name="図 26"/>
          <p:cNvPicPr>
            <a:picLocks noChangeAspect="1"/>
          </p:cNvPicPr>
          <p:nvPr/>
        </p:nvPicPr>
        <p:blipFill>
          <a:blip r:embed="rId4"/>
          <a:stretch>
            <a:fillRect/>
          </a:stretch>
        </p:blipFill>
        <p:spPr>
          <a:xfrm>
            <a:off x="1733709" y="3125579"/>
            <a:ext cx="876492" cy="863813"/>
          </a:xfrm>
          <a:prstGeom prst="rect">
            <a:avLst/>
          </a:prstGeom>
        </p:spPr>
      </p:pic>
      <p:pic>
        <p:nvPicPr>
          <p:cNvPr id="28" name="図 27"/>
          <p:cNvPicPr>
            <a:picLocks noChangeAspect="1"/>
          </p:cNvPicPr>
          <p:nvPr/>
        </p:nvPicPr>
        <p:blipFill>
          <a:blip r:embed="rId5"/>
          <a:stretch>
            <a:fillRect/>
          </a:stretch>
        </p:blipFill>
        <p:spPr>
          <a:xfrm>
            <a:off x="1733709" y="4355448"/>
            <a:ext cx="876492" cy="863813"/>
          </a:xfrm>
          <a:prstGeom prst="rect">
            <a:avLst/>
          </a:prstGeom>
        </p:spPr>
      </p:pic>
      <p:pic>
        <p:nvPicPr>
          <p:cNvPr id="29" name="図 28"/>
          <p:cNvPicPr>
            <a:picLocks noChangeAspect="1"/>
          </p:cNvPicPr>
          <p:nvPr/>
        </p:nvPicPr>
        <p:blipFill>
          <a:blip r:embed="rId6"/>
          <a:stretch>
            <a:fillRect/>
          </a:stretch>
        </p:blipFill>
        <p:spPr>
          <a:xfrm>
            <a:off x="6420221" y="1902383"/>
            <a:ext cx="876492" cy="863813"/>
          </a:xfrm>
          <a:prstGeom prst="rect">
            <a:avLst/>
          </a:prstGeom>
        </p:spPr>
      </p:pic>
      <p:pic>
        <p:nvPicPr>
          <p:cNvPr id="30" name="図 29"/>
          <p:cNvPicPr>
            <a:picLocks noChangeAspect="1"/>
          </p:cNvPicPr>
          <p:nvPr/>
        </p:nvPicPr>
        <p:blipFill>
          <a:blip r:embed="rId7"/>
          <a:stretch>
            <a:fillRect/>
          </a:stretch>
        </p:blipFill>
        <p:spPr>
          <a:xfrm>
            <a:off x="6420221" y="3120689"/>
            <a:ext cx="876492" cy="863813"/>
          </a:xfrm>
          <a:prstGeom prst="rect">
            <a:avLst/>
          </a:prstGeom>
        </p:spPr>
      </p:pic>
      <p:sp>
        <p:nvSpPr>
          <p:cNvPr id="31" name="テキスト ボックス 30"/>
          <p:cNvSpPr txBox="1"/>
          <p:nvPr/>
        </p:nvSpPr>
        <p:spPr>
          <a:xfrm>
            <a:off x="1774881" y="1285696"/>
            <a:ext cx="4827305" cy="461665"/>
          </a:xfrm>
          <a:prstGeom prst="rect">
            <a:avLst/>
          </a:prstGeom>
          <a:noFill/>
        </p:spPr>
        <p:txBody>
          <a:bodyPr wrap="square" rtlCol="0">
            <a:spAutoFit/>
          </a:bodyPr>
          <a:lstStyle/>
          <a:p>
            <a:r>
              <a:rPr lang="ja-JP" altLang="en-US" sz="2400" b="1" u="sng" dirty="0">
                <a:solidFill>
                  <a:srgbClr val="C00000"/>
                </a:solidFill>
                <a:latin typeface="ＭＳ ゴシック" panose="020B0609070205080204" pitchFamily="49" charset="-128"/>
                <a:ea typeface="ＭＳ ゴシック" panose="020B0609070205080204" pitchFamily="49" charset="-128"/>
                <a:cs typeface="メイリオ" panose="020B0604030504040204" pitchFamily="50" charset="-128"/>
              </a:rPr>
              <a:t>主体的な学びにおける子供の姿</a:t>
            </a:r>
            <a:endParaRPr lang="en-US" altLang="ja-JP" sz="2400" b="1" u="sng" dirty="0">
              <a:solidFill>
                <a:srgbClr val="C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7" name="テキスト ボックス 36"/>
          <p:cNvSpPr txBox="1"/>
          <p:nvPr/>
        </p:nvSpPr>
        <p:spPr>
          <a:xfrm>
            <a:off x="2692794" y="2027958"/>
            <a:ext cx="6808470" cy="523220"/>
          </a:xfrm>
          <a:prstGeom prst="rect">
            <a:avLst/>
          </a:prstGeom>
          <a:noFill/>
        </p:spPr>
        <p:txBody>
          <a:bodyPr wrap="square" rtlCol="0">
            <a:spAutoFit/>
          </a:bodyPr>
          <a:lstStyle/>
          <a:p>
            <a:r>
              <a:rPr lang="ja-JP" altLang="en-US" sz="2800" dirty="0">
                <a:latin typeface="ＭＳ ゴシック" panose="020B0609070205080204" pitchFamily="49" charset="-128"/>
                <a:ea typeface="ＭＳ ゴシック" panose="020B0609070205080204" pitchFamily="49" charset="-128"/>
              </a:rPr>
              <a:t>興味や関心を高める</a:t>
            </a:r>
          </a:p>
        </p:txBody>
      </p:sp>
      <p:sp>
        <p:nvSpPr>
          <p:cNvPr id="38" name="テキスト ボックス 37"/>
          <p:cNvSpPr txBox="1"/>
          <p:nvPr/>
        </p:nvSpPr>
        <p:spPr>
          <a:xfrm>
            <a:off x="2686110" y="3290984"/>
            <a:ext cx="6808470" cy="523220"/>
          </a:xfrm>
          <a:prstGeom prst="rect">
            <a:avLst/>
          </a:prstGeom>
          <a:noFill/>
        </p:spPr>
        <p:txBody>
          <a:bodyPr wrap="square" rtlCol="0">
            <a:spAutoFit/>
          </a:bodyPr>
          <a:lstStyle/>
          <a:p>
            <a:r>
              <a:rPr lang="ja-JP" altLang="en-US" sz="2800" dirty="0">
                <a:latin typeface="ＭＳ ゴシック" panose="020B0609070205080204" pitchFamily="49" charset="-128"/>
                <a:ea typeface="ＭＳ ゴシック" panose="020B0609070205080204" pitchFamily="49" charset="-128"/>
              </a:rPr>
              <a:t>見通しを持つ</a:t>
            </a:r>
          </a:p>
        </p:txBody>
      </p:sp>
      <p:sp>
        <p:nvSpPr>
          <p:cNvPr id="39" name="テキスト ボックス 38"/>
          <p:cNvSpPr txBox="1"/>
          <p:nvPr/>
        </p:nvSpPr>
        <p:spPr>
          <a:xfrm>
            <a:off x="2686110" y="4419389"/>
            <a:ext cx="6808470" cy="523220"/>
          </a:xfrm>
          <a:prstGeom prst="rect">
            <a:avLst/>
          </a:prstGeom>
          <a:noFill/>
        </p:spPr>
        <p:txBody>
          <a:bodyPr wrap="square" rtlCol="0">
            <a:spAutoFit/>
          </a:bodyPr>
          <a:lstStyle/>
          <a:p>
            <a:r>
              <a:rPr lang="ja-JP" altLang="en-US" sz="2800" dirty="0">
                <a:latin typeface="ＭＳ ゴシック" panose="020B0609070205080204" pitchFamily="49" charset="-128"/>
                <a:ea typeface="ＭＳ ゴシック" panose="020B0609070205080204" pitchFamily="49" charset="-128"/>
              </a:rPr>
              <a:t>自分と結び付ける</a:t>
            </a:r>
          </a:p>
        </p:txBody>
      </p:sp>
      <p:sp>
        <p:nvSpPr>
          <p:cNvPr id="40" name="テキスト ボックス 39"/>
          <p:cNvSpPr txBox="1"/>
          <p:nvPr/>
        </p:nvSpPr>
        <p:spPr>
          <a:xfrm>
            <a:off x="7264794" y="2069849"/>
            <a:ext cx="6808470" cy="523220"/>
          </a:xfrm>
          <a:prstGeom prst="rect">
            <a:avLst/>
          </a:prstGeom>
          <a:noFill/>
        </p:spPr>
        <p:txBody>
          <a:bodyPr wrap="square" rtlCol="0">
            <a:spAutoFit/>
          </a:bodyPr>
          <a:lstStyle/>
          <a:p>
            <a:r>
              <a:rPr lang="ja-JP" altLang="en-US" sz="2800" dirty="0">
                <a:latin typeface="ＭＳ ゴシック" panose="020B0609070205080204" pitchFamily="49" charset="-128"/>
                <a:ea typeface="ＭＳ ゴシック" panose="020B0609070205080204" pitchFamily="49" charset="-128"/>
              </a:rPr>
              <a:t>粘り強く取り組む</a:t>
            </a:r>
          </a:p>
        </p:txBody>
      </p:sp>
      <p:sp>
        <p:nvSpPr>
          <p:cNvPr id="41" name="テキスト ボックス 40"/>
          <p:cNvSpPr txBox="1"/>
          <p:nvPr/>
        </p:nvSpPr>
        <p:spPr>
          <a:xfrm>
            <a:off x="7263765" y="2992955"/>
            <a:ext cx="6808470" cy="954107"/>
          </a:xfrm>
          <a:prstGeom prst="rect">
            <a:avLst/>
          </a:prstGeom>
          <a:noFill/>
        </p:spPr>
        <p:txBody>
          <a:bodyPr wrap="square" rtlCol="0">
            <a:spAutoFit/>
          </a:bodyPr>
          <a:lstStyle/>
          <a:p>
            <a:r>
              <a:rPr lang="ja-JP" altLang="en-US" sz="2800" dirty="0">
                <a:latin typeface="ＭＳ ゴシック" panose="020B0609070205080204" pitchFamily="49" charset="-128"/>
                <a:ea typeface="ＭＳ ゴシック" panose="020B0609070205080204" pitchFamily="49" charset="-128"/>
              </a:rPr>
              <a:t>振り返って次へ</a:t>
            </a:r>
            <a:endParaRPr lang="en-US" altLang="ja-JP" sz="2800" dirty="0">
              <a:latin typeface="ＭＳ ゴシック" panose="020B0609070205080204" pitchFamily="49" charset="-128"/>
              <a:ea typeface="ＭＳ ゴシック" panose="020B0609070205080204" pitchFamily="49" charset="-128"/>
            </a:endParaRPr>
          </a:p>
          <a:p>
            <a:r>
              <a:rPr lang="ja-JP" altLang="en-US" sz="2800" dirty="0">
                <a:latin typeface="ＭＳ ゴシック" panose="020B0609070205080204" pitchFamily="49" charset="-128"/>
                <a:ea typeface="ＭＳ ゴシック" panose="020B0609070205080204" pitchFamily="49" charset="-128"/>
              </a:rPr>
              <a:t>つなげる</a:t>
            </a:r>
          </a:p>
        </p:txBody>
      </p:sp>
      <p:sp>
        <p:nvSpPr>
          <p:cNvPr id="17" name="正方形/長方形 16">
            <a:extLst>
              <a:ext uri="{FF2B5EF4-FFF2-40B4-BE49-F238E27FC236}">
                <a16:creationId xmlns:a16="http://schemas.microsoft.com/office/drawing/2014/main" id="{57703857-1B50-490D-8F77-6EF77906AFAA}"/>
              </a:ext>
            </a:extLst>
          </p:cNvPr>
          <p:cNvSpPr/>
          <p:nvPr/>
        </p:nvSpPr>
        <p:spPr>
          <a:xfrm>
            <a:off x="311843" y="116844"/>
            <a:ext cx="6186309" cy="369332"/>
          </a:xfrm>
          <a:prstGeom prst="rect">
            <a:avLst/>
          </a:prstGeom>
        </p:spPr>
        <p:txBody>
          <a:bodyPr wrap="none">
            <a:spAutoFit/>
          </a:bodyPr>
          <a:lstStyle/>
          <a:p>
            <a:r>
              <a:rPr lang="ja-JP" altLang="en-US" dirty="0" smtClean="0">
                <a:latin typeface="ＭＳ ゴシック" panose="020B0609070205080204" pitchFamily="49" charset="-128"/>
                <a:ea typeface="ＭＳ ゴシック" panose="020B0609070205080204" pitchFamily="49" charset="-128"/>
              </a:rPr>
              <a:t>３</a:t>
            </a:r>
            <a:r>
              <a:rPr lang="ja-JP" altLang="en-US" dirty="0">
                <a:latin typeface="ＭＳ ゴシック" panose="020B0609070205080204" pitchFamily="49" charset="-128"/>
                <a:ea typeface="ＭＳ ゴシック" panose="020B0609070205080204" pitchFamily="49" charset="-128"/>
              </a:rPr>
              <a:t>　一単位時間における授業づくりに係る基本的な</a:t>
            </a:r>
            <a:r>
              <a:rPr lang="ja-JP" altLang="en-US" dirty="0" smtClean="0">
                <a:latin typeface="ＭＳ ゴシック" panose="020B0609070205080204" pitchFamily="49" charset="-128"/>
                <a:ea typeface="ＭＳ ゴシック" panose="020B0609070205080204" pitchFamily="49" charset="-128"/>
              </a:rPr>
              <a:t>考え方</a:t>
            </a:r>
            <a:endParaRPr lang="ja-JP" altLang="en-US"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17</a:t>
            </a:fld>
            <a:endParaRPr kumimoji="1" lang="ja-JP" altLang="en-US" dirty="0"/>
          </a:p>
        </p:txBody>
      </p:sp>
    </p:spTree>
    <p:extLst>
      <p:ext uri="{BB962C8B-B14F-4D97-AF65-F5344CB8AC3E}">
        <p14:creationId xmlns:p14="http://schemas.microsoft.com/office/powerpoint/2010/main" val="1137618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960832" y="1649698"/>
            <a:ext cx="8247331" cy="2936188"/>
          </a:xfrm>
          <a:prstGeom prst="rect">
            <a:avLst/>
          </a:prstGeom>
          <a:noFill/>
        </p:spPr>
        <p:txBody>
          <a:bodyPr wrap="square" rtlCol="0">
            <a:spAutoFit/>
          </a:bodyPr>
          <a:lstStyle/>
          <a:p>
            <a:pPr>
              <a:lnSpc>
                <a:spcPct val="110000"/>
              </a:lnSpc>
            </a:pPr>
            <a:r>
              <a:rPr lang="ja-JP" altLang="en-US" sz="4200" dirty="0">
                <a:latin typeface="メイリオ"/>
                <a:ea typeface="メイリオ"/>
                <a:cs typeface="メイリオ"/>
              </a:rPr>
              <a:t>　</a:t>
            </a:r>
            <a:r>
              <a:rPr lang="ja-JP" altLang="en-US" sz="4200" dirty="0">
                <a:latin typeface="ＭＳ ゴシック" panose="020B0609070205080204" pitchFamily="49" charset="-128"/>
                <a:ea typeface="ＭＳ ゴシック" panose="020B0609070205080204" pitchFamily="49" charset="-128"/>
                <a:cs typeface="メイリオ"/>
              </a:rPr>
              <a:t>子供同士の協働、教職員や地域の人との対話、先哲の考え方を手掛かりに考えること等を通じ、自己の考えを広げ深める。</a:t>
            </a:r>
          </a:p>
        </p:txBody>
      </p:sp>
      <p:sp>
        <p:nvSpPr>
          <p:cNvPr id="4" name="タイトル 1"/>
          <p:cNvSpPr txBox="1">
            <a:spLocks/>
          </p:cNvSpPr>
          <p:nvPr/>
        </p:nvSpPr>
        <p:spPr>
          <a:xfrm>
            <a:off x="578163" y="345662"/>
            <a:ext cx="5544000" cy="756000"/>
          </a:xfrm>
          <a:prstGeom prst="rect">
            <a:avLst/>
          </a:prstGeom>
        </p:spPr>
        <p:txBody>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defRPr/>
            </a:pPr>
            <a:endParaRPr lang="en-US" altLang="ja-JP"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r>
              <a:rPr lang="ja-JP" altLang="en-US" sz="28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0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対話的な</a:t>
            </a:r>
            <a:r>
              <a:rPr lang="ja-JP" altLang="en-US" sz="20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学びの視点</a:t>
            </a:r>
          </a:p>
        </p:txBody>
      </p:sp>
      <p:sp>
        <p:nvSpPr>
          <p:cNvPr id="7" name="正方形/長方形 6">
            <a:extLst>
              <a:ext uri="{FF2B5EF4-FFF2-40B4-BE49-F238E27FC236}">
                <a16:creationId xmlns:a16="http://schemas.microsoft.com/office/drawing/2014/main" id="{57703857-1B50-490D-8F77-6EF77906AFAA}"/>
              </a:ext>
            </a:extLst>
          </p:cNvPr>
          <p:cNvSpPr/>
          <p:nvPr/>
        </p:nvSpPr>
        <p:spPr>
          <a:xfrm>
            <a:off x="311843" y="116844"/>
            <a:ext cx="6186309" cy="369332"/>
          </a:xfrm>
          <a:prstGeom prst="rect">
            <a:avLst/>
          </a:prstGeom>
        </p:spPr>
        <p:txBody>
          <a:bodyPr wrap="none">
            <a:spAutoFit/>
          </a:bodyPr>
          <a:lstStyle/>
          <a:p>
            <a:r>
              <a:rPr lang="ja-JP" altLang="en-US" dirty="0" smtClean="0">
                <a:latin typeface="ＭＳ ゴシック" panose="020B0609070205080204" pitchFamily="49" charset="-128"/>
                <a:ea typeface="ＭＳ ゴシック" panose="020B0609070205080204" pitchFamily="49" charset="-128"/>
              </a:rPr>
              <a:t>３</a:t>
            </a:r>
            <a:r>
              <a:rPr lang="ja-JP" altLang="en-US" dirty="0">
                <a:latin typeface="ＭＳ ゴシック" panose="020B0609070205080204" pitchFamily="49" charset="-128"/>
                <a:ea typeface="ＭＳ ゴシック" panose="020B0609070205080204" pitchFamily="49" charset="-128"/>
              </a:rPr>
              <a:t>　一単位時間における授業づくりに係る基本的な</a:t>
            </a:r>
            <a:r>
              <a:rPr lang="ja-JP" altLang="en-US" dirty="0" smtClean="0">
                <a:latin typeface="ＭＳ ゴシック" panose="020B0609070205080204" pitchFamily="49" charset="-128"/>
                <a:ea typeface="ＭＳ ゴシック" panose="020B0609070205080204" pitchFamily="49" charset="-128"/>
              </a:rPr>
              <a:t>考え方</a:t>
            </a:r>
            <a:endParaRPr lang="ja-JP" altLang="en-US"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18</a:t>
            </a:fld>
            <a:endParaRPr kumimoji="1" lang="ja-JP" altLang="en-US"/>
          </a:p>
        </p:txBody>
      </p:sp>
    </p:spTree>
    <p:extLst>
      <p:ext uri="{BB962C8B-B14F-4D97-AF65-F5344CB8AC3E}">
        <p14:creationId xmlns:p14="http://schemas.microsoft.com/office/powerpoint/2010/main" val="1255072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2650942" y="3350038"/>
            <a:ext cx="6808470" cy="810478"/>
          </a:xfrm>
          <a:prstGeom prst="rect">
            <a:avLst/>
          </a:prstGeom>
          <a:noFill/>
        </p:spPr>
        <p:txBody>
          <a:bodyPr wrap="square" rtlCol="0">
            <a:spAutoFit/>
          </a:bodyPr>
          <a:lstStyle/>
          <a:p>
            <a:pPr>
              <a:lnSpc>
                <a:spcPts val="2800"/>
              </a:lnSpc>
            </a:pPr>
            <a:r>
              <a:rPr lang="ja-JP" altLang="en-US" sz="2800" dirty="0">
                <a:latin typeface="ＭＳ ゴシック" panose="020B0609070205080204" pitchFamily="49" charset="-128"/>
                <a:ea typeface="ＭＳ ゴシック" panose="020B0609070205080204" pitchFamily="49" charset="-128"/>
              </a:rPr>
              <a:t>思考を表現に</a:t>
            </a:r>
            <a:endParaRPr lang="en-US" altLang="ja-JP" sz="2800" dirty="0">
              <a:latin typeface="ＭＳ ゴシック" panose="020B0609070205080204" pitchFamily="49" charset="-128"/>
              <a:ea typeface="ＭＳ ゴシック" panose="020B0609070205080204" pitchFamily="49" charset="-128"/>
            </a:endParaRPr>
          </a:p>
          <a:p>
            <a:pPr>
              <a:lnSpc>
                <a:spcPts val="2800"/>
              </a:lnSpc>
            </a:pPr>
            <a:r>
              <a:rPr lang="ja-JP" altLang="en-US" sz="2800" dirty="0">
                <a:latin typeface="ＭＳ ゴシック" panose="020B0609070205080204" pitchFamily="49" charset="-128"/>
                <a:ea typeface="ＭＳ ゴシック" panose="020B0609070205080204" pitchFamily="49" charset="-128"/>
              </a:rPr>
              <a:t>置き換える</a:t>
            </a:r>
          </a:p>
        </p:txBody>
      </p:sp>
      <p:sp>
        <p:nvSpPr>
          <p:cNvPr id="33" name="テキスト ボックス 32"/>
          <p:cNvSpPr txBox="1"/>
          <p:nvPr/>
        </p:nvSpPr>
        <p:spPr>
          <a:xfrm>
            <a:off x="2639415" y="1490919"/>
            <a:ext cx="6808470" cy="810478"/>
          </a:xfrm>
          <a:prstGeom prst="rect">
            <a:avLst/>
          </a:prstGeom>
          <a:noFill/>
        </p:spPr>
        <p:txBody>
          <a:bodyPr wrap="square" rtlCol="0">
            <a:spAutoFit/>
          </a:bodyPr>
          <a:lstStyle/>
          <a:p>
            <a:pPr>
              <a:lnSpc>
                <a:spcPts val="2800"/>
              </a:lnSpc>
            </a:pPr>
            <a:r>
              <a:rPr lang="ja-JP" altLang="en-US" sz="2800" dirty="0">
                <a:latin typeface="ＭＳ ゴシック" panose="020B0609070205080204" pitchFamily="49" charset="-128"/>
                <a:ea typeface="ＭＳ ゴシック" panose="020B0609070205080204" pitchFamily="49" charset="-128"/>
              </a:rPr>
              <a:t>互いの考えを</a:t>
            </a:r>
            <a:endParaRPr lang="en-US" altLang="ja-JP" sz="2800" dirty="0">
              <a:latin typeface="ＭＳ ゴシック" panose="020B0609070205080204" pitchFamily="49" charset="-128"/>
              <a:ea typeface="ＭＳ ゴシック" panose="020B0609070205080204" pitchFamily="49" charset="-128"/>
            </a:endParaRPr>
          </a:p>
          <a:p>
            <a:pPr>
              <a:lnSpc>
                <a:spcPts val="2800"/>
              </a:lnSpc>
            </a:pPr>
            <a:r>
              <a:rPr lang="ja-JP" altLang="en-US" sz="2800" dirty="0">
                <a:latin typeface="ＭＳ ゴシック" panose="020B0609070205080204" pitchFamily="49" charset="-128"/>
                <a:ea typeface="ＭＳ ゴシック" panose="020B0609070205080204" pitchFamily="49" charset="-128"/>
              </a:rPr>
              <a:t>比較する</a:t>
            </a:r>
          </a:p>
        </p:txBody>
      </p:sp>
      <p:pic>
        <p:nvPicPr>
          <p:cNvPr id="19" name="図 18"/>
          <p:cNvPicPr>
            <a:picLocks noChangeAspect="1"/>
          </p:cNvPicPr>
          <p:nvPr/>
        </p:nvPicPr>
        <p:blipFill>
          <a:blip r:embed="rId3"/>
          <a:stretch>
            <a:fillRect/>
          </a:stretch>
        </p:blipFill>
        <p:spPr>
          <a:xfrm>
            <a:off x="1764440" y="1455493"/>
            <a:ext cx="876492" cy="863813"/>
          </a:xfrm>
          <a:prstGeom prst="rect">
            <a:avLst/>
          </a:prstGeom>
        </p:spPr>
      </p:pic>
      <p:pic>
        <p:nvPicPr>
          <p:cNvPr id="20" name="図 19"/>
          <p:cNvPicPr>
            <a:picLocks noChangeAspect="1"/>
          </p:cNvPicPr>
          <p:nvPr/>
        </p:nvPicPr>
        <p:blipFill>
          <a:blip r:embed="rId4"/>
          <a:stretch>
            <a:fillRect/>
          </a:stretch>
        </p:blipFill>
        <p:spPr>
          <a:xfrm>
            <a:off x="1764440" y="2363109"/>
            <a:ext cx="876492" cy="863813"/>
          </a:xfrm>
          <a:prstGeom prst="rect">
            <a:avLst/>
          </a:prstGeom>
        </p:spPr>
      </p:pic>
      <p:pic>
        <p:nvPicPr>
          <p:cNvPr id="21" name="図 20"/>
          <p:cNvPicPr>
            <a:picLocks noChangeAspect="1"/>
          </p:cNvPicPr>
          <p:nvPr/>
        </p:nvPicPr>
        <p:blipFill>
          <a:blip r:embed="rId5"/>
          <a:stretch>
            <a:fillRect/>
          </a:stretch>
        </p:blipFill>
        <p:spPr>
          <a:xfrm>
            <a:off x="1756676" y="3267838"/>
            <a:ext cx="876492" cy="863813"/>
          </a:xfrm>
          <a:prstGeom prst="rect">
            <a:avLst/>
          </a:prstGeom>
        </p:spPr>
      </p:pic>
      <p:pic>
        <p:nvPicPr>
          <p:cNvPr id="22" name="図 21"/>
          <p:cNvPicPr>
            <a:picLocks noChangeAspect="1"/>
          </p:cNvPicPr>
          <p:nvPr/>
        </p:nvPicPr>
        <p:blipFill>
          <a:blip r:embed="rId6"/>
          <a:stretch>
            <a:fillRect/>
          </a:stretch>
        </p:blipFill>
        <p:spPr>
          <a:xfrm>
            <a:off x="1756676" y="4190369"/>
            <a:ext cx="876492" cy="863813"/>
          </a:xfrm>
          <a:prstGeom prst="rect">
            <a:avLst/>
          </a:prstGeom>
        </p:spPr>
      </p:pic>
      <p:pic>
        <p:nvPicPr>
          <p:cNvPr id="23" name="図 22"/>
          <p:cNvPicPr>
            <a:picLocks noChangeAspect="1"/>
          </p:cNvPicPr>
          <p:nvPr/>
        </p:nvPicPr>
        <p:blipFill>
          <a:blip r:embed="rId7"/>
          <a:stretch>
            <a:fillRect/>
          </a:stretch>
        </p:blipFill>
        <p:spPr>
          <a:xfrm>
            <a:off x="6427985" y="1423282"/>
            <a:ext cx="876492" cy="863813"/>
          </a:xfrm>
          <a:prstGeom prst="rect">
            <a:avLst/>
          </a:prstGeom>
        </p:spPr>
      </p:pic>
      <p:pic>
        <p:nvPicPr>
          <p:cNvPr id="24" name="図 23"/>
          <p:cNvPicPr>
            <a:picLocks noChangeAspect="1"/>
          </p:cNvPicPr>
          <p:nvPr/>
        </p:nvPicPr>
        <p:blipFill>
          <a:blip r:embed="rId8"/>
          <a:stretch>
            <a:fillRect/>
          </a:stretch>
        </p:blipFill>
        <p:spPr>
          <a:xfrm>
            <a:off x="6427985" y="2356637"/>
            <a:ext cx="876492" cy="863813"/>
          </a:xfrm>
          <a:prstGeom prst="rect">
            <a:avLst/>
          </a:prstGeom>
        </p:spPr>
      </p:pic>
      <p:pic>
        <p:nvPicPr>
          <p:cNvPr id="32" name="図 31"/>
          <p:cNvPicPr>
            <a:picLocks noChangeAspect="1"/>
          </p:cNvPicPr>
          <p:nvPr/>
        </p:nvPicPr>
        <p:blipFill>
          <a:blip r:embed="rId9"/>
          <a:stretch>
            <a:fillRect/>
          </a:stretch>
        </p:blipFill>
        <p:spPr>
          <a:xfrm>
            <a:off x="6427985" y="3264218"/>
            <a:ext cx="876492" cy="863813"/>
          </a:xfrm>
          <a:prstGeom prst="rect">
            <a:avLst/>
          </a:prstGeom>
        </p:spPr>
      </p:pic>
      <p:sp>
        <p:nvSpPr>
          <p:cNvPr id="18" name="テキスト ボックス 17"/>
          <p:cNvSpPr txBox="1"/>
          <p:nvPr/>
        </p:nvSpPr>
        <p:spPr>
          <a:xfrm>
            <a:off x="4479474" y="6385821"/>
            <a:ext cx="6472099" cy="507831"/>
          </a:xfrm>
          <a:prstGeom prst="rect">
            <a:avLst/>
          </a:prstGeom>
          <a:noFill/>
        </p:spPr>
        <p:txBody>
          <a:bodyPr wrap="square" rtlCol="0">
            <a:spAutoFit/>
          </a:bodyPr>
          <a:lstStyle/>
          <a:p>
            <a:r>
              <a:rPr lang="ja-JP" altLang="en-US" sz="1350" dirty="0">
                <a:solidFill>
                  <a:prstClr val="black"/>
                </a:solidFill>
                <a:latin typeface="ＭＳ ゴシック" panose="020B0609070205080204" pitchFamily="49" charset="-128"/>
                <a:ea typeface="ＭＳ ゴシック" panose="020B0609070205080204" pitchFamily="49" charset="-128"/>
              </a:rPr>
              <a:t>平成</a:t>
            </a:r>
            <a:r>
              <a:rPr lang="en-US" altLang="ja-JP" sz="1350" dirty="0">
                <a:solidFill>
                  <a:prstClr val="black"/>
                </a:solidFill>
                <a:latin typeface="ＭＳ ゴシック" panose="020B0609070205080204" pitchFamily="49" charset="-128"/>
                <a:ea typeface="ＭＳ ゴシック" panose="020B0609070205080204" pitchFamily="49" charset="-128"/>
              </a:rPr>
              <a:t>29</a:t>
            </a:r>
            <a:r>
              <a:rPr lang="ja-JP" altLang="en-US" sz="1350" dirty="0">
                <a:solidFill>
                  <a:prstClr val="black"/>
                </a:solidFill>
                <a:latin typeface="ＭＳ ゴシック" panose="020B0609070205080204" pitchFamily="49" charset="-128"/>
                <a:ea typeface="ＭＳ ゴシック" panose="020B0609070205080204" pitchFamily="49" charset="-128"/>
              </a:rPr>
              <a:t>年度次世代型教育推進セミナー（北海道会場）</a:t>
            </a:r>
            <a:endParaRPr lang="en-US" altLang="ja-JP" sz="1350" dirty="0">
              <a:solidFill>
                <a:prstClr val="black"/>
              </a:solidFill>
              <a:latin typeface="ＭＳ ゴシック" panose="020B0609070205080204" pitchFamily="49" charset="-128"/>
              <a:ea typeface="ＭＳ ゴシック" panose="020B0609070205080204" pitchFamily="49" charset="-128"/>
            </a:endParaRPr>
          </a:p>
          <a:p>
            <a:r>
              <a:rPr lang="ja-JP" altLang="en-US" sz="1350" dirty="0">
                <a:solidFill>
                  <a:prstClr val="black"/>
                </a:solidFill>
                <a:latin typeface="ＭＳ ゴシック" panose="020B0609070205080204" pitchFamily="49" charset="-128"/>
                <a:ea typeface="ＭＳ ゴシック" panose="020B0609070205080204" pitchFamily="49" charset="-128"/>
              </a:rPr>
              <a:t>～アクティブ・ラーニングについて考える～配付資料を基に作成</a:t>
            </a:r>
          </a:p>
        </p:txBody>
      </p:sp>
      <p:sp>
        <p:nvSpPr>
          <p:cNvPr id="31" name="テキスト ボックス 30"/>
          <p:cNvSpPr txBox="1"/>
          <p:nvPr/>
        </p:nvSpPr>
        <p:spPr>
          <a:xfrm>
            <a:off x="1774881" y="942787"/>
            <a:ext cx="4778319" cy="461665"/>
          </a:xfrm>
          <a:prstGeom prst="rect">
            <a:avLst/>
          </a:prstGeom>
          <a:noFill/>
        </p:spPr>
        <p:txBody>
          <a:bodyPr wrap="square" rtlCol="0">
            <a:spAutoFit/>
          </a:bodyPr>
          <a:lstStyle/>
          <a:p>
            <a:r>
              <a:rPr lang="ja-JP" altLang="en-US" sz="2400" b="1" u="sng" dirty="0">
                <a:solidFill>
                  <a:srgbClr val="C00000"/>
                </a:solidFill>
                <a:latin typeface="ＭＳ ゴシック" panose="020B0609070205080204" pitchFamily="49" charset="-128"/>
                <a:ea typeface="ＭＳ ゴシック" panose="020B0609070205080204" pitchFamily="49" charset="-128"/>
                <a:cs typeface="メイリオ" panose="020B0604030504040204" pitchFamily="50" charset="-128"/>
              </a:rPr>
              <a:t>対話的な学びにおける子供の姿</a:t>
            </a:r>
            <a:endParaRPr lang="en-US" altLang="ja-JP" sz="2400" b="1" u="sng" dirty="0">
              <a:solidFill>
                <a:srgbClr val="C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4" name="テキスト ボックス 33"/>
          <p:cNvSpPr txBox="1"/>
          <p:nvPr/>
        </p:nvSpPr>
        <p:spPr>
          <a:xfrm>
            <a:off x="2650942" y="2397251"/>
            <a:ext cx="6808470" cy="810478"/>
          </a:xfrm>
          <a:prstGeom prst="rect">
            <a:avLst/>
          </a:prstGeom>
          <a:noFill/>
        </p:spPr>
        <p:txBody>
          <a:bodyPr wrap="square" rtlCol="0">
            <a:spAutoFit/>
          </a:bodyPr>
          <a:lstStyle/>
          <a:p>
            <a:pPr>
              <a:lnSpc>
                <a:spcPts val="2800"/>
              </a:lnSpc>
            </a:pPr>
            <a:r>
              <a:rPr lang="ja-JP" altLang="en-US" sz="2800" dirty="0">
                <a:latin typeface="ＭＳ ゴシック" panose="020B0609070205080204" pitchFamily="49" charset="-128"/>
                <a:ea typeface="ＭＳ ゴシック" panose="020B0609070205080204" pitchFamily="49" charset="-128"/>
              </a:rPr>
              <a:t>多様な情報を</a:t>
            </a:r>
            <a:endParaRPr lang="en-US" altLang="ja-JP" sz="2800" dirty="0">
              <a:latin typeface="ＭＳ ゴシック" panose="020B0609070205080204" pitchFamily="49" charset="-128"/>
              <a:ea typeface="ＭＳ ゴシック" panose="020B0609070205080204" pitchFamily="49" charset="-128"/>
            </a:endParaRPr>
          </a:p>
          <a:p>
            <a:pPr>
              <a:lnSpc>
                <a:spcPts val="2800"/>
              </a:lnSpc>
            </a:pPr>
            <a:r>
              <a:rPr lang="ja-JP" altLang="en-US" sz="2800" dirty="0">
                <a:latin typeface="ＭＳ ゴシック" panose="020B0609070205080204" pitchFamily="49" charset="-128"/>
                <a:ea typeface="ＭＳ ゴシック" panose="020B0609070205080204" pitchFamily="49" charset="-128"/>
              </a:rPr>
              <a:t>収集する</a:t>
            </a:r>
          </a:p>
        </p:txBody>
      </p:sp>
      <p:sp>
        <p:nvSpPr>
          <p:cNvPr id="36" name="テキスト ボックス 35"/>
          <p:cNvSpPr txBox="1"/>
          <p:nvPr/>
        </p:nvSpPr>
        <p:spPr>
          <a:xfrm>
            <a:off x="2650942" y="4238611"/>
            <a:ext cx="6808470" cy="810478"/>
          </a:xfrm>
          <a:prstGeom prst="rect">
            <a:avLst/>
          </a:prstGeom>
          <a:noFill/>
        </p:spPr>
        <p:txBody>
          <a:bodyPr wrap="square" rtlCol="0">
            <a:spAutoFit/>
          </a:bodyPr>
          <a:lstStyle/>
          <a:p>
            <a:pPr>
              <a:lnSpc>
                <a:spcPts val="2800"/>
              </a:lnSpc>
            </a:pPr>
            <a:r>
              <a:rPr lang="ja-JP" altLang="en-US" sz="2800" dirty="0">
                <a:latin typeface="ＭＳ ゴシック" panose="020B0609070205080204" pitchFamily="49" charset="-128"/>
                <a:ea typeface="ＭＳ ゴシック" panose="020B0609070205080204" pitchFamily="49" charset="-128"/>
              </a:rPr>
              <a:t>多様な手段で</a:t>
            </a:r>
            <a:endParaRPr lang="en-US" altLang="ja-JP" sz="2800" dirty="0">
              <a:latin typeface="ＭＳ ゴシック" panose="020B0609070205080204" pitchFamily="49" charset="-128"/>
              <a:ea typeface="ＭＳ ゴシック" panose="020B0609070205080204" pitchFamily="49" charset="-128"/>
            </a:endParaRPr>
          </a:p>
          <a:p>
            <a:pPr>
              <a:lnSpc>
                <a:spcPts val="2800"/>
              </a:lnSpc>
            </a:pPr>
            <a:r>
              <a:rPr lang="ja-JP" altLang="en-US" sz="2800" dirty="0">
                <a:latin typeface="ＭＳ ゴシック" panose="020B0609070205080204" pitchFamily="49" charset="-128"/>
                <a:ea typeface="ＭＳ ゴシック" panose="020B0609070205080204" pitchFamily="49" charset="-128"/>
              </a:rPr>
              <a:t>説明する</a:t>
            </a:r>
          </a:p>
        </p:txBody>
      </p:sp>
      <p:sp>
        <p:nvSpPr>
          <p:cNvPr id="42" name="テキスト ボックス 41"/>
          <p:cNvSpPr txBox="1"/>
          <p:nvPr/>
        </p:nvSpPr>
        <p:spPr>
          <a:xfrm>
            <a:off x="7304477" y="1472916"/>
            <a:ext cx="6808470" cy="810478"/>
          </a:xfrm>
          <a:prstGeom prst="rect">
            <a:avLst/>
          </a:prstGeom>
          <a:noFill/>
        </p:spPr>
        <p:txBody>
          <a:bodyPr wrap="square" rtlCol="0">
            <a:spAutoFit/>
          </a:bodyPr>
          <a:lstStyle/>
          <a:p>
            <a:pPr>
              <a:lnSpc>
                <a:spcPts val="2800"/>
              </a:lnSpc>
            </a:pPr>
            <a:r>
              <a:rPr lang="ja-JP" altLang="en-US" sz="2800" dirty="0">
                <a:latin typeface="ＭＳ ゴシック" panose="020B0609070205080204" pitchFamily="49" charset="-128"/>
                <a:ea typeface="ＭＳ ゴシック" panose="020B0609070205080204" pitchFamily="49" charset="-128"/>
              </a:rPr>
              <a:t>先哲の考え方を</a:t>
            </a:r>
            <a:endParaRPr lang="en-US" altLang="ja-JP" sz="2800" dirty="0">
              <a:latin typeface="ＭＳ ゴシック" panose="020B0609070205080204" pitchFamily="49" charset="-128"/>
              <a:ea typeface="ＭＳ ゴシック" panose="020B0609070205080204" pitchFamily="49" charset="-128"/>
            </a:endParaRPr>
          </a:p>
          <a:p>
            <a:pPr>
              <a:lnSpc>
                <a:spcPts val="2800"/>
              </a:lnSpc>
            </a:pPr>
            <a:r>
              <a:rPr lang="ja-JP" altLang="en-US" sz="2800" dirty="0">
                <a:latin typeface="ＭＳ ゴシック" panose="020B0609070205080204" pitchFamily="49" charset="-128"/>
                <a:ea typeface="ＭＳ ゴシック" panose="020B0609070205080204" pitchFamily="49" charset="-128"/>
              </a:rPr>
              <a:t>手掛かりとする</a:t>
            </a:r>
          </a:p>
        </p:txBody>
      </p:sp>
      <p:sp>
        <p:nvSpPr>
          <p:cNvPr id="43" name="テキスト ボックス 42"/>
          <p:cNvSpPr txBox="1"/>
          <p:nvPr/>
        </p:nvSpPr>
        <p:spPr>
          <a:xfrm>
            <a:off x="7304477" y="2357407"/>
            <a:ext cx="6808470" cy="810478"/>
          </a:xfrm>
          <a:prstGeom prst="rect">
            <a:avLst/>
          </a:prstGeom>
          <a:noFill/>
        </p:spPr>
        <p:txBody>
          <a:bodyPr wrap="square" rtlCol="0">
            <a:spAutoFit/>
          </a:bodyPr>
          <a:lstStyle/>
          <a:p>
            <a:pPr>
              <a:lnSpc>
                <a:spcPts val="2800"/>
              </a:lnSpc>
            </a:pPr>
            <a:r>
              <a:rPr lang="ja-JP" altLang="en-US" sz="2800" dirty="0">
                <a:latin typeface="ＭＳ ゴシック" panose="020B0609070205080204" pitchFamily="49" charset="-128"/>
                <a:ea typeface="ＭＳ ゴシック" panose="020B0609070205080204" pitchFamily="49" charset="-128"/>
              </a:rPr>
              <a:t>共に考えを</a:t>
            </a:r>
            <a:endParaRPr lang="en-US" altLang="ja-JP" sz="2800" dirty="0">
              <a:latin typeface="ＭＳ ゴシック" panose="020B0609070205080204" pitchFamily="49" charset="-128"/>
              <a:ea typeface="ＭＳ ゴシック" panose="020B0609070205080204" pitchFamily="49" charset="-128"/>
            </a:endParaRPr>
          </a:p>
          <a:p>
            <a:pPr>
              <a:lnSpc>
                <a:spcPts val="2800"/>
              </a:lnSpc>
            </a:pPr>
            <a:r>
              <a:rPr lang="ja-JP" altLang="en-US" sz="2800" dirty="0">
                <a:latin typeface="ＭＳ ゴシック" panose="020B0609070205080204" pitchFamily="49" charset="-128"/>
                <a:ea typeface="ＭＳ ゴシック" panose="020B0609070205080204" pitchFamily="49" charset="-128"/>
              </a:rPr>
              <a:t>創り上げる</a:t>
            </a:r>
          </a:p>
        </p:txBody>
      </p:sp>
      <p:sp>
        <p:nvSpPr>
          <p:cNvPr id="44" name="テキスト ボックス 43"/>
          <p:cNvSpPr txBox="1"/>
          <p:nvPr/>
        </p:nvSpPr>
        <p:spPr>
          <a:xfrm>
            <a:off x="7304477" y="3290885"/>
            <a:ext cx="6808470" cy="810478"/>
          </a:xfrm>
          <a:prstGeom prst="rect">
            <a:avLst/>
          </a:prstGeom>
          <a:noFill/>
        </p:spPr>
        <p:txBody>
          <a:bodyPr wrap="square" rtlCol="0">
            <a:spAutoFit/>
          </a:bodyPr>
          <a:lstStyle/>
          <a:p>
            <a:pPr>
              <a:lnSpc>
                <a:spcPts val="2800"/>
              </a:lnSpc>
            </a:pPr>
            <a:r>
              <a:rPr lang="ja-JP" altLang="en-US" sz="2800" dirty="0">
                <a:latin typeface="ＭＳ ゴシック" panose="020B0609070205080204" pitchFamily="49" charset="-128"/>
                <a:ea typeface="ＭＳ ゴシック" panose="020B0609070205080204" pitchFamily="49" charset="-128"/>
              </a:rPr>
              <a:t>協働して課題解決</a:t>
            </a:r>
            <a:endParaRPr lang="en-US" altLang="ja-JP" sz="2800" dirty="0">
              <a:latin typeface="ＭＳ ゴシック" panose="020B0609070205080204" pitchFamily="49" charset="-128"/>
              <a:ea typeface="ＭＳ ゴシック" panose="020B0609070205080204" pitchFamily="49" charset="-128"/>
            </a:endParaRPr>
          </a:p>
          <a:p>
            <a:pPr>
              <a:lnSpc>
                <a:spcPts val="2800"/>
              </a:lnSpc>
            </a:pPr>
            <a:r>
              <a:rPr lang="ja-JP" altLang="en-US" sz="2800" dirty="0">
                <a:latin typeface="ＭＳ ゴシック" panose="020B0609070205080204" pitchFamily="49" charset="-128"/>
                <a:ea typeface="ＭＳ ゴシック" panose="020B0609070205080204" pitchFamily="49" charset="-128"/>
              </a:rPr>
              <a:t>する</a:t>
            </a:r>
          </a:p>
        </p:txBody>
      </p:sp>
      <p:sp>
        <p:nvSpPr>
          <p:cNvPr id="26" name="テキスト ボックス 25"/>
          <p:cNvSpPr txBox="1"/>
          <p:nvPr/>
        </p:nvSpPr>
        <p:spPr>
          <a:xfrm>
            <a:off x="1789824" y="5185492"/>
            <a:ext cx="8614410" cy="1200329"/>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主体的・対話的で深い学びの視点からの学習過程の質的改善により実現したい子どもの姿をピクトグラムでイメージ化</a:t>
            </a:r>
            <a:endParaRPr lang="en-US" altLang="ja-JP" sz="2400" dirty="0">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2400"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　但し、全ての姿を表現したものではない。</a:t>
            </a:r>
            <a:endParaRPr lang="en-US" altLang="ja-JP" sz="24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5" name="正方形/長方形 24">
            <a:extLst>
              <a:ext uri="{FF2B5EF4-FFF2-40B4-BE49-F238E27FC236}">
                <a16:creationId xmlns:a16="http://schemas.microsoft.com/office/drawing/2014/main" id="{57703857-1B50-490D-8F77-6EF77906AFAA}"/>
              </a:ext>
            </a:extLst>
          </p:cNvPr>
          <p:cNvSpPr/>
          <p:nvPr/>
        </p:nvSpPr>
        <p:spPr>
          <a:xfrm>
            <a:off x="311843" y="116844"/>
            <a:ext cx="6186309" cy="369332"/>
          </a:xfrm>
          <a:prstGeom prst="rect">
            <a:avLst/>
          </a:prstGeom>
        </p:spPr>
        <p:txBody>
          <a:bodyPr wrap="none">
            <a:spAutoFit/>
          </a:bodyPr>
          <a:lstStyle/>
          <a:p>
            <a:r>
              <a:rPr lang="ja-JP" altLang="en-US" dirty="0" smtClean="0">
                <a:latin typeface="ＭＳ ゴシック" panose="020B0609070205080204" pitchFamily="49" charset="-128"/>
                <a:ea typeface="ＭＳ ゴシック" panose="020B0609070205080204" pitchFamily="49" charset="-128"/>
              </a:rPr>
              <a:t>３</a:t>
            </a:r>
            <a:r>
              <a:rPr lang="ja-JP" altLang="en-US" dirty="0">
                <a:latin typeface="ＭＳ ゴシック" panose="020B0609070205080204" pitchFamily="49" charset="-128"/>
                <a:ea typeface="ＭＳ ゴシック" panose="020B0609070205080204" pitchFamily="49" charset="-128"/>
              </a:rPr>
              <a:t>　一単位時間における授業づくりに係る基本的な</a:t>
            </a:r>
            <a:r>
              <a:rPr lang="ja-JP" altLang="en-US" dirty="0" smtClean="0">
                <a:latin typeface="ＭＳ ゴシック" panose="020B0609070205080204" pitchFamily="49" charset="-128"/>
                <a:ea typeface="ＭＳ ゴシック" panose="020B0609070205080204" pitchFamily="49" charset="-128"/>
              </a:rPr>
              <a:t>考え方</a:t>
            </a:r>
            <a:endParaRPr lang="ja-JP" altLang="en-US"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19</a:t>
            </a:fld>
            <a:endParaRPr kumimoji="1" lang="ja-JP" altLang="en-US" dirty="0"/>
          </a:p>
        </p:txBody>
      </p:sp>
    </p:spTree>
    <p:extLst>
      <p:ext uri="{BB962C8B-B14F-4D97-AF65-F5344CB8AC3E}">
        <p14:creationId xmlns:p14="http://schemas.microsoft.com/office/powerpoint/2010/main" val="399489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04800" y="1269120"/>
            <a:ext cx="11887200" cy="3170099"/>
          </a:xfrm>
          <a:prstGeom prst="rect">
            <a:avLst/>
          </a:prstGeom>
          <a:noFill/>
        </p:spPr>
        <p:txBody>
          <a:bodyPr wrap="square">
            <a:spAutoFit/>
          </a:bodyPr>
          <a:lstStyle/>
          <a:p>
            <a:pPr eaLnBrk="0" hangingPunct="0">
              <a:lnSpc>
                <a:spcPts val="4000"/>
              </a:lnSpc>
            </a:pPr>
            <a:r>
              <a:rPr lang="ja-JP" altLang="en-US" sz="2800" dirty="0" smtClean="0">
                <a:latin typeface="ＭＳ ゴシック" panose="020B0609070205080204" pitchFamily="49" charset="-128"/>
                <a:ea typeface="ＭＳ ゴシック" panose="020B0609070205080204" pitchFamily="49" charset="-128"/>
              </a:rPr>
              <a:t>１</a:t>
            </a:r>
            <a:r>
              <a:rPr lang="ja-JP" altLang="en-US" sz="2800" dirty="0">
                <a:latin typeface="ＭＳ ゴシック" panose="020B0609070205080204" pitchFamily="49" charset="-128"/>
                <a:ea typeface="ＭＳ ゴシック" panose="020B0609070205080204" pitchFamily="49" charset="-128"/>
              </a:rPr>
              <a:t>　演習「課題の明確化</a:t>
            </a:r>
            <a:r>
              <a:rPr lang="ja-JP" altLang="en-US" sz="2800" dirty="0" smtClean="0">
                <a:latin typeface="ＭＳ ゴシック" panose="020B0609070205080204" pitchFamily="49" charset="-128"/>
                <a:ea typeface="ＭＳ ゴシック" panose="020B0609070205080204" pitchFamily="49" charset="-128"/>
              </a:rPr>
              <a:t>」</a:t>
            </a:r>
            <a:endParaRPr lang="en-US" altLang="ja-JP" sz="2800" dirty="0">
              <a:latin typeface="ＭＳ ゴシック" panose="020B0609070205080204" pitchFamily="49" charset="-128"/>
              <a:ea typeface="ＭＳ ゴシック" panose="020B0609070205080204" pitchFamily="49" charset="-128"/>
            </a:endParaRPr>
          </a:p>
          <a:p>
            <a:pPr eaLnBrk="0" hangingPunct="0">
              <a:lnSpc>
                <a:spcPts val="4000"/>
              </a:lnSpc>
            </a:pPr>
            <a:r>
              <a:rPr lang="ja-JP" altLang="en-US" sz="2800" dirty="0" smtClean="0">
                <a:latin typeface="ＭＳ ゴシック" panose="020B0609070205080204" pitchFamily="49" charset="-128"/>
                <a:ea typeface="ＭＳ ゴシック" panose="020B0609070205080204" pitchFamily="49" charset="-128"/>
              </a:rPr>
              <a:t>２</a:t>
            </a:r>
            <a:r>
              <a:rPr lang="ja-JP" altLang="en-US" sz="2800" dirty="0">
                <a:latin typeface="ＭＳ ゴシック" panose="020B0609070205080204" pitchFamily="49" charset="-128"/>
                <a:ea typeface="ＭＳ ゴシック" panose="020B0609070205080204" pitchFamily="49" charset="-128"/>
              </a:rPr>
              <a:t>　協議「課題意識の共有</a:t>
            </a:r>
            <a:r>
              <a:rPr lang="ja-JP" altLang="en-US" sz="2800" dirty="0" smtClean="0">
                <a:latin typeface="ＭＳ ゴシック" panose="020B0609070205080204" pitchFamily="49" charset="-128"/>
                <a:ea typeface="ＭＳ ゴシック" panose="020B0609070205080204" pitchFamily="49" charset="-128"/>
              </a:rPr>
              <a:t>」</a:t>
            </a:r>
            <a:endParaRPr lang="en-US" altLang="ja-JP" sz="28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eaLnBrk="0" hangingPunct="0">
              <a:lnSpc>
                <a:spcPts val="4000"/>
              </a:lnSpc>
            </a:pPr>
            <a:r>
              <a:rPr lang="ja-JP" altLang="en-US" sz="2800" dirty="0" smtClean="0">
                <a:latin typeface="ＭＳ ゴシック" panose="020B0609070205080204" pitchFamily="49" charset="-128"/>
                <a:ea typeface="ＭＳ ゴシック" panose="020B0609070205080204" pitchFamily="49" charset="-128"/>
                <a:cs typeface="メイリオ" panose="020B0604030504040204" pitchFamily="50" charset="-128"/>
              </a:rPr>
              <a:t>３</a:t>
            </a:r>
            <a:r>
              <a:rPr lang="ja-JP" altLang="en-US" sz="28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800" dirty="0" smtClean="0">
                <a:latin typeface="ＭＳ ゴシック" panose="020B0609070205080204" pitchFamily="49" charset="-128"/>
                <a:ea typeface="ＭＳ ゴシック" panose="020B0609070205080204" pitchFamily="49" charset="-128"/>
                <a:cs typeface="メイリオ" panose="020B0604030504040204" pitchFamily="50" charset="-128"/>
              </a:rPr>
              <a:t>講義「一単位時間における授業づくりに係る基本的な考え方」</a:t>
            </a:r>
            <a:r>
              <a:rPr lang="ja-JP" altLang="en-US" sz="2800" dirty="0" smtClean="0">
                <a:latin typeface="ＭＳ ゴシック" panose="020B0609070205080204" pitchFamily="49" charset="-128"/>
                <a:ea typeface="ＭＳ ゴシック" panose="020B0609070205080204" pitchFamily="49" charset="-128"/>
              </a:rPr>
              <a:t>　　　　　　　　　　　　　　　　　　　　</a:t>
            </a:r>
            <a:r>
              <a:rPr lang="ja-JP" altLang="en-US" sz="2800" dirty="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          </a:t>
            </a:r>
            <a:endParaRPr lang="en-US" altLang="ja-JP" sz="2800" dirty="0" smtClean="0">
              <a:latin typeface="ＭＳ ゴシック" panose="020B0609070205080204" pitchFamily="49" charset="-128"/>
              <a:ea typeface="ＭＳ ゴシック" panose="020B0609070205080204" pitchFamily="49" charset="-128"/>
            </a:endParaRPr>
          </a:p>
          <a:p>
            <a:pPr eaLnBrk="0" hangingPunct="0">
              <a:lnSpc>
                <a:spcPts val="4000"/>
              </a:lnSpc>
            </a:pPr>
            <a:r>
              <a:rPr lang="ja-JP" altLang="en-US" sz="2800" dirty="0" smtClean="0">
                <a:latin typeface="ＭＳ ゴシック" panose="020B0609070205080204" pitchFamily="49" charset="-128"/>
                <a:ea typeface="ＭＳ ゴシック" panose="020B0609070205080204" pitchFamily="49" charset="-128"/>
                <a:cs typeface="メイリオ" panose="020B0604030504040204" pitchFamily="50" charset="-128"/>
              </a:rPr>
              <a:t>４　演習「</a:t>
            </a:r>
            <a:r>
              <a:rPr lang="en-US" altLang="ja-JP" sz="28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2800" dirty="0" smtClean="0">
                <a:latin typeface="ＭＳ ゴシック" panose="020B0609070205080204" pitchFamily="49" charset="-128"/>
                <a:ea typeface="ＭＳ ゴシック" panose="020B0609070205080204" pitchFamily="49" charset="-128"/>
                <a:cs typeface="メイリオ" panose="020B0604030504040204" pitchFamily="50" charset="-128"/>
              </a:rPr>
              <a:t>主体的・対話的で深い学び</a:t>
            </a:r>
            <a:r>
              <a:rPr lang="en-US" altLang="ja-JP" sz="28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2800" dirty="0" smtClean="0">
                <a:latin typeface="ＭＳ ゴシック" panose="020B0609070205080204" pitchFamily="49" charset="-128"/>
                <a:ea typeface="ＭＳ ゴシック" panose="020B0609070205080204" pitchFamily="49" charset="-128"/>
                <a:cs typeface="メイリオ" panose="020B0604030504040204" pitchFamily="50" charset="-128"/>
              </a:rPr>
              <a:t>の視点からの授業改善に係る</a:t>
            </a:r>
            <a:endParaRPr lang="en-US" altLang="ja-JP" sz="28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eaLnBrk="0" hangingPunct="0">
              <a:lnSpc>
                <a:spcPts val="4000"/>
              </a:lnSpc>
            </a:pPr>
            <a:r>
              <a:rPr lang="ja-JP" altLang="en-US" sz="2800" dirty="0" smtClean="0">
                <a:latin typeface="ＭＳ ゴシック" panose="020B0609070205080204" pitchFamily="49" charset="-128"/>
                <a:ea typeface="ＭＳ ゴシック" panose="020B0609070205080204" pitchFamily="49" charset="-128"/>
                <a:cs typeface="メイリオ" panose="020B0604030504040204" pitchFamily="50" charset="-128"/>
              </a:rPr>
              <a:t>　　　　演習」</a:t>
            </a:r>
            <a:endParaRPr lang="en-US" altLang="ja-JP" sz="2800" dirty="0" smtClean="0">
              <a:latin typeface="ＭＳ ゴシック" panose="020B0609070205080204" pitchFamily="49" charset="-128"/>
              <a:ea typeface="ＭＳ ゴシック" panose="020B0609070205080204" pitchFamily="49" charset="-128"/>
            </a:endParaRPr>
          </a:p>
          <a:p>
            <a:pPr eaLnBrk="0" hangingPunct="0">
              <a:lnSpc>
                <a:spcPts val="4000"/>
              </a:lnSpc>
            </a:pPr>
            <a:r>
              <a:rPr lang="ja-JP" altLang="en-US" sz="2800" dirty="0" smtClean="0">
                <a:latin typeface="ＭＳ ゴシック" panose="020B0609070205080204" pitchFamily="49" charset="-128"/>
                <a:ea typeface="ＭＳ ゴシック" panose="020B0609070205080204" pitchFamily="49" charset="-128"/>
              </a:rPr>
              <a:t>５　まとめ</a:t>
            </a:r>
          </a:p>
        </p:txBody>
      </p:sp>
      <p:sp>
        <p:nvSpPr>
          <p:cNvPr id="5" name="テキスト ボックス 4"/>
          <p:cNvSpPr txBox="1"/>
          <p:nvPr/>
        </p:nvSpPr>
        <p:spPr>
          <a:xfrm>
            <a:off x="869721" y="378117"/>
            <a:ext cx="1671482" cy="683127"/>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72000">
            <a:spAutoFit/>
          </a:bodyPr>
          <a:lstStyle/>
          <a:p>
            <a:pPr algn="ctr">
              <a:lnSpc>
                <a:spcPts val="4400"/>
              </a:lnSpc>
              <a:defRPr/>
            </a:pPr>
            <a:r>
              <a:rPr lang="ja-JP" altLang="en-US" sz="3600" b="1" dirty="0">
                <a:latin typeface="ＭＳ ゴシック" panose="020B0609070205080204" pitchFamily="49" charset="-128"/>
                <a:ea typeface="ＭＳ ゴシック" panose="020B0609070205080204" pitchFamily="49" charset="-128"/>
              </a:rPr>
              <a:t>内容</a:t>
            </a:r>
            <a:r>
              <a:rPr lang="ja-JP" altLang="en-US" sz="2800" dirty="0"/>
              <a:t>　</a:t>
            </a:r>
            <a:endParaRPr lang="en-US" altLang="ja-JP" sz="2800" dirty="0"/>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2</a:t>
            </a:fld>
            <a:endParaRPr kumimoji="1" lang="ja-JP" altLang="en-US"/>
          </a:p>
        </p:txBody>
      </p:sp>
    </p:spTree>
    <p:extLst>
      <p:ext uri="{BB962C8B-B14F-4D97-AF65-F5344CB8AC3E}">
        <p14:creationId xmlns:p14="http://schemas.microsoft.com/office/powerpoint/2010/main" val="328866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94163" y="1606679"/>
            <a:ext cx="8856000" cy="4425827"/>
          </a:xfrm>
          <a:prstGeom prst="rect">
            <a:avLst/>
          </a:prstGeom>
          <a:noFill/>
        </p:spPr>
        <p:txBody>
          <a:bodyPr wrap="square" rtlCol="0">
            <a:spAutoFit/>
          </a:bodyPr>
          <a:lstStyle/>
          <a:p>
            <a:pPr>
              <a:lnSpc>
                <a:spcPct val="110000"/>
              </a:lnSpc>
            </a:pPr>
            <a:r>
              <a:rPr lang="ja-JP" altLang="en-US" sz="4000" dirty="0">
                <a:latin typeface="ＭＳ ゴシック" panose="020B0609070205080204" pitchFamily="49" charset="-128"/>
                <a:ea typeface="ＭＳ ゴシック" panose="020B0609070205080204" pitchFamily="49" charset="-128"/>
                <a:cs typeface="メイリオ"/>
              </a:rPr>
              <a:t>　</a:t>
            </a:r>
            <a:r>
              <a:rPr lang="ja-JP" altLang="en-US" sz="3600" dirty="0">
                <a:latin typeface="ＭＳ ゴシック" panose="020B0609070205080204" pitchFamily="49" charset="-128"/>
                <a:ea typeface="ＭＳ ゴシック" panose="020B0609070205080204" pitchFamily="49" charset="-128"/>
                <a:cs typeface="メイリオ"/>
              </a:rPr>
              <a:t>習得・活用・探究という学びの過程の中で、各教科等の特質に応じた「見方・考え方」を働かせながら、知識を相互に関連付けてより深く理解したり、情報を精査して考えを形成したり、問題を見いだして解決策を考えたり、思いや考えを基に創造したりすることに向かう。</a:t>
            </a:r>
          </a:p>
        </p:txBody>
      </p:sp>
      <p:sp>
        <p:nvSpPr>
          <p:cNvPr id="5" name="タイトル 1"/>
          <p:cNvSpPr txBox="1">
            <a:spLocks/>
          </p:cNvSpPr>
          <p:nvPr/>
        </p:nvSpPr>
        <p:spPr>
          <a:xfrm>
            <a:off x="578163" y="345662"/>
            <a:ext cx="5544000" cy="756000"/>
          </a:xfrm>
          <a:prstGeom prst="rect">
            <a:avLst/>
          </a:prstGeom>
        </p:spPr>
        <p:txBody>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defRPr/>
            </a:pPr>
            <a:endParaRPr lang="en-US" altLang="ja-JP"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r>
              <a:rPr lang="ja-JP" altLang="en-US" sz="28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0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深い学び</a:t>
            </a:r>
            <a:r>
              <a:rPr lang="ja-JP" altLang="en-US" sz="20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の視点</a:t>
            </a:r>
          </a:p>
        </p:txBody>
      </p:sp>
      <p:sp>
        <p:nvSpPr>
          <p:cNvPr id="7" name="正方形/長方形 6">
            <a:extLst>
              <a:ext uri="{FF2B5EF4-FFF2-40B4-BE49-F238E27FC236}">
                <a16:creationId xmlns:a16="http://schemas.microsoft.com/office/drawing/2014/main" id="{57703857-1B50-490D-8F77-6EF77906AFAA}"/>
              </a:ext>
            </a:extLst>
          </p:cNvPr>
          <p:cNvSpPr/>
          <p:nvPr/>
        </p:nvSpPr>
        <p:spPr>
          <a:xfrm>
            <a:off x="311843" y="116844"/>
            <a:ext cx="6186309" cy="369332"/>
          </a:xfrm>
          <a:prstGeom prst="rect">
            <a:avLst/>
          </a:prstGeom>
        </p:spPr>
        <p:txBody>
          <a:bodyPr wrap="none">
            <a:spAutoFit/>
          </a:bodyPr>
          <a:lstStyle/>
          <a:p>
            <a:r>
              <a:rPr lang="ja-JP" altLang="en-US" dirty="0" smtClean="0">
                <a:latin typeface="ＭＳ ゴシック" panose="020B0609070205080204" pitchFamily="49" charset="-128"/>
                <a:ea typeface="ＭＳ ゴシック" panose="020B0609070205080204" pitchFamily="49" charset="-128"/>
              </a:rPr>
              <a:t>３</a:t>
            </a:r>
            <a:r>
              <a:rPr lang="ja-JP" altLang="en-US" dirty="0">
                <a:latin typeface="ＭＳ ゴシック" panose="020B0609070205080204" pitchFamily="49" charset="-128"/>
                <a:ea typeface="ＭＳ ゴシック" panose="020B0609070205080204" pitchFamily="49" charset="-128"/>
              </a:rPr>
              <a:t>　一単位時間における授業づくりに係る基本的な</a:t>
            </a:r>
            <a:r>
              <a:rPr lang="ja-JP" altLang="en-US" dirty="0" smtClean="0">
                <a:latin typeface="ＭＳ ゴシック" panose="020B0609070205080204" pitchFamily="49" charset="-128"/>
                <a:ea typeface="ＭＳ ゴシック" panose="020B0609070205080204" pitchFamily="49" charset="-128"/>
              </a:rPr>
              <a:t>考え方</a:t>
            </a:r>
            <a:endParaRPr lang="ja-JP" altLang="en-US"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20</a:t>
            </a:fld>
            <a:endParaRPr kumimoji="1" lang="ja-JP" altLang="en-US"/>
          </a:p>
        </p:txBody>
      </p:sp>
    </p:spTree>
    <p:extLst>
      <p:ext uri="{BB962C8B-B14F-4D97-AF65-F5344CB8AC3E}">
        <p14:creationId xmlns:p14="http://schemas.microsoft.com/office/powerpoint/2010/main" val="2167111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p:cNvSpPr txBox="1"/>
          <p:nvPr/>
        </p:nvSpPr>
        <p:spPr>
          <a:xfrm>
            <a:off x="2567284" y="3265680"/>
            <a:ext cx="6808470" cy="810478"/>
          </a:xfrm>
          <a:prstGeom prst="rect">
            <a:avLst/>
          </a:prstGeom>
          <a:noFill/>
        </p:spPr>
        <p:txBody>
          <a:bodyPr wrap="square" rtlCol="0">
            <a:spAutoFit/>
          </a:bodyPr>
          <a:lstStyle/>
          <a:p>
            <a:pPr>
              <a:lnSpc>
                <a:spcPts val="2800"/>
              </a:lnSpc>
            </a:pPr>
            <a:r>
              <a:rPr lang="ja-JP" altLang="en-US" sz="2800" dirty="0">
                <a:latin typeface="ＭＳ ゴシック" panose="020B0609070205080204" pitchFamily="49" charset="-128"/>
                <a:ea typeface="ＭＳ ゴシック" panose="020B0609070205080204" pitchFamily="49" charset="-128"/>
              </a:rPr>
              <a:t>知識・技能を</a:t>
            </a:r>
            <a:endParaRPr lang="en-US" altLang="ja-JP" sz="2800" dirty="0">
              <a:latin typeface="ＭＳ ゴシック" panose="020B0609070205080204" pitchFamily="49" charset="-128"/>
              <a:ea typeface="ＭＳ ゴシック" panose="020B0609070205080204" pitchFamily="49" charset="-128"/>
            </a:endParaRPr>
          </a:p>
          <a:p>
            <a:pPr>
              <a:lnSpc>
                <a:spcPts val="2800"/>
              </a:lnSpc>
            </a:pPr>
            <a:r>
              <a:rPr lang="ja-JP" altLang="en-US" sz="2800" dirty="0">
                <a:latin typeface="ＭＳ ゴシック" panose="020B0609070205080204" pitchFamily="49" charset="-128"/>
                <a:ea typeface="ＭＳ ゴシック" panose="020B0609070205080204" pitchFamily="49" charset="-128"/>
              </a:rPr>
              <a:t>活用する</a:t>
            </a:r>
          </a:p>
        </p:txBody>
      </p:sp>
      <p:sp>
        <p:nvSpPr>
          <p:cNvPr id="47" name="テキスト ボックス 46"/>
          <p:cNvSpPr txBox="1"/>
          <p:nvPr/>
        </p:nvSpPr>
        <p:spPr>
          <a:xfrm>
            <a:off x="7301935" y="1455050"/>
            <a:ext cx="6808470" cy="810478"/>
          </a:xfrm>
          <a:prstGeom prst="rect">
            <a:avLst/>
          </a:prstGeom>
          <a:noFill/>
        </p:spPr>
        <p:txBody>
          <a:bodyPr wrap="square" rtlCol="0">
            <a:spAutoFit/>
          </a:bodyPr>
          <a:lstStyle/>
          <a:p>
            <a:pPr>
              <a:lnSpc>
                <a:spcPts val="2800"/>
              </a:lnSpc>
            </a:pPr>
            <a:r>
              <a:rPr lang="ja-JP" altLang="en-US" sz="2800" dirty="0">
                <a:latin typeface="ＭＳ ゴシック" panose="020B0609070205080204" pitchFamily="49" charset="-128"/>
                <a:ea typeface="ＭＳ ゴシック" panose="020B0609070205080204" pitchFamily="49" charset="-128"/>
              </a:rPr>
              <a:t>知識や技能を</a:t>
            </a:r>
            <a:endParaRPr lang="en-US" altLang="ja-JP" sz="2800" dirty="0">
              <a:latin typeface="ＭＳ ゴシック" panose="020B0609070205080204" pitchFamily="49" charset="-128"/>
              <a:ea typeface="ＭＳ ゴシック" panose="020B0609070205080204" pitchFamily="49" charset="-128"/>
            </a:endParaRPr>
          </a:p>
          <a:p>
            <a:pPr>
              <a:lnSpc>
                <a:spcPts val="2800"/>
              </a:lnSpc>
            </a:pPr>
            <a:r>
              <a:rPr lang="ja-JP" altLang="en-US" sz="2800" dirty="0">
                <a:latin typeface="ＭＳ ゴシック" panose="020B0609070205080204" pitchFamily="49" charset="-128"/>
                <a:ea typeface="ＭＳ ゴシック" panose="020B0609070205080204" pitchFamily="49" charset="-128"/>
              </a:rPr>
              <a:t>概念化する</a:t>
            </a:r>
          </a:p>
        </p:txBody>
      </p:sp>
      <p:sp>
        <p:nvSpPr>
          <p:cNvPr id="48" name="テキスト ボックス 47"/>
          <p:cNvSpPr txBox="1"/>
          <p:nvPr/>
        </p:nvSpPr>
        <p:spPr>
          <a:xfrm>
            <a:off x="7269277" y="2393967"/>
            <a:ext cx="6808470" cy="810478"/>
          </a:xfrm>
          <a:prstGeom prst="rect">
            <a:avLst/>
          </a:prstGeom>
          <a:noFill/>
        </p:spPr>
        <p:txBody>
          <a:bodyPr wrap="square" rtlCol="0">
            <a:spAutoFit/>
          </a:bodyPr>
          <a:lstStyle/>
          <a:p>
            <a:pPr>
              <a:lnSpc>
                <a:spcPts val="2800"/>
              </a:lnSpc>
            </a:pPr>
            <a:r>
              <a:rPr lang="ja-JP" altLang="en-US" sz="2800" dirty="0">
                <a:latin typeface="ＭＳ ゴシック" panose="020B0609070205080204" pitchFamily="49" charset="-128"/>
                <a:ea typeface="ＭＳ ゴシック" panose="020B0609070205080204" pitchFamily="49" charset="-128"/>
              </a:rPr>
              <a:t>自分の考えを</a:t>
            </a:r>
            <a:endParaRPr lang="en-US" altLang="ja-JP" sz="2800" dirty="0">
              <a:latin typeface="ＭＳ ゴシック" panose="020B0609070205080204" pitchFamily="49" charset="-128"/>
              <a:ea typeface="ＭＳ ゴシック" panose="020B0609070205080204" pitchFamily="49" charset="-128"/>
            </a:endParaRPr>
          </a:p>
          <a:p>
            <a:pPr>
              <a:lnSpc>
                <a:spcPts val="2800"/>
              </a:lnSpc>
            </a:pPr>
            <a:r>
              <a:rPr lang="ja-JP" altLang="en-US" sz="2800" dirty="0">
                <a:latin typeface="ＭＳ ゴシック" panose="020B0609070205080204" pitchFamily="49" charset="-128"/>
                <a:ea typeface="ＭＳ ゴシック" panose="020B0609070205080204" pitchFamily="49" charset="-128"/>
              </a:rPr>
              <a:t>形成する</a:t>
            </a:r>
          </a:p>
        </p:txBody>
      </p:sp>
      <p:sp>
        <p:nvSpPr>
          <p:cNvPr id="49" name="テキスト ボックス 48"/>
          <p:cNvSpPr txBox="1"/>
          <p:nvPr/>
        </p:nvSpPr>
        <p:spPr>
          <a:xfrm>
            <a:off x="7301935" y="3267562"/>
            <a:ext cx="6808470" cy="810478"/>
          </a:xfrm>
          <a:prstGeom prst="rect">
            <a:avLst/>
          </a:prstGeom>
          <a:noFill/>
        </p:spPr>
        <p:txBody>
          <a:bodyPr wrap="square" rtlCol="0">
            <a:spAutoFit/>
          </a:bodyPr>
          <a:lstStyle/>
          <a:p>
            <a:pPr>
              <a:lnSpc>
                <a:spcPts val="2800"/>
              </a:lnSpc>
            </a:pPr>
            <a:r>
              <a:rPr lang="ja-JP" altLang="en-US" sz="2800" dirty="0">
                <a:latin typeface="ＭＳ ゴシック" panose="020B0609070205080204" pitchFamily="49" charset="-128"/>
                <a:ea typeface="ＭＳ ゴシック" panose="020B0609070205080204" pitchFamily="49" charset="-128"/>
              </a:rPr>
              <a:t>新たなものを</a:t>
            </a:r>
            <a:endParaRPr lang="en-US" altLang="ja-JP" sz="2800" dirty="0">
              <a:latin typeface="ＭＳ ゴシック" panose="020B0609070205080204" pitchFamily="49" charset="-128"/>
              <a:ea typeface="ＭＳ ゴシック" panose="020B0609070205080204" pitchFamily="49" charset="-128"/>
            </a:endParaRPr>
          </a:p>
          <a:p>
            <a:pPr>
              <a:lnSpc>
                <a:spcPts val="2800"/>
              </a:lnSpc>
            </a:pPr>
            <a:r>
              <a:rPr lang="ja-JP" altLang="en-US" sz="2800" dirty="0">
                <a:latin typeface="ＭＳ ゴシック" panose="020B0609070205080204" pitchFamily="49" charset="-128"/>
                <a:ea typeface="ＭＳ ゴシック" panose="020B0609070205080204" pitchFamily="49" charset="-128"/>
              </a:rPr>
              <a:t>創り上げる</a:t>
            </a:r>
          </a:p>
        </p:txBody>
      </p:sp>
      <p:sp>
        <p:nvSpPr>
          <p:cNvPr id="39" name="テキスト ボックス 38"/>
          <p:cNvSpPr txBox="1"/>
          <p:nvPr/>
        </p:nvSpPr>
        <p:spPr>
          <a:xfrm>
            <a:off x="2550955" y="1614250"/>
            <a:ext cx="6808470" cy="523220"/>
          </a:xfrm>
          <a:prstGeom prst="rect">
            <a:avLst/>
          </a:prstGeom>
          <a:noFill/>
        </p:spPr>
        <p:txBody>
          <a:bodyPr wrap="square" rtlCol="0">
            <a:spAutoFit/>
          </a:bodyPr>
          <a:lstStyle/>
          <a:p>
            <a:r>
              <a:rPr lang="ja-JP" altLang="en-US" sz="2800" dirty="0">
                <a:latin typeface="ＭＳ ゴシック" panose="020B0609070205080204" pitchFamily="49" charset="-128"/>
                <a:ea typeface="ＭＳ ゴシック" panose="020B0609070205080204" pitchFamily="49" charset="-128"/>
              </a:rPr>
              <a:t>思考して問い続ける</a:t>
            </a:r>
          </a:p>
        </p:txBody>
      </p:sp>
      <p:sp>
        <p:nvSpPr>
          <p:cNvPr id="40" name="テキスト ボックス 39"/>
          <p:cNvSpPr txBox="1"/>
          <p:nvPr/>
        </p:nvSpPr>
        <p:spPr>
          <a:xfrm>
            <a:off x="2550955" y="2346969"/>
            <a:ext cx="6808470" cy="810478"/>
          </a:xfrm>
          <a:prstGeom prst="rect">
            <a:avLst/>
          </a:prstGeom>
          <a:noFill/>
        </p:spPr>
        <p:txBody>
          <a:bodyPr wrap="square" rtlCol="0">
            <a:spAutoFit/>
          </a:bodyPr>
          <a:lstStyle/>
          <a:p>
            <a:pPr>
              <a:lnSpc>
                <a:spcPts val="2800"/>
              </a:lnSpc>
            </a:pPr>
            <a:r>
              <a:rPr lang="ja-JP" altLang="en-US" sz="2800" dirty="0">
                <a:latin typeface="ＭＳ ゴシック" panose="020B0609070205080204" pitchFamily="49" charset="-128"/>
                <a:ea typeface="ＭＳ ゴシック" panose="020B0609070205080204" pitchFamily="49" charset="-128"/>
              </a:rPr>
              <a:t>知識・技能を</a:t>
            </a:r>
            <a:endParaRPr lang="en-US" altLang="ja-JP" sz="2800" dirty="0">
              <a:latin typeface="ＭＳ ゴシック" panose="020B0609070205080204" pitchFamily="49" charset="-128"/>
              <a:ea typeface="ＭＳ ゴシック" panose="020B0609070205080204" pitchFamily="49" charset="-128"/>
            </a:endParaRPr>
          </a:p>
          <a:p>
            <a:pPr>
              <a:lnSpc>
                <a:spcPts val="2800"/>
              </a:lnSpc>
            </a:pPr>
            <a:r>
              <a:rPr lang="ja-JP" altLang="en-US" sz="2800" dirty="0">
                <a:latin typeface="ＭＳ ゴシック" panose="020B0609070205080204" pitchFamily="49" charset="-128"/>
                <a:ea typeface="ＭＳ ゴシック" panose="020B0609070205080204" pitchFamily="49" charset="-128"/>
              </a:rPr>
              <a:t>習得する</a:t>
            </a:r>
          </a:p>
        </p:txBody>
      </p:sp>
      <p:sp>
        <p:nvSpPr>
          <p:cNvPr id="46" name="テキスト ボックス 45"/>
          <p:cNvSpPr txBox="1"/>
          <p:nvPr/>
        </p:nvSpPr>
        <p:spPr>
          <a:xfrm>
            <a:off x="2567284" y="4149813"/>
            <a:ext cx="6808470" cy="810478"/>
          </a:xfrm>
          <a:prstGeom prst="rect">
            <a:avLst/>
          </a:prstGeom>
          <a:noFill/>
        </p:spPr>
        <p:txBody>
          <a:bodyPr wrap="square" rtlCol="0">
            <a:spAutoFit/>
          </a:bodyPr>
          <a:lstStyle/>
          <a:p>
            <a:pPr>
              <a:lnSpc>
                <a:spcPts val="2800"/>
              </a:lnSpc>
            </a:pPr>
            <a:r>
              <a:rPr lang="ja-JP" altLang="en-US" sz="2800" dirty="0">
                <a:latin typeface="ＭＳ ゴシック" panose="020B0609070205080204" pitchFamily="49" charset="-128"/>
                <a:ea typeface="ＭＳ ゴシック" panose="020B0609070205080204" pitchFamily="49" charset="-128"/>
              </a:rPr>
              <a:t>自分の思いや考えと</a:t>
            </a:r>
            <a:endParaRPr lang="en-US" altLang="ja-JP" sz="2800" dirty="0">
              <a:latin typeface="ＭＳ ゴシック" panose="020B0609070205080204" pitchFamily="49" charset="-128"/>
              <a:ea typeface="ＭＳ ゴシック" panose="020B0609070205080204" pitchFamily="49" charset="-128"/>
            </a:endParaRPr>
          </a:p>
          <a:p>
            <a:pPr>
              <a:lnSpc>
                <a:spcPts val="2800"/>
              </a:lnSpc>
            </a:pPr>
            <a:r>
              <a:rPr lang="ja-JP" altLang="en-US" sz="2800" dirty="0">
                <a:latin typeface="ＭＳ ゴシック" panose="020B0609070205080204" pitchFamily="49" charset="-128"/>
                <a:ea typeface="ＭＳ ゴシック" panose="020B0609070205080204" pitchFamily="49" charset="-128"/>
              </a:rPr>
              <a:t>結び付ける</a:t>
            </a:r>
          </a:p>
        </p:txBody>
      </p:sp>
      <p:pic>
        <p:nvPicPr>
          <p:cNvPr id="26" name="図 25"/>
          <p:cNvPicPr>
            <a:picLocks noChangeAspect="1"/>
          </p:cNvPicPr>
          <p:nvPr/>
        </p:nvPicPr>
        <p:blipFill>
          <a:blip r:embed="rId3"/>
          <a:stretch>
            <a:fillRect/>
          </a:stretch>
        </p:blipFill>
        <p:spPr>
          <a:xfrm>
            <a:off x="1752276" y="1455493"/>
            <a:ext cx="889195" cy="863813"/>
          </a:xfrm>
          <a:prstGeom prst="rect">
            <a:avLst/>
          </a:prstGeom>
        </p:spPr>
      </p:pic>
      <p:pic>
        <p:nvPicPr>
          <p:cNvPr id="27" name="図 26"/>
          <p:cNvPicPr>
            <a:picLocks noChangeAspect="1"/>
          </p:cNvPicPr>
          <p:nvPr/>
        </p:nvPicPr>
        <p:blipFill>
          <a:blip r:embed="rId4"/>
          <a:stretch>
            <a:fillRect/>
          </a:stretch>
        </p:blipFill>
        <p:spPr>
          <a:xfrm>
            <a:off x="1752276" y="2325551"/>
            <a:ext cx="889195" cy="863813"/>
          </a:xfrm>
          <a:prstGeom prst="rect">
            <a:avLst/>
          </a:prstGeom>
        </p:spPr>
      </p:pic>
      <p:pic>
        <p:nvPicPr>
          <p:cNvPr id="28" name="図 27"/>
          <p:cNvPicPr>
            <a:picLocks noChangeAspect="1"/>
          </p:cNvPicPr>
          <p:nvPr/>
        </p:nvPicPr>
        <p:blipFill>
          <a:blip r:embed="rId5"/>
          <a:stretch>
            <a:fillRect/>
          </a:stretch>
        </p:blipFill>
        <p:spPr>
          <a:xfrm>
            <a:off x="1770056" y="3226089"/>
            <a:ext cx="889195" cy="863813"/>
          </a:xfrm>
          <a:prstGeom prst="rect">
            <a:avLst/>
          </a:prstGeom>
        </p:spPr>
      </p:pic>
      <p:pic>
        <p:nvPicPr>
          <p:cNvPr id="29" name="図 28"/>
          <p:cNvPicPr>
            <a:picLocks noChangeAspect="1"/>
          </p:cNvPicPr>
          <p:nvPr/>
        </p:nvPicPr>
        <p:blipFill>
          <a:blip r:embed="rId6"/>
          <a:stretch>
            <a:fillRect/>
          </a:stretch>
        </p:blipFill>
        <p:spPr>
          <a:xfrm>
            <a:off x="1784122" y="4114460"/>
            <a:ext cx="889195" cy="863813"/>
          </a:xfrm>
          <a:prstGeom prst="rect">
            <a:avLst/>
          </a:prstGeom>
        </p:spPr>
      </p:pic>
      <p:pic>
        <p:nvPicPr>
          <p:cNvPr id="30" name="図 29"/>
          <p:cNvPicPr>
            <a:picLocks noChangeAspect="1"/>
          </p:cNvPicPr>
          <p:nvPr/>
        </p:nvPicPr>
        <p:blipFill>
          <a:blip r:embed="rId7"/>
          <a:stretch>
            <a:fillRect/>
          </a:stretch>
        </p:blipFill>
        <p:spPr>
          <a:xfrm>
            <a:off x="6404167" y="1437553"/>
            <a:ext cx="889195" cy="863813"/>
          </a:xfrm>
          <a:prstGeom prst="rect">
            <a:avLst/>
          </a:prstGeom>
        </p:spPr>
      </p:pic>
      <p:pic>
        <p:nvPicPr>
          <p:cNvPr id="37" name="図 36"/>
          <p:cNvPicPr>
            <a:picLocks noChangeAspect="1"/>
          </p:cNvPicPr>
          <p:nvPr/>
        </p:nvPicPr>
        <p:blipFill>
          <a:blip r:embed="rId8"/>
          <a:stretch>
            <a:fillRect/>
          </a:stretch>
        </p:blipFill>
        <p:spPr>
          <a:xfrm>
            <a:off x="6406708" y="2344336"/>
            <a:ext cx="889195" cy="863813"/>
          </a:xfrm>
          <a:prstGeom prst="rect">
            <a:avLst/>
          </a:prstGeom>
        </p:spPr>
      </p:pic>
      <p:pic>
        <p:nvPicPr>
          <p:cNvPr id="38" name="図 37"/>
          <p:cNvPicPr>
            <a:picLocks noChangeAspect="1"/>
          </p:cNvPicPr>
          <p:nvPr/>
        </p:nvPicPr>
        <p:blipFill>
          <a:blip r:embed="rId9"/>
          <a:stretch>
            <a:fillRect/>
          </a:stretch>
        </p:blipFill>
        <p:spPr>
          <a:xfrm>
            <a:off x="6404166" y="3247904"/>
            <a:ext cx="889195" cy="863813"/>
          </a:xfrm>
          <a:prstGeom prst="rect">
            <a:avLst/>
          </a:prstGeom>
        </p:spPr>
      </p:pic>
      <p:sp>
        <p:nvSpPr>
          <p:cNvPr id="18" name="テキスト ボックス 17"/>
          <p:cNvSpPr txBox="1"/>
          <p:nvPr/>
        </p:nvSpPr>
        <p:spPr>
          <a:xfrm>
            <a:off x="4479474" y="6385821"/>
            <a:ext cx="6472099" cy="507831"/>
          </a:xfrm>
          <a:prstGeom prst="rect">
            <a:avLst/>
          </a:prstGeom>
          <a:noFill/>
        </p:spPr>
        <p:txBody>
          <a:bodyPr wrap="square" rtlCol="0">
            <a:spAutoFit/>
          </a:bodyPr>
          <a:lstStyle/>
          <a:p>
            <a:r>
              <a:rPr lang="ja-JP" altLang="en-US" sz="1350" dirty="0">
                <a:solidFill>
                  <a:prstClr val="black"/>
                </a:solidFill>
                <a:latin typeface="ＭＳ ゴシック" panose="020B0609070205080204" pitchFamily="49" charset="-128"/>
                <a:ea typeface="ＭＳ ゴシック" panose="020B0609070205080204" pitchFamily="49" charset="-128"/>
              </a:rPr>
              <a:t>平成</a:t>
            </a:r>
            <a:r>
              <a:rPr lang="en-US" altLang="ja-JP" sz="1350" dirty="0">
                <a:solidFill>
                  <a:prstClr val="black"/>
                </a:solidFill>
                <a:latin typeface="ＭＳ ゴシック" panose="020B0609070205080204" pitchFamily="49" charset="-128"/>
                <a:ea typeface="ＭＳ ゴシック" panose="020B0609070205080204" pitchFamily="49" charset="-128"/>
              </a:rPr>
              <a:t>29</a:t>
            </a:r>
            <a:r>
              <a:rPr lang="ja-JP" altLang="en-US" sz="1350" dirty="0">
                <a:solidFill>
                  <a:prstClr val="black"/>
                </a:solidFill>
                <a:latin typeface="ＭＳ ゴシック" panose="020B0609070205080204" pitchFamily="49" charset="-128"/>
                <a:ea typeface="ＭＳ ゴシック" panose="020B0609070205080204" pitchFamily="49" charset="-128"/>
              </a:rPr>
              <a:t>年度次世代型教育推進セミナー（北海道会場）</a:t>
            </a:r>
            <a:endParaRPr lang="en-US" altLang="ja-JP" sz="1350" dirty="0">
              <a:solidFill>
                <a:prstClr val="black"/>
              </a:solidFill>
              <a:latin typeface="ＭＳ ゴシック" panose="020B0609070205080204" pitchFamily="49" charset="-128"/>
              <a:ea typeface="ＭＳ ゴシック" panose="020B0609070205080204" pitchFamily="49" charset="-128"/>
            </a:endParaRPr>
          </a:p>
          <a:p>
            <a:r>
              <a:rPr lang="ja-JP" altLang="en-US" sz="1350" dirty="0">
                <a:solidFill>
                  <a:prstClr val="black"/>
                </a:solidFill>
                <a:latin typeface="ＭＳ ゴシック" panose="020B0609070205080204" pitchFamily="49" charset="-128"/>
                <a:ea typeface="ＭＳ ゴシック" panose="020B0609070205080204" pitchFamily="49" charset="-128"/>
              </a:rPr>
              <a:t>～アクティブ・ラーニングについて考える～配付資料を基に作成</a:t>
            </a:r>
          </a:p>
        </p:txBody>
      </p:sp>
      <p:sp>
        <p:nvSpPr>
          <p:cNvPr id="31" name="テキスト ボックス 30"/>
          <p:cNvSpPr txBox="1"/>
          <p:nvPr/>
        </p:nvSpPr>
        <p:spPr>
          <a:xfrm>
            <a:off x="1774881" y="942787"/>
            <a:ext cx="5006919" cy="461665"/>
          </a:xfrm>
          <a:prstGeom prst="rect">
            <a:avLst/>
          </a:prstGeom>
          <a:noFill/>
        </p:spPr>
        <p:txBody>
          <a:bodyPr wrap="square" rtlCol="0">
            <a:spAutoFit/>
          </a:bodyPr>
          <a:lstStyle/>
          <a:p>
            <a:r>
              <a:rPr lang="ja-JP" altLang="en-US" sz="2400" b="1" u="sng" dirty="0">
                <a:solidFill>
                  <a:srgbClr val="C00000"/>
                </a:solidFill>
                <a:latin typeface="ＭＳ ゴシック" panose="020B0609070205080204" pitchFamily="49" charset="-128"/>
                <a:ea typeface="ＭＳ ゴシック" panose="020B0609070205080204" pitchFamily="49" charset="-128"/>
                <a:cs typeface="メイリオ" panose="020B0604030504040204" pitchFamily="50" charset="-128"/>
              </a:rPr>
              <a:t>深い学びにおける子供の姿</a:t>
            </a:r>
            <a:endParaRPr lang="en-US" altLang="ja-JP" sz="2400" b="1" u="sng" dirty="0">
              <a:solidFill>
                <a:srgbClr val="C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2" name="テキスト ボックス 21"/>
          <p:cNvSpPr txBox="1"/>
          <p:nvPr/>
        </p:nvSpPr>
        <p:spPr>
          <a:xfrm>
            <a:off x="1789824" y="5185492"/>
            <a:ext cx="8614410" cy="1200329"/>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主体的・対話的で深い学びの視点からの学習過程の質的改善により実現したい子どもの姿をピクトグラムでイメージ化</a:t>
            </a:r>
            <a:endParaRPr lang="en-US" altLang="ja-JP" sz="2400" dirty="0">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2400"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　但し、全ての姿を表現したものではない。</a:t>
            </a:r>
            <a:endParaRPr lang="en-US" altLang="ja-JP" sz="24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1" name="正方形/長方形 20">
            <a:extLst>
              <a:ext uri="{FF2B5EF4-FFF2-40B4-BE49-F238E27FC236}">
                <a16:creationId xmlns:a16="http://schemas.microsoft.com/office/drawing/2014/main" id="{57703857-1B50-490D-8F77-6EF77906AFAA}"/>
              </a:ext>
            </a:extLst>
          </p:cNvPr>
          <p:cNvSpPr/>
          <p:nvPr/>
        </p:nvSpPr>
        <p:spPr>
          <a:xfrm>
            <a:off x="311843" y="116844"/>
            <a:ext cx="6186309" cy="369332"/>
          </a:xfrm>
          <a:prstGeom prst="rect">
            <a:avLst/>
          </a:prstGeom>
        </p:spPr>
        <p:txBody>
          <a:bodyPr wrap="none">
            <a:spAutoFit/>
          </a:bodyPr>
          <a:lstStyle/>
          <a:p>
            <a:r>
              <a:rPr lang="ja-JP" altLang="en-US" dirty="0" smtClean="0">
                <a:latin typeface="ＭＳ ゴシック" panose="020B0609070205080204" pitchFamily="49" charset="-128"/>
                <a:ea typeface="ＭＳ ゴシック" panose="020B0609070205080204" pitchFamily="49" charset="-128"/>
              </a:rPr>
              <a:t>３</a:t>
            </a:r>
            <a:r>
              <a:rPr lang="ja-JP" altLang="en-US" dirty="0">
                <a:latin typeface="ＭＳ ゴシック" panose="020B0609070205080204" pitchFamily="49" charset="-128"/>
                <a:ea typeface="ＭＳ ゴシック" panose="020B0609070205080204" pitchFamily="49" charset="-128"/>
              </a:rPr>
              <a:t>　一単位時間における授業づくりに係る基本的な</a:t>
            </a:r>
            <a:r>
              <a:rPr lang="ja-JP" altLang="en-US" dirty="0" smtClean="0">
                <a:latin typeface="ＭＳ ゴシック" panose="020B0609070205080204" pitchFamily="49" charset="-128"/>
                <a:ea typeface="ＭＳ ゴシック" panose="020B0609070205080204" pitchFamily="49" charset="-128"/>
              </a:rPr>
              <a:t>考え方</a:t>
            </a:r>
            <a:endParaRPr lang="ja-JP" altLang="en-US"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21</a:t>
            </a:fld>
            <a:endParaRPr kumimoji="1" lang="ja-JP" altLang="en-US"/>
          </a:p>
        </p:txBody>
      </p:sp>
    </p:spTree>
    <p:extLst>
      <p:ext uri="{BB962C8B-B14F-4D97-AF65-F5344CB8AC3E}">
        <p14:creationId xmlns:p14="http://schemas.microsoft.com/office/powerpoint/2010/main" val="2585339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003008" y="1765400"/>
            <a:ext cx="10350792" cy="2554545"/>
          </a:xfrm>
          <a:prstGeom prst="rect">
            <a:avLst/>
          </a:prstGeom>
          <a:noFill/>
        </p:spPr>
        <p:txBody>
          <a:bodyPr wrap="square" rtlCol="0">
            <a:spAutoFit/>
          </a:bodyPr>
          <a:lstStyle/>
          <a:p>
            <a:pPr hangingPunct="0"/>
            <a:r>
              <a:rPr lang="ja-JP" altLang="en-US" sz="4000" dirty="0" smtClean="0">
                <a:latin typeface="ＭＳ ゴシック" panose="020B0609070205080204" pitchFamily="49" charset="-128"/>
                <a:ea typeface="ＭＳ ゴシック" panose="020B0609070205080204" pitchFamily="49" charset="-128"/>
              </a:rPr>
              <a:t>　</a:t>
            </a:r>
            <a:r>
              <a:rPr lang="ja-JP" altLang="ja-JP" sz="4000" dirty="0" smtClean="0">
                <a:latin typeface="ＭＳ ゴシック" panose="020B0609070205080204" pitchFamily="49" charset="-128"/>
                <a:ea typeface="ＭＳ ゴシック" panose="020B0609070205080204" pitchFamily="49" charset="-128"/>
              </a:rPr>
              <a:t>主体的</a:t>
            </a:r>
            <a:r>
              <a:rPr lang="ja-JP" altLang="ja-JP" sz="4000" dirty="0">
                <a:latin typeface="ＭＳ ゴシック" panose="020B0609070205080204" pitchFamily="49" charset="-128"/>
                <a:ea typeface="ＭＳ ゴシック" panose="020B0609070205080204" pitchFamily="49" charset="-128"/>
              </a:rPr>
              <a:t>・対話的で深い学びの</a:t>
            </a:r>
            <a:r>
              <a:rPr lang="ja-JP" altLang="ja-JP" sz="4000" dirty="0" smtClean="0">
                <a:latin typeface="ＭＳ ゴシック" panose="020B0609070205080204" pitchFamily="49" charset="-128"/>
                <a:ea typeface="ＭＳ ゴシック" panose="020B0609070205080204" pitchFamily="49" charset="-128"/>
              </a:rPr>
              <a:t>実現</a:t>
            </a:r>
            <a:r>
              <a:rPr lang="ja-JP" altLang="ja-JP" sz="4000" dirty="0">
                <a:latin typeface="ＭＳ ゴシック" panose="020B0609070205080204" pitchFamily="49" charset="-128"/>
                <a:ea typeface="ＭＳ ゴシック" panose="020B0609070205080204" pitchFamily="49" charset="-128"/>
              </a:rPr>
              <a:t>に向けた授業改善について</a:t>
            </a:r>
            <a:r>
              <a:rPr lang="ja-JP" altLang="ja-JP" sz="4000" dirty="0" smtClean="0">
                <a:latin typeface="ＭＳ ゴシック" panose="020B0609070205080204" pitchFamily="49" charset="-128"/>
                <a:ea typeface="ＭＳ ゴシック" panose="020B0609070205080204" pitchFamily="49" charset="-128"/>
              </a:rPr>
              <a:t>、単元</a:t>
            </a:r>
            <a:r>
              <a:rPr lang="ja-JP" altLang="ja-JP" sz="4000" dirty="0">
                <a:latin typeface="ＭＳ ゴシック" panose="020B0609070205080204" pitchFamily="49" charset="-128"/>
                <a:ea typeface="ＭＳ ゴシック" panose="020B0609070205080204" pitchFamily="49" charset="-128"/>
              </a:rPr>
              <a:t>や題材など内容や時間の</a:t>
            </a:r>
            <a:r>
              <a:rPr lang="ja-JP" altLang="ja-JP" sz="4000" dirty="0" smtClean="0">
                <a:latin typeface="ＭＳ ゴシック" panose="020B0609070205080204" pitchFamily="49" charset="-128"/>
                <a:ea typeface="ＭＳ ゴシック" panose="020B0609070205080204" pitchFamily="49" charset="-128"/>
              </a:rPr>
              <a:t>まとまり</a:t>
            </a:r>
            <a:r>
              <a:rPr lang="ja-JP" altLang="ja-JP" sz="4000" dirty="0">
                <a:latin typeface="ＭＳ ゴシック" panose="020B0609070205080204" pitchFamily="49" charset="-128"/>
                <a:ea typeface="ＭＳ ゴシック" panose="020B0609070205080204" pitchFamily="49" charset="-128"/>
              </a:rPr>
              <a:t>を見通し、指導計画を</a:t>
            </a:r>
            <a:r>
              <a:rPr lang="ja-JP" altLang="ja-JP" sz="4000" dirty="0" smtClean="0">
                <a:latin typeface="ＭＳ ゴシック" panose="020B0609070205080204" pitchFamily="49" charset="-128"/>
                <a:ea typeface="ＭＳ ゴシック" panose="020B0609070205080204" pitchFamily="49" charset="-128"/>
              </a:rPr>
              <a:t>デザインする</a:t>
            </a:r>
            <a:r>
              <a:rPr lang="ja-JP" altLang="en-US" sz="4000" dirty="0" smtClean="0">
                <a:latin typeface="ＭＳ ゴシック" panose="020B0609070205080204" pitchFamily="49" charset="-128"/>
                <a:ea typeface="ＭＳ ゴシック" panose="020B0609070205080204" pitchFamily="49" charset="-128"/>
              </a:rPr>
              <a:t>。</a:t>
            </a:r>
            <a:endParaRPr lang="ja-JP" altLang="ja-JP" sz="4000" dirty="0">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578162" y="345662"/>
            <a:ext cx="10215733" cy="756000"/>
          </a:xfrm>
          <a:prstGeom prst="rect">
            <a:avLst/>
          </a:prstGeom>
        </p:spPr>
        <p:txBody>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defRPr/>
            </a:pPr>
            <a:endParaRPr lang="en-US" altLang="ja-JP"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r>
              <a:rPr lang="ja-JP" altLang="en-US" sz="28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0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主体的・対話的で深い学びの実現に向けた授業改善について</a:t>
            </a:r>
            <a:endParaRPr lang="ja-JP" altLang="en-US" sz="20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 name="正方形/長方形 4">
            <a:extLst>
              <a:ext uri="{FF2B5EF4-FFF2-40B4-BE49-F238E27FC236}">
                <a16:creationId xmlns:a16="http://schemas.microsoft.com/office/drawing/2014/main" id="{57703857-1B50-490D-8F77-6EF77906AFAA}"/>
              </a:ext>
            </a:extLst>
          </p:cNvPr>
          <p:cNvSpPr/>
          <p:nvPr/>
        </p:nvSpPr>
        <p:spPr>
          <a:xfrm>
            <a:off x="311843" y="116844"/>
            <a:ext cx="6186309" cy="369332"/>
          </a:xfrm>
          <a:prstGeom prst="rect">
            <a:avLst/>
          </a:prstGeom>
        </p:spPr>
        <p:txBody>
          <a:bodyPr wrap="none">
            <a:spAutoFit/>
          </a:bodyPr>
          <a:lstStyle/>
          <a:p>
            <a:r>
              <a:rPr lang="ja-JP" altLang="en-US" dirty="0" smtClean="0">
                <a:latin typeface="ＭＳ ゴシック" panose="020B0609070205080204" pitchFamily="49" charset="-128"/>
                <a:ea typeface="ＭＳ ゴシック" panose="020B0609070205080204" pitchFamily="49" charset="-128"/>
              </a:rPr>
              <a:t>３</a:t>
            </a:r>
            <a:r>
              <a:rPr lang="ja-JP" altLang="en-US" dirty="0">
                <a:latin typeface="ＭＳ ゴシック" panose="020B0609070205080204" pitchFamily="49" charset="-128"/>
                <a:ea typeface="ＭＳ ゴシック" panose="020B0609070205080204" pitchFamily="49" charset="-128"/>
              </a:rPr>
              <a:t>　一単位時間における授業づくりに係る基本的な</a:t>
            </a:r>
            <a:r>
              <a:rPr lang="ja-JP" altLang="en-US" dirty="0" smtClean="0">
                <a:latin typeface="ＭＳ ゴシック" panose="020B0609070205080204" pitchFamily="49" charset="-128"/>
                <a:ea typeface="ＭＳ ゴシック" panose="020B0609070205080204" pitchFamily="49" charset="-128"/>
              </a:rPr>
              <a:t>考え方</a:t>
            </a:r>
            <a:endParaRPr lang="ja-JP" altLang="en-US"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22</a:t>
            </a:fld>
            <a:endParaRPr kumimoji="1" lang="ja-JP" altLang="en-US"/>
          </a:p>
        </p:txBody>
      </p:sp>
    </p:spTree>
    <p:extLst>
      <p:ext uri="{BB962C8B-B14F-4D97-AF65-F5344CB8AC3E}">
        <p14:creationId xmlns:p14="http://schemas.microsoft.com/office/powerpoint/2010/main" val="207024546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627396" y="501064"/>
            <a:ext cx="9976436" cy="6251147"/>
          </a:xfrm>
          <a:prstGeom prst="rect">
            <a:avLst/>
          </a:prstGeom>
        </p:spPr>
      </p:pic>
      <p:sp>
        <p:nvSpPr>
          <p:cNvPr id="3" name="正方形/長方形 2"/>
          <p:cNvSpPr/>
          <p:nvPr/>
        </p:nvSpPr>
        <p:spPr>
          <a:xfrm>
            <a:off x="475450" y="0"/>
            <a:ext cx="1103187" cy="656590"/>
          </a:xfrm>
          <a:prstGeom prst="rect">
            <a:avLst/>
          </a:prstGeom>
        </p:spPr>
        <p:txBody>
          <a:bodyPr wrap="none">
            <a:spAutoFit/>
          </a:bodyPr>
          <a:lstStyle/>
          <a:p>
            <a:pPr>
              <a:lnSpc>
                <a:spcPts val="4400"/>
              </a:lnSpc>
              <a:defRPr/>
            </a:pPr>
            <a:r>
              <a:rPr lang="ja-JP" altLang="en-US" dirty="0"/>
              <a:t>５　まとめ</a:t>
            </a:r>
          </a:p>
        </p:txBody>
      </p:sp>
      <p:sp>
        <p:nvSpPr>
          <p:cNvPr id="5" name="角丸四角形 4"/>
          <p:cNvSpPr/>
          <p:nvPr/>
        </p:nvSpPr>
        <p:spPr>
          <a:xfrm>
            <a:off x="6774690" y="549190"/>
            <a:ext cx="3781016" cy="6172285"/>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F5C35AD2-8B7B-4CF4-BC66-4791DB21DCBF}" type="slidenum">
              <a:rPr kumimoji="1" lang="ja-JP" altLang="en-US" smtClean="0"/>
              <a:t>23</a:t>
            </a:fld>
            <a:endParaRPr kumimoji="1" lang="ja-JP" altLang="en-US"/>
          </a:p>
        </p:txBody>
      </p:sp>
    </p:spTree>
    <p:extLst>
      <p:ext uri="{BB962C8B-B14F-4D97-AF65-F5344CB8AC3E}">
        <p14:creationId xmlns:p14="http://schemas.microsoft.com/office/powerpoint/2010/main" val="1528700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78637" y="837284"/>
            <a:ext cx="8454789" cy="5016758"/>
          </a:xfrm>
          <a:prstGeom prst="rect">
            <a:avLst/>
          </a:prstGeom>
        </p:spPr>
        <p:txBody>
          <a:bodyPr wrap="square">
            <a:spAutoFit/>
          </a:bodyPr>
          <a:lstStyle/>
          <a:p>
            <a:r>
              <a:rPr lang="en-US" altLang="ja-JP" sz="3200" dirty="0" smtClean="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a:t>
            </a:r>
            <a:r>
              <a:rPr lang="ja-JP" altLang="en-US" sz="3200" dirty="0" smtClean="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今後の取組に向けて</a:t>
            </a:r>
            <a:r>
              <a:rPr lang="en-US" altLang="ja-JP" sz="3200" dirty="0" smtClean="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a:t>
            </a:r>
          </a:p>
          <a:p>
            <a:r>
              <a:rPr lang="ja-JP" altLang="en-US" sz="3200" dirty="0" smtClean="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○「学習課題の設定（見通し）・</a:t>
            </a:r>
            <a:r>
              <a:rPr lang="ja-JP" altLang="en-US" sz="3200" dirty="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振り返る</a:t>
            </a:r>
            <a:r>
              <a:rPr lang="ja-JP" altLang="en-US" sz="3200" dirty="0" smtClean="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a:t>
            </a:r>
            <a:endParaRPr lang="en-US" altLang="ja-JP" sz="3200" dirty="0" smtClean="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endParaRPr>
          </a:p>
          <a:p>
            <a:r>
              <a:rPr lang="ja-JP" altLang="en-US" sz="3200" dirty="0" smtClean="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　学習</a:t>
            </a:r>
            <a:r>
              <a:rPr lang="ja-JP" altLang="en-US" sz="3200" dirty="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活動を意図的</a:t>
            </a:r>
            <a:r>
              <a:rPr lang="ja-JP" altLang="en-US" sz="3200" dirty="0" smtClean="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に位置付けた</a:t>
            </a:r>
            <a:r>
              <a:rPr lang="ja-JP" altLang="en-US" sz="3200" dirty="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学習展開</a:t>
            </a:r>
            <a:r>
              <a:rPr lang="ja-JP" altLang="en-US" sz="3200" dirty="0" smtClean="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を</a:t>
            </a:r>
            <a:endParaRPr lang="en-US" altLang="ja-JP" sz="3200" dirty="0" smtClean="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endParaRPr>
          </a:p>
          <a:p>
            <a:r>
              <a:rPr lang="ja-JP" altLang="en-US" sz="3200" dirty="0" smtClean="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　工夫</a:t>
            </a:r>
            <a:r>
              <a:rPr lang="ja-JP" altLang="en-US" sz="3200" dirty="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することで、</a:t>
            </a:r>
            <a:r>
              <a:rPr lang="ja-JP" altLang="en-US" sz="3200" dirty="0" smtClean="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児童</a:t>
            </a:r>
            <a:r>
              <a:rPr lang="ja-JP" altLang="en-US" sz="3200" dirty="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生徒の主体的・</a:t>
            </a:r>
            <a:r>
              <a:rPr lang="ja-JP" altLang="en-US" sz="3200" dirty="0" smtClean="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対話</a:t>
            </a:r>
            <a:endParaRPr lang="en-US" altLang="ja-JP" sz="3200" dirty="0" smtClean="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endParaRPr>
          </a:p>
          <a:p>
            <a:r>
              <a:rPr lang="ja-JP" altLang="en-US" sz="3200" dirty="0" smtClean="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　的</a:t>
            </a:r>
            <a:r>
              <a:rPr lang="ja-JP" altLang="en-US" sz="3200" dirty="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で深い学びの</a:t>
            </a:r>
            <a:r>
              <a:rPr lang="ja-JP" altLang="en-US" sz="3200" dirty="0" smtClean="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実現に</a:t>
            </a:r>
            <a:r>
              <a:rPr lang="ja-JP" altLang="en-US" sz="3200" dirty="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つなげること</a:t>
            </a:r>
          </a:p>
          <a:p>
            <a:endParaRPr lang="ja-JP" altLang="en-US" sz="3200" dirty="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endParaRPr>
          </a:p>
          <a:p>
            <a:r>
              <a:rPr lang="ja-JP" altLang="en-US" sz="3200" dirty="0">
                <a:latin typeface="ＭＳ ゴシック" panose="020B0609070205080204" pitchFamily="49" charset="-128"/>
                <a:ea typeface="ＭＳ ゴシック" panose="020B0609070205080204" pitchFamily="49" charset="-128"/>
              </a:rPr>
              <a:t>○</a:t>
            </a:r>
            <a:r>
              <a:rPr lang="ja-JP" altLang="ja-JP" sz="3200" dirty="0" smtClean="0">
                <a:latin typeface="ＭＳ ゴシック" panose="020B0609070205080204" pitchFamily="49" charset="-128"/>
                <a:ea typeface="ＭＳ ゴシック" panose="020B0609070205080204" pitchFamily="49" charset="-128"/>
              </a:rPr>
              <a:t>「</a:t>
            </a:r>
            <a:r>
              <a:rPr lang="ja-JP" altLang="en-US" sz="3200" dirty="0" smtClean="0">
                <a:latin typeface="ＭＳ ゴシック" panose="020B0609070205080204" pitchFamily="49" charset="-128"/>
                <a:ea typeface="ＭＳ ゴシック" panose="020B0609070205080204" pitchFamily="49" charset="-128"/>
              </a:rPr>
              <a:t>学習課題の設定（</a:t>
            </a:r>
            <a:r>
              <a:rPr lang="ja-JP" altLang="ja-JP" sz="3200" dirty="0" smtClean="0">
                <a:latin typeface="ＭＳ ゴシック" panose="020B0609070205080204" pitchFamily="49" charset="-128"/>
                <a:ea typeface="ＭＳ ゴシック" panose="020B0609070205080204" pitchFamily="49" charset="-128"/>
              </a:rPr>
              <a:t>見通</a:t>
            </a:r>
            <a:r>
              <a:rPr lang="ja-JP" altLang="en-US" sz="3200" dirty="0" smtClean="0">
                <a:latin typeface="ＭＳ ゴシック" panose="020B0609070205080204" pitchFamily="49" charset="-128"/>
                <a:ea typeface="ＭＳ ゴシック" panose="020B0609070205080204" pitchFamily="49" charset="-128"/>
              </a:rPr>
              <a:t>し）</a:t>
            </a:r>
            <a:r>
              <a:rPr lang="ja-JP" altLang="ja-JP" sz="3200" dirty="0" smtClean="0">
                <a:latin typeface="ＭＳ ゴシック" panose="020B0609070205080204" pitchFamily="49" charset="-128"/>
                <a:ea typeface="ＭＳ ゴシック" panose="020B0609070205080204" pitchFamily="49" charset="-128"/>
              </a:rPr>
              <a:t>・</a:t>
            </a:r>
            <a:r>
              <a:rPr lang="ja-JP" altLang="ja-JP" sz="3200" dirty="0">
                <a:latin typeface="ＭＳ ゴシック" panose="020B0609070205080204" pitchFamily="49" charset="-128"/>
                <a:ea typeface="ＭＳ ゴシック" panose="020B0609070205080204" pitchFamily="49" charset="-128"/>
              </a:rPr>
              <a:t>振り返る</a:t>
            </a:r>
            <a:r>
              <a:rPr lang="ja-JP" altLang="ja-JP" sz="3200" dirty="0" smtClean="0">
                <a:latin typeface="ＭＳ ゴシック" panose="020B0609070205080204" pitchFamily="49" charset="-128"/>
                <a:ea typeface="ＭＳ ゴシック" panose="020B0609070205080204" pitchFamily="49" charset="-128"/>
              </a:rPr>
              <a:t>」</a:t>
            </a:r>
            <a:endParaRPr lang="en-US" altLang="ja-JP" sz="3200" dirty="0" smtClean="0">
              <a:latin typeface="ＭＳ ゴシック" panose="020B0609070205080204" pitchFamily="49" charset="-128"/>
              <a:ea typeface="ＭＳ ゴシック" panose="020B0609070205080204" pitchFamily="49" charset="-128"/>
            </a:endParaRPr>
          </a:p>
          <a:p>
            <a:r>
              <a:rPr lang="ja-JP" altLang="en-US" sz="3200" dirty="0" smtClean="0">
                <a:latin typeface="ＭＳ ゴシック" panose="020B0609070205080204" pitchFamily="49" charset="-128"/>
                <a:ea typeface="ＭＳ ゴシック" panose="020B0609070205080204" pitchFamily="49" charset="-128"/>
              </a:rPr>
              <a:t>　</a:t>
            </a:r>
            <a:r>
              <a:rPr lang="ja-JP" altLang="ja-JP" sz="3200" dirty="0" smtClean="0">
                <a:latin typeface="ＭＳ ゴシック" panose="020B0609070205080204" pitchFamily="49" charset="-128"/>
                <a:ea typeface="ＭＳ ゴシック" panose="020B0609070205080204" pitchFamily="49" charset="-128"/>
              </a:rPr>
              <a:t>学習</a:t>
            </a:r>
            <a:r>
              <a:rPr lang="ja-JP" altLang="ja-JP" sz="3200" dirty="0">
                <a:latin typeface="ＭＳ ゴシック" panose="020B0609070205080204" pitchFamily="49" charset="-128"/>
                <a:ea typeface="ＭＳ ゴシック" panose="020B0609070205080204" pitchFamily="49" charset="-128"/>
              </a:rPr>
              <a:t>活動は、</a:t>
            </a:r>
            <a:r>
              <a:rPr lang="ja-JP" altLang="ja-JP" sz="3200" dirty="0" smtClean="0">
                <a:latin typeface="ＭＳ ゴシック" panose="020B0609070205080204" pitchFamily="49" charset="-128"/>
                <a:ea typeface="ＭＳ ゴシック" panose="020B0609070205080204" pitchFamily="49" charset="-128"/>
              </a:rPr>
              <a:t>子ども自身</a:t>
            </a:r>
            <a:r>
              <a:rPr lang="ja-JP" altLang="ja-JP" sz="3200" dirty="0">
                <a:latin typeface="ＭＳ ゴシック" panose="020B0609070205080204" pitchFamily="49" charset="-128"/>
                <a:ea typeface="ＭＳ ゴシック" panose="020B0609070205080204" pitchFamily="49" charset="-128"/>
              </a:rPr>
              <a:t>が</a:t>
            </a:r>
            <a:r>
              <a:rPr lang="ja-JP" altLang="en-US" sz="3200" dirty="0">
                <a:latin typeface="ＭＳ ゴシック" panose="020B0609070205080204" pitchFamily="49" charset="-128"/>
                <a:ea typeface="ＭＳ ゴシック" panose="020B0609070205080204" pitchFamily="49" charset="-128"/>
              </a:rPr>
              <a:t>「</a:t>
            </a:r>
            <a:r>
              <a:rPr lang="ja-JP" altLang="ja-JP" sz="3200" dirty="0">
                <a:latin typeface="ＭＳ ゴシック" panose="020B0609070205080204" pitchFamily="49" charset="-128"/>
                <a:ea typeface="ＭＳ ゴシック" panose="020B0609070205080204" pitchFamily="49" charset="-128"/>
              </a:rPr>
              <a:t>見通し、</a:t>
            </a:r>
            <a:r>
              <a:rPr lang="ja-JP" altLang="ja-JP" sz="3200" dirty="0" smtClean="0">
                <a:latin typeface="ＭＳ ゴシック" panose="020B0609070205080204" pitchFamily="49" charset="-128"/>
                <a:ea typeface="ＭＳ ゴシック" panose="020B0609070205080204" pitchFamily="49" charset="-128"/>
              </a:rPr>
              <a:t>振り</a:t>
            </a:r>
            <a:endParaRPr lang="en-US" altLang="ja-JP" sz="3200" dirty="0" smtClean="0">
              <a:latin typeface="ＭＳ ゴシック" panose="020B0609070205080204" pitchFamily="49" charset="-128"/>
              <a:ea typeface="ＭＳ ゴシック" panose="020B0609070205080204" pitchFamily="49" charset="-128"/>
            </a:endParaRPr>
          </a:p>
          <a:p>
            <a:r>
              <a:rPr lang="ja-JP" altLang="en-US" sz="3200" dirty="0" smtClean="0">
                <a:latin typeface="ＭＳ ゴシック" panose="020B0609070205080204" pitchFamily="49" charset="-128"/>
                <a:ea typeface="ＭＳ ゴシック" panose="020B0609070205080204" pitchFamily="49" charset="-128"/>
              </a:rPr>
              <a:t>　</a:t>
            </a:r>
            <a:r>
              <a:rPr lang="ja-JP" altLang="ja-JP" sz="3200" dirty="0" smtClean="0">
                <a:latin typeface="ＭＳ ゴシック" panose="020B0609070205080204" pitchFamily="49" charset="-128"/>
                <a:ea typeface="ＭＳ ゴシック" panose="020B0609070205080204" pitchFamily="49" charset="-128"/>
              </a:rPr>
              <a:t>返</a:t>
            </a:r>
            <a:r>
              <a:rPr lang="ja-JP" altLang="en-US" sz="3200" dirty="0" smtClean="0">
                <a:latin typeface="ＭＳ ゴシック" panose="020B0609070205080204" pitchFamily="49" charset="-128"/>
                <a:ea typeface="ＭＳ ゴシック" panose="020B0609070205080204" pitchFamily="49" charset="-128"/>
              </a:rPr>
              <a:t>る</a:t>
            </a:r>
            <a:r>
              <a:rPr lang="ja-JP" altLang="ja-JP" sz="3200" dirty="0">
                <a:latin typeface="ＭＳ ゴシック" panose="020B0609070205080204" pitchFamily="49" charset="-128"/>
                <a:ea typeface="ＭＳ ゴシック" panose="020B0609070205080204" pitchFamily="49" charset="-128"/>
              </a:rPr>
              <a:t>」</a:t>
            </a:r>
            <a:r>
              <a:rPr lang="ja-JP" altLang="en-US" sz="3200" dirty="0">
                <a:latin typeface="ＭＳ ゴシック" panose="020B0609070205080204" pitchFamily="49" charset="-128"/>
                <a:ea typeface="ＭＳ ゴシック" panose="020B0609070205080204" pitchFamily="49" charset="-128"/>
              </a:rPr>
              <a:t>こ</a:t>
            </a:r>
            <a:r>
              <a:rPr lang="ja-JP" altLang="ja-JP" sz="3200" dirty="0">
                <a:latin typeface="ＭＳ ゴシック" panose="020B0609070205080204" pitchFamily="49" charset="-128"/>
                <a:ea typeface="ＭＳ ゴシック" panose="020B0609070205080204" pitchFamily="49" charset="-128"/>
              </a:rPr>
              <a:t>と</a:t>
            </a:r>
            <a:r>
              <a:rPr lang="ja-JP" altLang="en-US" sz="3200" dirty="0">
                <a:latin typeface="ＭＳ ゴシック" panose="020B0609070205080204" pitchFamily="49" charset="-128"/>
                <a:ea typeface="ＭＳ ゴシック" panose="020B0609070205080204" pitchFamily="49" charset="-128"/>
              </a:rPr>
              <a:t>が</a:t>
            </a:r>
            <a:r>
              <a:rPr lang="ja-JP" altLang="en-US" sz="3200" dirty="0" smtClean="0">
                <a:latin typeface="ＭＳ ゴシック" panose="020B0609070205080204" pitchFamily="49" charset="-128"/>
                <a:ea typeface="ＭＳ ゴシック" panose="020B0609070205080204" pitchFamily="49" charset="-128"/>
              </a:rPr>
              <a:t>できるよう</a:t>
            </a:r>
            <a:r>
              <a:rPr lang="ja-JP" altLang="en-US" sz="3200" dirty="0">
                <a:latin typeface="ＭＳ ゴシック" panose="020B0609070205080204" pitchFamily="49" charset="-128"/>
                <a:ea typeface="ＭＳ ゴシック" panose="020B0609070205080204" pitchFamily="49" charset="-128"/>
              </a:rPr>
              <a:t>、手立てを</a:t>
            </a:r>
            <a:r>
              <a:rPr lang="ja-JP" altLang="en-US" sz="3200" dirty="0" err="1">
                <a:latin typeface="ＭＳ ゴシック" panose="020B0609070205080204" pitchFamily="49" charset="-128"/>
                <a:ea typeface="ＭＳ ゴシック" panose="020B0609070205080204" pitchFamily="49" charset="-128"/>
              </a:rPr>
              <a:t>工夫</a:t>
            </a:r>
            <a:r>
              <a:rPr lang="ja-JP" altLang="en-US" sz="3200" dirty="0" err="1" smtClean="0">
                <a:latin typeface="ＭＳ ゴシック" panose="020B0609070205080204" pitchFamily="49" charset="-128"/>
                <a:ea typeface="ＭＳ ゴシック" panose="020B0609070205080204" pitchFamily="49" charset="-128"/>
              </a:rPr>
              <a:t>す</a:t>
            </a:r>
            <a:r>
              <a:rPr lang="ja-JP" altLang="en-US" sz="3200" dirty="0" smtClean="0">
                <a:latin typeface="ＭＳ ゴシック" panose="020B0609070205080204" pitchFamily="49" charset="-128"/>
                <a:ea typeface="ＭＳ ゴシック" panose="020B0609070205080204" pitchFamily="49" charset="-128"/>
              </a:rPr>
              <a:t>　</a:t>
            </a:r>
            <a:endParaRPr lang="en-US" altLang="ja-JP" sz="3200" dirty="0" smtClean="0">
              <a:latin typeface="ＭＳ ゴシック" panose="020B0609070205080204" pitchFamily="49" charset="-128"/>
              <a:ea typeface="ＭＳ ゴシック" panose="020B0609070205080204" pitchFamily="49" charset="-128"/>
            </a:endParaRPr>
          </a:p>
          <a:p>
            <a:r>
              <a:rPr lang="ja-JP" altLang="en-US" sz="3200" smtClean="0">
                <a:latin typeface="ＭＳ ゴシック" panose="020B0609070205080204" pitchFamily="49" charset="-128"/>
                <a:ea typeface="ＭＳ ゴシック" panose="020B0609070205080204" pitchFamily="49" charset="-128"/>
              </a:rPr>
              <a:t>　る</a:t>
            </a:r>
            <a:r>
              <a:rPr lang="ja-JP" altLang="en-US" sz="3200" dirty="0">
                <a:latin typeface="ＭＳ ゴシック" panose="020B0609070205080204" pitchFamily="49" charset="-128"/>
                <a:ea typeface="ＭＳ ゴシック" panose="020B0609070205080204" pitchFamily="49" charset="-128"/>
              </a:rPr>
              <a:t>こと</a:t>
            </a:r>
            <a:endParaRPr lang="en-US" altLang="ja-JP" sz="3200" dirty="0">
              <a:latin typeface="ＭＳ ゴシック" panose="020B0609070205080204" pitchFamily="49" charset="-128"/>
              <a:ea typeface="ＭＳ ゴシック" panose="020B0609070205080204" pitchFamily="49" charset="-128"/>
            </a:endParaRPr>
          </a:p>
        </p:txBody>
      </p:sp>
      <p:sp>
        <p:nvSpPr>
          <p:cNvPr id="3" name="正方形/長方形 2"/>
          <p:cNvSpPr/>
          <p:nvPr/>
        </p:nvSpPr>
        <p:spPr>
          <a:xfrm>
            <a:off x="475450" y="0"/>
            <a:ext cx="1103187" cy="656590"/>
          </a:xfrm>
          <a:prstGeom prst="rect">
            <a:avLst/>
          </a:prstGeom>
        </p:spPr>
        <p:txBody>
          <a:bodyPr wrap="none">
            <a:spAutoFit/>
          </a:bodyPr>
          <a:lstStyle/>
          <a:p>
            <a:pPr>
              <a:lnSpc>
                <a:spcPts val="4400"/>
              </a:lnSpc>
              <a:defRPr/>
            </a:pPr>
            <a:r>
              <a:rPr lang="ja-JP" altLang="en-US" dirty="0"/>
              <a:t>５　まとめ</a:t>
            </a:r>
          </a:p>
        </p:txBody>
      </p:sp>
      <p:sp>
        <p:nvSpPr>
          <p:cNvPr id="5" name="スライド番号プレースホルダー 4"/>
          <p:cNvSpPr>
            <a:spLocks noGrp="1"/>
          </p:cNvSpPr>
          <p:nvPr>
            <p:ph type="sldNum" sz="quarter" idx="12"/>
          </p:nvPr>
        </p:nvSpPr>
        <p:spPr/>
        <p:txBody>
          <a:bodyPr/>
          <a:lstStyle/>
          <a:p>
            <a:fld id="{F5C35AD2-8B7B-4CF4-BC66-4791DB21DCBF}" type="slidenum">
              <a:rPr kumimoji="1" lang="ja-JP" altLang="en-US" smtClean="0"/>
              <a:t>24</a:t>
            </a:fld>
            <a:endParaRPr kumimoji="1" lang="ja-JP" altLang="en-US"/>
          </a:p>
        </p:txBody>
      </p:sp>
    </p:spTree>
    <p:extLst>
      <p:ext uri="{BB962C8B-B14F-4D97-AF65-F5344CB8AC3E}">
        <p14:creationId xmlns:p14="http://schemas.microsoft.com/office/powerpoint/2010/main" val="349668698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687774" y="1231833"/>
            <a:ext cx="8667385" cy="3539430"/>
          </a:xfrm>
          <a:prstGeom prst="rect">
            <a:avLst/>
          </a:prstGeom>
          <a:noFill/>
        </p:spPr>
        <p:txBody>
          <a:bodyPr wrap="square" rtlCol="0">
            <a:spAutoFit/>
          </a:bodyPr>
          <a:lstStyle/>
          <a:p>
            <a:pPr lvl="0"/>
            <a:r>
              <a:rPr lang="en-US" altLang="ja-JP" sz="3200" dirty="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a:t>
            </a:r>
            <a:r>
              <a:rPr lang="ja-JP" altLang="en-US" sz="3200" dirty="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今後の取組に向けて</a:t>
            </a:r>
            <a:r>
              <a:rPr lang="en-US" altLang="ja-JP" sz="3200" dirty="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a:t>
            </a:r>
          </a:p>
          <a:p>
            <a:r>
              <a:rPr lang="ja-JP" altLang="ja-JP" sz="3200" dirty="0" smtClean="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a:t>
            </a:r>
            <a:r>
              <a:rPr lang="ja-JP" altLang="ja-JP" sz="3200" dirty="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単元（題材）全体を通して､｢主体的･対話</a:t>
            </a:r>
            <a:endParaRPr lang="en-US" altLang="ja-JP" sz="3200" dirty="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endParaRPr>
          </a:p>
          <a:p>
            <a:r>
              <a:rPr lang="ja-JP" altLang="en-US" sz="3200" dirty="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　</a:t>
            </a:r>
            <a:r>
              <a:rPr lang="ja-JP" altLang="ja-JP" sz="3200" dirty="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的で深い学び｣の実現に向けた授業改善を</a:t>
            </a:r>
            <a:endParaRPr lang="en-US" altLang="ja-JP" sz="3200" dirty="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endParaRPr>
          </a:p>
          <a:p>
            <a:r>
              <a:rPr lang="ja-JP" altLang="en-US" sz="3200" dirty="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　</a:t>
            </a:r>
            <a:r>
              <a:rPr lang="ja-JP" altLang="ja-JP" sz="3200" dirty="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rPr>
              <a:t>意識すること</a:t>
            </a:r>
            <a:endParaRPr lang="ja-JP" altLang="en-US" sz="3200" dirty="0">
              <a:solidFill>
                <a:srgbClr val="000000"/>
              </a:solidFill>
              <a:latin typeface="ＭＳ ゴシック" panose="020B0609070205080204" pitchFamily="49" charset="-128"/>
              <a:ea typeface="ＭＳ ゴシック" panose="020B0609070205080204" pitchFamily="49" charset="-128"/>
              <a:cs typeface="ＭＳ 明朝" panose="02020609040205080304" pitchFamily="17" charset="-128"/>
            </a:endParaRPr>
          </a:p>
          <a:p>
            <a:endParaRPr lang="ja-JP" altLang="en-US" sz="3200" dirty="0">
              <a:solidFill>
                <a:srgbClr val="000000"/>
              </a:solidFill>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○学習活動を行う中で、子ども一人一人の学</a:t>
            </a:r>
          </a:p>
          <a:p>
            <a:r>
              <a:rPr lang="ja-JP" altLang="en-US" sz="3200" dirty="0">
                <a:latin typeface="ＭＳ ゴシック" panose="020B0609070205080204" pitchFamily="49" charset="-128"/>
                <a:ea typeface="ＭＳ ゴシック" panose="020B0609070205080204" pitchFamily="49" charset="-128"/>
              </a:rPr>
              <a:t>　習状況を把握し、指導の改善に生かすこと</a:t>
            </a:r>
            <a:endParaRPr lang="en-US" altLang="ja-JP" sz="3200" dirty="0">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57703857-1B50-490D-8F77-6EF77906AFAA}"/>
              </a:ext>
            </a:extLst>
          </p:cNvPr>
          <p:cNvSpPr/>
          <p:nvPr/>
        </p:nvSpPr>
        <p:spPr>
          <a:xfrm>
            <a:off x="311842" y="116844"/>
            <a:ext cx="4966011" cy="369332"/>
          </a:xfrm>
          <a:prstGeom prst="rect">
            <a:avLst/>
          </a:prstGeom>
        </p:spPr>
        <p:txBody>
          <a:bodyPr wrap="square">
            <a:spAutoFit/>
          </a:bodyPr>
          <a:lstStyle/>
          <a:p>
            <a:r>
              <a:rPr lang="ja-JP" altLang="en-US" dirty="0" smtClean="0">
                <a:latin typeface="ＭＳ ゴシック" panose="020B0609070205080204" pitchFamily="49" charset="-128"/>
                <a:ea typeface="ＭＳ ゴシック" panose="020B0609070205080204" pitchFamily="49" charset="-128"/>
              </a:rPr>
              <a:t>５　まとめ</a:t>
            </a:r>
            <a:r>
              <a:rPr lang="ja-JP" altLang="en-US" dirty="0">
                <a:latin typeface="ＭＳ ゴシック" panose="020B0609070205080204" pitchFamily="49" charset="-128"/>
                <a:ea typeface="ＭＳ ゴシック" panose="020B0609070205080204" pitchFamily="49" charset="-128"/>
              </a:rPr>
              <a:t>　</a:t>
            </a: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25</a:t>
            </a:fld>
            <a:endParaRPr kumimoji="1" lang="ja-JP" altLang="en-US"/>
          </a:p>
        </p:txBody>
      </p:sp>
    </p:spTree>
    <p:extLst>
      <p:ext uri="{BB962C8B-B14F-4D97-AF65-F5344CB8AC3E}">
        <p14:creationId xmlns:p14="http://schemas.microsoft.com/office/powerpoint/2010/main" val="379911418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627396" y="501064"/>
            <a:ext cx="9976436" cy="6251147"/>
          </a:xfrm>
          <a:prstGeom prst="rect">
            <a:avLst/>
          </a:prstGeom>
        </p:spPr>
      </p:pic>
      <p:sp>
        <p:nvSpPr>
          <p:cNvPr id="4" name="角丸四角形 3"/>
          <p:cNvSpPr/>
          <p:nvPr/>
        </p:nvSpPr>
        <p:spPr>
          <a:xfrm>
            <a:off x="3971467" y="545432"/>
            <a:ext cx="2814344" cy="6176042"/>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正方形/長方形 1"/>
          <p:cNvSpPr/>
          <p:nvPr/>
        </p:nvSpPr>
        <p:spPr>
          <a:xfrm>
            <a:off x="186113" y="0"/>
            <a:ext cx="1880643" cy="656590"/>
          </a:xfrm>
          <a:prstGeom prst="rect">
            <a:avLst/>
          </a:prstGeom>
        </p:spPr>
        <p:txBody>
          <a:bodyPr wrap="none">
            <a:spAutoFit/>
          </a:bodyPr>
          <a:lstStyle/>
          <a:p>
            <a:pPr>
              <a:lnSpc>
                <a:spcPts val="4400"/>
              </a:lnSpc>
              <a:defRPr/>
            </a:pPr>
            <a:r>
              <a:rPr lang="ja-JP" altLang="en-US" dirty="0"/>
              <a:t>１　課題の明確化</a:t>
            </a:r>
            <a:endParaRPr lang="en-US" altLang="ja-JP" dirty="0"/>
          </a:p>
        </p:txBody>
      </p:sp>
      <p:sp>
        <p:nvSpPr>
          <p:cNvPr id="5" name="スライド番号プレースホルダー 4"/>
          <p:cNvSpPr>
            <a:spLocks noGrp="1"/>
          </p:cNvSpPr>
          <p:nvPr>
            <p:ph type="sldNum" sz="quarter" idx="12"/>
          </p:nvPr>
        </p:nvSpPr>
        <p:spPr/>
        <p:txBody>
          <a:bodyPr/>
          <a:lstStyle/>
          <a:p>
            <a:fld id="{F5C35AD2-8B7B-4CF4-BC66-4791DB21DCBF}" type="slidenum">
              <a:rPr kumimoji="1" lang="ja-JP" altLang="en-US" smtClean="0"/>
              <a:t>3</a:t>
            </a:fld>
            <a:endParaRPr kumimoji="1" lang="ja-JP" altLang="en-US"/>
          </a:p>
        </p:txBody>
      </p:sp>
    </p:spTree>
    <p:extLst>
      <p:ext uri="{BB962C8B-B14F-4D97-AF65-F5344CB8AC3E}">
        <p14:creationId xmlns:p14="http://schemas.microsoft.com/office/powerpoint/2010/main" val="3145657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27396" y="501064"/>
            <a:ext cx="9976436" cy="6251147"/>
          </a:xfrm>
          <a:prstGeom prst="rect">
            <a:avLst/>
          </a:prstGeom>
        </p:spPr>
      </p:pic>
      <p:sp>
        <p:nvSpPr>
          <p:cNvPr id="4" name="角丸四角形 3"/>
          <p:cNvSpPr/>
          <p:nvPr/>
        </p:nvSpPr>
        <p:spPr>
          <a:xfrm>
            <a:off x="4010526" y="557727"/>
            <a:ext cx="2748082" cy="6137819"/>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正方形/長方形 1"/>
          <p:cNvSpPr/>
          <p:nvPr/>
        </p:nvSpPr>
        <p:spPr>
          <a:xfrm>
            <a:off x="448384" y="0"/>
            <a:ext cx="2111475" cy="656590"/>
          </a:xfrm>
          <a:prstGeom prst="rect">
            <a:avLst/>
          </a:prstGeom>
        </p:spPr>
        <p:txBody>
          <a:bodyPr wrap="none">
            <a:spAutoFit/>
          </a:bodyPr>
          <a:lstStyle/>
          <a:p>
            <a:pPr>
              <a:lnSpc>
                <a:spcPts val="4400"/>
              </a:lnSpc>
              <a:defRPr/>
            </a:pPr>
            <a:r>
              <a:rPr lang="ja-JP" altLang="en-US" dirty="0"/>
              <a:t>２　課題意識の共有</a:t>
            </a:r>
            <a:endParaRPr lang="en-US" altLang="ja-JP" dirty="0"/>
          </a:p>
        </p:txBody>
      </p:sp>
      <p:sp>
        <p:nvSpPr>
          <p:cNvPr id="5" name="スライド番号プレースホルダー 4"/>
          <p:cNvSpPr>
            <a:spLocks noGrp="1"/>
          </p:cNvSpPr>
          <p:nvPr>
            <p:ph type="sldNum" sz="quarter" idx="12"/>
          </p:nvPr>
        </p:nvSpPr>
        <p:spPr/>
        <p:txBody>
          <a:bodyPr/>
          <a:lstStyle/>
          <a:p>
            <a:fld id="{F5C35AD2-8B7B-4CF4-BC66-4791DB21DCBF}" type="slidenum">
              <a:rPr kumimoji="1" lang="ja-JP" altLang="en-US" smtClean="0"/>
              <a:t>4</a:t>
            </a:fld>
            <a:endParaRPr kumimoji="1" lang="ja-JP" altLang="en-US"/>
          </a:p>
        </p:txBody>
      </p:sp>
    </p:spTree>
    <p:extLst>
      <p:ext uri="{BB962C8B-B14F-4D97-AF65-F5344CB8AC3E}">
        <p14:creationId xmlns:p14="http://schemas.microsoft.com/office/powerpoint/2010/main" val="4112531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a:srcRect b="6583"/>
          <a:stretch/>
        </p:blipFill>
        <p:spPr>
          <a:xfrm>
            <a:off x="2039710" y="750347"/>
            <a:ext cx="7831420" cy="5241840"/>
          </a:xfrm>
          <a:prstGeom prst="rect">
            <a:avLst/>
          </a:prstGeom>
        </p:spPr>
      </p:pic>
      <p:sp>
        <p:nvSpPr>
          <p:cNvPr id="6" name="テキスト ボックス 5"/>
          <p:cNvSpPr txBox="1"/>
          <p:nvPr/>
        </p:nvSpPr>
        <p:spPr>
          <a:xfrm>
            <a:off x="1869420" y="6145403"/>
            <a:ext cx="8172000" cy="507831"/>
          </a:xfrm>
          <a:prstGeom prst="rect">
            <a:avLst/>
          </a:prstGeom>
          <a:noFill/>
        </p:spPr>
        <p:txBody>
          <a:bodyPr wrap="square" rtlCol="0">
            <a:spAutoFit/>
          </a:bodyPr>
          <a:lstStyle/>
          <a:p>
            <a:r>
              <a:rPr lang="ja-JP" altLang="en-US" sz="1350" dirty="0">
                <a:solidFill>
                  <a:prstClr val="black"/>
                </a:solidFill>
                <a:latin typeface="ＭＳ ゴシック" panose="020B0609070205080204" pitchFamily="49" charset="-128"/>
                <a:ea typeface="ＭＳ ゴシック" panose="020B0609070205080204" pitchFamily="49" charset="-128"/>
              </a:rPr>
              <a:t>中央教育審議会　幼稚園、小学校、中学校、高等学校及び特別支援学校の学習指導要領等の改善及び必</a:t>
            </a:r>
            <a:r>
              <a:rPr lang="en-US" altLang="ja-JP" sz="1350" dirty="0">
                <a:solidFill>
                  <a:prstClr val="black"/>
                </a:solidFill>
                <a:latin typeface="ＭＳ ゴシック" panose="020B0609070205080204" pitchFamily="49" charset="-128"/>
                <a:ea typeface="ＭＳ ゴシック" panose="020B0609070205080204" pitchFamily="49" charset="-128"/>
              </a:rPr>
              <a:t/>
            </a:r>
            <a:br>
              <a:rPr lang="en-US" altLang="ja-JP" sz="1350" dirty="0">
                <a:solidFill>
                  <a:prstClr val="black"/>
                </a:solidFill>
                <a:latin typeface="ＭＳ ゴシック" panose="020B0609070205080204" pitchFamily="49" charset="-128"/>
                <a:ea typeface="ＭＳ ゴシック" panose="020B0609070205080204" pitchFamily="49" charset="-128"/>
              </a:rPr>
            </a:br>
            <a:r>
              <a:rPr lang="ja-JP" altLang="en-US" sz="1350" dirty="0">
                <a:solidFill>
                  <a:prstClr val="black"/>
                </a:solidFill>
                <a:latin typeface="ＭＳ ゴシック" panose="020B0609070205080204" pitchFamily="49" charset="-128"/>
                <a:ea typeface="ＭＳ ゴシック" panose="020B0609070205080204" pitchFamily="49" charset="-128"/>
              </a:rPr>
              <a:t>　　　　　　　　要な方策等について（答申）　平成</a:t>
            </a:r>
            <a:r>
              <a:rPr lang="en-US" altLang="ja-JP" sz="1350" dirty="0">
                <a:solidFill>
                  <a:prstClr val="black"/>
                </a:solidFill>
                <a:latin typeface="ＭＳ ゴシック" panose="020B0609070205080204" pitchFamily="49" charset="-128"/>
                <a:ea typeface="ＭＳ ゴシック" panose="020B0609070205080204" pitchFamily="49" charset="-128"/>
              </a:rPr>
              <a:t>28</a:t>
            </a:r>
            <a:r>
              <a:rPr lang="ja-JP" altLang="en-US" sz="1350" dirty="0">
                <a:solidFill>
                  <a:prstClr val="black"/>
                </a:solidFill>
                <a:latin typeface="ＭＳ ゴシック" panose="020B0609070205080204" pitchFamily="49" charset="-128"/>
                <a:ea typeface="ＭＳ ゴシック" panose="020B0609070205080204" pitchFamily="49" charset="-128"/>
              </a:rPr>
              <a:t>年</a:t>
            </a:r>
            <a:r>
              <a:rPr lang="en-US" altLang="ja-JP" sz="1350" dirty="0">
                <a:solidFill>
                  <a:prstClr val="black"/>
                </a:solidFill>
                <a:latin typeface="ＭＳ ゴシック" panose="020B0609070205080204" pitchFamily="49" charset="-128"/>
                <a:ea typeface="ＭＳ ゴシック" panose="020B0609070205080204" pitchFamily="49" charset="-128"/>
              </a:rPr>
              <a:t>12</a:t>
            </a:r>
            <a:r>
              <a:rPr lang="ja-JP" altLang="en-US" sz="1350" dirty="0">
                <a:solidFill>
                  <a:prstClr val="black"/>
                </a:solidFill>
                <a:latin typeface="ＭＳ ゴシック" panose="020B0609070205080204" pitchFamily="49" charset="-128"/>
                <a:ea typeface="ＭＳ ゴシック" panose="020B0609070205080204" pitchFamily="49" charset="-128"/>
              </a:rPr>
              <a:t>月</a:t>
            </a:r>
            <a:r>
              <a:rPr lang="en-US" altLang="ja-JP" sz="1350" dirty="0">
                <a:solidFill>
                  <a:prstClr val="black"/>
                </a:solidFill>
                <a:latin typeface="ＭＳ ゴシック" panose="020B0609070205080204" pitchFamily="49" charset="-128"/>
                <a:ea typeface="ＭＳ ゴシック" panose="020B0609070205080204" pitchFamily="49" charset="-128"/>
              </a:rPr>
              <a:t>21</a:t>
            </a:r>
            <a:r>
              <a:rPr lang="ja-JP" altLang="en-US" sz="1350" dirty="0">
                <a:solidFill>
                  <a:prstClr val="black"/>
                </a:solidFill>
                <a:latin typeface="ＭＳ ゴシック" panose="020B0609070205080204" pitchFamily="49" charset="-128"/>
                <a:ea typeface="ＭＳ ゴシック" panose="020B0609070205080204" pitchFamily="49" charset="-128"/>
              </a:rPr>
              <a:t>日</a:t>
            </a:r>
          </a:p>
        </p:txBody>
      </p:sp>
      <p:sp>
        <p:nvSpPr>
          <p:cNvPr id="2" name="正方形/長方形 1"/>
          <p:cNvSpPr/>
          <p:nvPr/>
        </p:nvSpPr>
        <p:spPr>
          <a:xfrm>
            <a:off x="153832" y="-4518"/>
            <a:ext cx="5801588" cy="656590"/>
          </a:xfrm>
          <a:prstGeom prst="rect">
            <a:avLst/>
          </a:prstGeom>
        </p:spPr>
        <p:txBody>
          <a:bodyPr wrap="none">
            <a:spAutoFit/>
          </a:bodyPr>
          <a:lstStyle/>
          <a:p>
            <a:pPr>
              <a:lnSpc>
                <a:spcPts val="4400"/>
              </a:lnSpc>
              <a:defRPr/>
            </a:pPr>
            <a:r>
              <a:rPr lang="ja-JP" altLang="en-US" dirty="0"/>
              <a:t>３　一単位時間における授業づくり</a:t>
            </a:r>
            <a:r>
              <a:rPr lang="ja-JP" altLang="en-US" dirty="0">
                <a:latin typeface="ＭＳ ゴシック" panose="020B0609070205080204" pitchFamily="49" charset="-128"/>
                <a:ea typeface="ＭＳ ゴシック" panose="020B0609070205080204" pitchFamily="49" charset="-128"/>
              </a:rPr>
              <a:t>に係る基本的な考え方</a:t>
            </a:r>
            <a:endParaRPr lang="ja-JP" altLang="en-US" dirty="0"/>
          </a:p>
        </p:txBody>
      </p:sp>
      <p:sp>
        <p:nvSpPr>
          <p:cNvPr id="3" name="スライド番号プレースホルダー 2"/>
          <p:cNvSpPr>
            <a:spLocks noGrp="1"/>
          </p:cNvSpPr>
          <p:nvPr>
            <p:ph type="sldNum" sz="quarter" idx="12"/>
          </p:nvPr>
        </p:nvSpPr>
        <p:spPr/>
        <p:txBody>
          <a:bodyPr/>
          <a:lstStyle/>
          <a:p>
            <a:fld id="{F5C35AD2-8B7B-4CF4-BC66-4791DB21DCBF}" type="slidenum">
              <a:rPr kumimoji="1" lang="ja-JP" altLang="en-US" smtClean="0"/>
              <a:t>5</a:t>
            </a:fld>
            <a:endParaRPr kumimoji="1" lang="ja-JP" altLang="en-US"/>
          </a:p>
        </p:txBody>
      </p:sp>
    </p:spTree>
    <p:extLst>
      <p:ext uri="{BB962C8B-B14F-4D97-AF65-F5344CB8AC3E}">
        <p14:creationId xmlns:p14="http://schemas.microsoft.com/office/powerpoint/2010/main" val="20995019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524000" y="1583012"/>
            <a:ext cx="9144000" cy="3852048"/>
          </a:xfrm>
          <a:prstGeom prst="rect">
            <a:avLst/>
          </a:prstGeom>
        </p:spPr>
      </p:pic>
      <p:sp>
        <p:nvSpPr>
          <p:cNvPr id="6" name="テキスト ボックス 5"/>
          <p:cNvSpPr txBox="1"/>
          <p:nvPr/>
        </p:nvSpPr>
        <p:spPr>
          <a:xfrm>
            <a:off x="1791060" y="644302"/>
            <a:ext cx="8282580" cy="1015663"/>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学習課題の設定（見通し）</a:t>
            </a:r>
            <a:endParaRPr lang="ja-JP" altLang="en-US"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・国語科の例</a:t>
            </a:r>
            <a:endParaRPr lang="en-US" altLang="ja-JP" sz="2000" dirty="0">
              <a:latin typeface="ＭＳ ゴシック" panose="020B0609070205080204" pitchFamily="49" charset="-128"/>
              <a:ea typeface="ＭＳ ゴシック" panose="020B0609070205080204" pitchFamily="49" charset="-128"/>
            </a:endParaRPr>
          </a:p>
          <a:p>
            <a:endParaRPr lang="en-US" altLang="ja-JP" sz="2000" dirty="0">
              <a:latin typeface="ＭＳ ゴシック" panose="020B0609070205080204" pitchFamily="49" charset="-128"/>
              <a:ea typeface="ＭＳ ゴシック" panose="020B0609070205080204" pitchFamily="49" charset="-128"/>
            </a:endParaRPr>
          </a:p>
        </p:txBody>
      </p:sp>
      <p:sp>
        <p:nvSpPr>
          <p:cNvPr id="8" name="サブタイトル 2"/>
          <p:cNvSpPr txBox="1">
            <a:spLocks/>
          </p:cNvSpPr>
          <p:nvPr/>
        </p:nvSpPr>
        <p:spPr>
          <a:xfrm>
            <a:off x="5617316" y="6488754"/>
            <a:ext cx="4456324" cy="289560"/>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buNone/>
            </a:pPr>
            <a:r>
              <a:rPr lang="ja-JP" altLang="en-US" sz="1350" dirty="0">
                <a:latin typeface="ＭＳ ゴシック" panose="020B0609070205080204" pitchFamily="49" charset="-128"/>
                <a:ea typeface="ＭＳ ゴシック" panose="020B0609070205080204" pitchFamily="49" charset="-128"/>
                <a:cs typeface="メイリオ"/>
              </a:rPr>
              <a:t>北海道教育委員会　平成</a:t>
            </a:r>
            <a:r>
              <a:rPr lang="en-US" altLang="ja-JP" sz="1350" dirty="0">
                <a:latin typeface="ＭＳ ゴシック" panose="020B0609070205080204" pitchFamily="49" charset="-128"/>
                <a:ea typeface="ＭＳ ゴシック" panose="020B0609070205080204" pitchFamily="49" charset="-128"/>
                <a:cs typeface="メイリオ"/>
              </a:rPr>
              <a:t>28</a:t>
            </a:r>
            <a:r>
              <a:rPr lang="ja-JP" altLang="en-US" sz="1350" dirty="0">
                <a:latin typeface="ＭＳ ゴシック" panose="020B0609070205080204" pitchFamily="49" charset="-128"/>
                <a:ea typeface="ＭＳ ゴシック" panose="020B0609070205080204" pitchFamily="49" charset="-128"/>
                <a:cs typeface="メイリオ"/>
              </a:rPr>
              <a:t>年度教育課程改善の手引　　</a:t>
            </a:r>
            <a:endParaRPr lang="en-US" altLang="ja-JP" sz="1350" dirty="0">
              <a:latin typeface="ＭＳ ゴシック" panose="020B0609070205080204" pitchFamily="49" charset="-128"/>
              <a:ea typeface="ＭＳ ゴシック" panose="020B0609070205080204" pitchFamily="49" charset="-128"/>
              <a:cs typeface="メイリオ"/>
            </a:endParaRPr>
          </a:p>
        </p:txBody>
      </p:sp>
      <p:sp>
        <p:nvSpPr>
          <p:cNvPr id="7" name="正方形/長方形 6">
            <a:extLst>
              <a:ext uri="{FF2B5EF4-FFF2-40B4-BE49-F238E27FC236}">
                <a16:creationId xmlns:a16="http://schemas.microsoft.com/office/drawing/2014/main" id="{57703857-1B50-490D-8F77-6EF77906AFAA}"/>
              </a:ext>
            </a:extLst>
          </p:cNvPr>
          <p:cNvSpPr/>
          <p:nvPr/>
        </p:nvSpPr>
        <p:spPr>
          <a:xfrm>
            <a:off x="311843" y="116844"/>
            <a:ext cx="6186309" cy="369332"/>
          </a:xfrm>
          <a:prstGeom prst="rect">
            <a:avLst/>
          </a:prstGeom>
        </p:spPr>
        <p:txBody>
          <a:bodyPr wrap="none">
            <a:spAutoFit/>
          </a:bodyPr>
          <a:lstStyle/>
          <a:p>
            <a:r>
              <a:rPr lang="ja-JP" altLang="en-US" dirty="0" smtClean="0">
                <a:latin typeface="ＭＳ ゴシック" panose="020B0609070205080204" pitchFamily="49" charset="-128"/>
                <a:ea typeface="ＭＳ ゴシック" panose="020B0609070205080204" pitchFamily="49" charset="-128"/>
              </a:rPr>
              <a:t>３</a:t>
            </a:r>
            <a:r>
              <a:rPr lang="ja-JP" altLang="en-US" dirty="0">
                <a:latin typeface="ＭＳ ゴシック" panose="020B0609070205080204" pitchFamily="49" charset="-128"/>
                <a:ea typeface="ＭＳ ゴシック" panose="020B0609070205080204" pitchFamily="49" charset="-128"/>
              </a:rPr>
              <a:t>　一単位時間における授業づくりに係る基本的な</a:t>
            </a:r>
            <a:r>
              <a:rPr lang="ja-JP" altLang="en-US" dirty="0" smtClean="0">
                <a:latin typeface="ＭＳ ゴシック" panose="020B0609070205080204" pitchFamily="49" charset="-128"/>
                <a:ea typeface="ＭＳ ゴシック" panose="020B0609070205080204" pitchFamily="49" charset="-128"/>
              </a:rPr>
              <a:t>考え方</a:t>
            </a:r>
            <a:endParaRPr lang="ja-JP" altLang="en-US"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6</a:t>
            </a:fld>
            <a:endParaRPr kumimoji="1" lang="ja-JP" altLang="en-US"/>
          </a:p>
        </p:txBody>
      </p:sp>
    </p:spTree>
    <p:extLst>
      <p:ext uri="{BB962C8B-B14F-4D97-AF65-F5344CB8AC3E}">
        <p14:creationId xmlns:p14="http://schemas.microsoft.com/office/powerpoint/2010/main" val="157454550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524000" y="1321629"/>
            <a:ext cx="9147894" cy="5110286"/>
          </a:xfrm>
          <a:prstGeom prst="rect">
            <a:avLst/>
          </a:prstGeom>
        </p:spPr>
      </p:pic>
      <p:sp>
        <p:nvSpPr>
          <p:cNvPr id="9" name="サブタイトル 2"/>
          <p:cNvSpPr txBox="1">
            <a:spLocks/>
          </p:cNvSpPr>
          <p:nvPr/>
        </p:nvSpPr>
        <p:spPr>
          <a:xfrm>
            <a:off x="5617316" y="6488754"/>
            <a:ext cx="4456324" cy="289560"/>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buNone/>
            </a:pPr>
            <a:r>
              <a:rPr lang="ja-JP" altLang="en-US" sz="1350" dirty="0">
                <a:latin typeface="ＭＳ ゴシック" panose="020B0609070205080204" pitchFamily="49" charset="-128"/>
                <a:ea typeface="ＭＳ ゴシック" panose="020B0609070205080204" pitchFamily="49" charset="-128"/>
                <a:cs typeface="メイリオ"/>
              </a:rPr>
              <a:t>北海道教育委員会　平成</a:t>
            </a:r>
            <a:r>
              <a:rPr lang="en-US" altLang="ja-JP" sz="1350" dirty="0">
                <a:latin typeface="ＭＳ ゴシック" panose="020B0609070205080204" pitchFamily="49" charset="-128"/>
                <a:ea typeface="ＭＳ ゴシック" panose="020B0609070205080204" pitchFamily="49" charset="-128"/>
                <a:cs typeface="メイリオ"/>
              </a:rPr>
              <a:t>28</a:t>
            </a:r>
            <a:r>
              <a:rPr lang="ja-JP" altLang="en-US" sz="1350" dirty="0">
                <a:latin typeface="ＭＳ ゴシック" panose="020B0609070205080204" pitchFamily="49" charset="-128"/>
                <a:ea typeface="ＭＳ ゴシック" panose="020B0609070205080204" pitchFamily="49" charset="-128"/>
                <a:cs typeface="メイリオ"/>
              </a:rPr>
              <a:t>年度教育課程改善の手引　　</a:t>
            </a:r>
            <a:endParaRPr lang="en-US" altLang="ja-JP" sz="1350" dirty="0">
              <a:latin typeface="ＭＳ ゴシック" panose="020B0609070205080204" pitchFamily="49" charset="-128"/>
              <a:ea typeface="ＭＳ ゴシック" panose="020B0609070205080204" pitchFamily="49" charset="-128"/>
              <a:cs typeface="メイリオ"/>
            </a:endParaRPr>
          </a:p>
        </p:txBody>
      </p:sp>
      <p:sp>
        <p:nvSpPr>
          <p:cNvPr id="10" name="正方形/長方形 9">
            <a:extLst>
              <a:ext uri="{FF2B5EF4-FFF2-40B4-BE49-F238E27FC236}">
                <a16:creationId xmlns:a16="http://schemas.microsoft.com/office/drawing/2014/main" id="{57703857-1B50-490D-8F77-6EF77906AFAA}"/>
              </a:ext>
            </a:extLst>
          </p:cNvPr>
          <p:cNvSpPr/>
          <p:nvPr/>
        </p:nvSpPr>
        <p:spPr>
          <a:xfrm>
            <a:off x="311843" y="116844"/>
            <a:ext cx="6186309" cy="369332"/>
          </a:xfrm>
          <a:prstGeom prst="rect">
            <a:avLst/>
          </a:prstGeom>
        </p:spPr>
        <p:txBody>
          <a:bodyPr wrap="none">
            <a:spAutoFit/>
          </a:bodyPr>
          <a:lstStyle/>
          <a:p>
            <a:r>
              <a:rPr lang="ja-JP" altLang="en-US" dirty="0" smtClean="0">
                <a:latin typeface="ＭＳ ゴシック" panose="020B0609070205080204" pitchFamily="49" charset="-128"/>
                <a:ea typeface="ＭＳ ゴシック" panose="020B0609070205080204" pitchFamily="49" charset="-128"/>
              </a:rPr>
              <a:t>３</a:t>
            </a:r>
            <a:r>
              <a:rPr lang="ja-JP" altLang="en-US" dirty="0">
                <a:latin typeface="ＭＳ ゴシック" panose="020B0609070205080204" pitchFamily="49" charset="-128"/>
                <a:ea typeface="ＭＳ ゴシック" panose="020B0609070205080204" pitchFamily="49" charset="-128"/>
              </a:rPr>
              <a:t>　一単位時間における授業づくりに係る基本的な</a:t>
            </a:r>
            <a:r>
              <a:rPr lang="ja-JP" altLang="en-US" dirty="0" smtClean="0">
                <a:latin typeface="ＭＳ ゴシック" panose="020B0609070205080204" pitchFamily="49" charset="-128"/>
                <a:ea typeface="ＭＳ ゴシック" panose="020B0609070205080204" pitchFamily="49" charset="-128"/>
              </a:rPr>
              <a:t>考え方</a:t>
            </a:r>
            <a:endParaRPr lang="ja-JP" altLang="en-US"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7</a:t>
            </a:fld>
            <a:endParaRPr kumimoji="1" lang="ja-JP" altLang="en-US"/>
          </a:p>
        </p:txBody>
      </p:sp>
      <p:sp>
        <p:nvSpPr>
          <p:cNvPr id="7" name="テキスト ボックス 6"/>
          <p:cNvSpPr txBox="1"/>
          <p:nvPr/>
        </p:nvSpPr>
        <p:spPr>
          <a:xfrm>
            <a:off x="1791060" y="644302"/>
            <a:ext cx="8282580" cy="1015663"/>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学習課題の設定（見通し）</a:t>
            </a:r>
            <a:endParaRPr lang="ja-JP" altLang="en-US"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・国語科の例</a:t>
            </a:r>
            <a:endParaRPr lang="en-US" altLang="ja-JP" sz="2000" dirty="0">
              <a:latin typeface="ＭＳ ゴシック" panose="020B0609070205080204" pitchFamily="49" charset="-128"/>
              <a:ea typeface="ＭＳ ゴシック" panose="020B0609070205080204" pitchFamily="49" charset="-128"/>
            </a:endParaRPr>
          </a:p>
          <a:p>
            <a:endParaRPr lang="en-US" altLang="ja-JP"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2825901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502735" y="2060195"/>
            <a:ext cx="9154964" cy="3247745"/>
          </a:xfrm>
          <a:prstGeom prst="rect">
            <a:avLst/>
          </a:prstGeom>
        </p:spPr>
      </p:pic>
      <p:sp>
        <p:nvSpPr>
          <p:cNvPr id="9" name="サブタイトル 2"/>
          <p:cNvSpPr txBox="1">
            <a:spLocks/>
          </p:cNvSpPr>
          <p:nvPr/>
        </p:nvSpPr>
        <p:spPr>
          <a:xfrm>
            <a:off x="5617316" y="6488754"/>
            <a:ext cx="4456324" cy="289560"/>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buNone/>
            </a:pPr>
            <a:r>
              <a:rPr lang="ja-JP" altLang="en-US" sz="1350" dirty="0">
                <a:latin typeface="ＭＳ ゴシック" panose="020B0609070205080204" pitchFamily="49" charset="-128"/>
                <a:ea typeface="ＭＳ ゴシック" panose="020B0609070205080204" pitchFamily="49" charset="-128"/>
                <a:cs typeface="メイリオ"/>
              </a:rPr>
              <a:t>北海道教育委員会　平成</a:t>
            </a:r>
            <a:r>
              <a:rPr lang="en-US" altLang="ja-JP" sz="1350" dirty="0">
                <a:latin typeface="ＭＳ ゴシック" panose="020B0609070205080204" pitchFamily="49" charset="-128"/>
                <a:ea typeface="ＭＳ ゴシック" panose="020B0609070205080204" pitchFamily="49" charset="-128"/>
                <a:cs typeface="メイリオ"/>
              </a:rPr>
              <a:t>28</a:t>
            </a:r>
            <a:r>
              <a:rPr lang="ja-JP" altLang="en-US" sz="1350" dirty="0">
                <a:latin typeface="ＭＳ ゴシック" panose="020B0609070205080204" pitchFamily="49" charset="-128"/>
                <a:ea typeface="ＭＳ ゴシック" panose="020B0609070205080204" pitchFamily="49" charset="-128"/>
                <a:cs typeface="メイリオ"/>
              </a:rPr>
              <a:t>年度教育課程改善の手引　　</a:t>
            </a:r>
            <a:endParaRPr lang="en-US" altLang="ja-JP" sz="1350" dirty="0">
              <a:latin typeface="ＭＳ ゴシック" panose="020B0609070205080204" pitchFamily="49" charset="-128"/>
              <a:ea typeface="ＭＳ ゴシック" panose="020B0609070205080204" pitchFamily="49" charset="-128"/>
              <a:cs typeface="メイリオ"/>
            </a:endParaRPr>
          </a:p>
        </p:txBody>
      </p:sp>
      <p:pic>
        <p:nvPicPr>
          <p:cNvPr id="8" name="図 7"/>
          <p:cNvPicPr>
            <a:picLocks noChangeAspect="1"/>
          </p:cNvPicPr>
          <p:nvPr/>
        </p:nvPicPr>
        <p:blipFill rotWithShape="1">
          <a:blip r:embed="rId4"/>
          <a:srcRect b="88629"/>
          <a:stretch/>
        </p:blipFill>
        <p:spPr>
          <a:xfrm>
            <a:off x="1524000" y="1481611"/>
            <a:ext cx="9147894" cy="581105"/>
          </a:xfrm>
          <a:prstGeom prst="rect">
            <a:avLst/>
          </a:prstGeom>
        </p:spPr>
      </p:pic>
      <p:sp>
        <p:nvSpPr>
          <p:cNvPr id="12" name="正方形/長方形 11">
            <a:extLst>
              <a:ext uri="{FF2B5EF4-FFF2-40B4-BE49-F238E27FC236}">
                <a16:creationId xmlns:a16="http://schemas.microsoft.com/office/drawing/2014/main" id="{57703857-1B50-490D-8F77-6EF77906AFAA}"/>
              </a:ext>
            </a:extLst>
          </p:cNvPr>
          <p:cNvSpPr/>
          <p:nvPr/>
        </p:nvSpPr>
        <p:spPr>
          <a:xfrm>
            <a:off x="311843" y="116844"/>
            <a:ext cx="6186309" cy="369332"/>
          </a:xfrm>
          <a:prstGeom prst="rect">
            <a:avLst/>
          </a:prstGeom>
        </p:spPr>
        <p:txBody>
          <a:bodyPr wrap="none">
            <a:spAutoFit/>
          </a:bodyPr>
          <a:lstStyle/>
          <a:p>
            <a:r>
              <a:rPr lang="ja-JP" altLang="en-US" dirty="0" smtClean="0">
                <a:latin typeface="ＭＳ ゴシック" panose="020B0609070205080204" pitchFamily="49" charset="-128"/>
                <a:ea typeface="ＭＳ ゴシック" panose="020B0609070205080204" pitchFamily="49" charset="-128"/>
              </a:rPr>
              <a:t>３</a:t>
            </a:r>
            <a:r>
              <a:rPr lang="ja-JP" altLang="en-US" dirty="0">
                <a:latin typeface="ＭＳ ゴシック" panose="020B0609070205080204" pitchFamily="49" charset="-128"/>
                <a:ea typeface="ＭＳ ゴシック" panose="020B0609070205080204" pitchFamily="49" charset="-128"/>
              </a:rPr>
              <a:t>　一単位時間における授業づくりに係る基本的な</a:t>
            </a:r>
            <a:r>
              <a:rPr lang="ja-JP" altLang="en-US" dirty="0" smtClean="0">
                <a:latin typeface="ＭＳ ゴシック" panose="020B0609070205080204" pitchFamily="49" charset="-128"/>
                <a:ea typeface="ＭＳ ゴシック" panose="020B0609070205080204" pitchFamily="49" charset="-128"/>
              </a:rPr>
              <a:t>考え方</a:t>
            </a:r>
            <a:endParaRPr lang="ja-JP" altLang="en-US"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8</a:t>
            </a:fld>
            <a:endParaRPr kumimoji="1" lang="ja-JP" altLang="en-US"/>
          </a:p>
        </p:txBody>
      </p:sp>
      <p:sp>
        <p:nvSpPr>
          <p:cNvPr id="10" name="テキスト ボックス 9"/>
          <p:cNvSpPr txBox="1"/>
          <p:nvPr/>
        </p:nvSpPr>
        <p:spPr>
          <a:xfrm>
            <a:off x="1791060" y="644302"/>
            <a:ext cx="8282580" cy="1015663"/>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学習課題の設定（見通し）</a:t>
            </a:r>
            <a:endParaRPr lang="ja-JP" altLang="en-US"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・国語科の例</a:t>
            </a:r>
            <a:endParaRPr lang="en-US" altLang="ja-JP" sz="2000" dirty="0">
              <a:latin typeface="ＭＳ ゴシック" panose="020B0609070205080204" pitchFamily="49" charset="-128"/>
              <a:ea typeface="ＭＳ ゴシック" panose="020B0609070205080204" pitchFamily="49" charset="-128"/>
            </a:endParaRPr>
          </a:p>
          <a:p>
            <a:endParaRPr lang="en-US" altLang="ja-JP"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9991612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a:srcRect l="36076" t="31711" r="33950" b="27401"/>
          <a:stretch/>
        </p:blipFill>
        <p:spPr>
          <a:xfrm>
            <a:off x="3650783" y="1923065"/>
            <a:ext cx="4965497" cy="3801600"/>
          </a:xfrm>
          <a:prstGeom prst="rect">
            <a:avLst/>
          </a:prstGeom>
        </p:spPr>
      </p:pic>
      <p:sp>
        <p:nvSpPr>
          <p:cNvPr id="15" name="テキスト ボックス 14"/>
          <p:cNvSpPr txBox="1"/>
          <p:nvPr/>
        </p:nvSpPr>
        <p:spPr>
          <a:xfrm>
            <a:off x="2963434" y="5724665"/>
            <a:ext cx="6340197" cy="707886"/>
          </a:xfrm>
          <a:prstGeom prst="rect">
            <a:avLst/>
          </a:prstGeom>
          <a:solidFill>
            <a:schemeClr val="bg1"/>
          </a:solidFill>
        </p:spPr>
        <p:txBody>
          <a:bodyPr wrap="none" rtlCol="0">
            <a:spAutoFit/>
          </a:bodyPr>
          <a:lstStyle/>
          <a:p>
            <a:r>
              <a:rPr lang="ja-JP" altLang="en-US" sz="2000" dirty="0">
                <a:latin typeface="HG丸ｺﾞｼｯｸM-PRO" panose="020F0600000000000000" pitchFamily="50" charset="-128"/>
                <a:ea typeface="HG丸ｺﾞｼｯｸM-PRO" panose="020F0600000000000000" pitchFamily="50" charset="-128"/>
              </a:rPr>
              <a:t>（例）グループ学習で出た様々な意見を比べ合い、</a:t>
            </a:r>
            <a:r>
              <a:rPr lang="ja-JP" altLang="en-US" sz="2000" dirty="0" err="1">
                <a:latin typeface="HG丸ｺﾞｼｯｸM-PRO" panose="020F0600000000000000" pitchFamily="50" charset="-128"/>
                <a:ea typeface="HG丸ｺﾞｼｯｸM-PRO" panose="020F0600000000000000" pitchFamily="50" charset="-128"/>
              </a:rPr>
              <a:t>ま</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とめながら合意形成を行う。　　　（中学校）</a:t>
            </a:r>
          </a:p>
        </p:txBody>
      </p:sp>
      <p:sp>
        <p:nvSpPr>
          <p:cNvPr id="10" name="テキスト ボックス 9"/>
          <p:cNvSpPr txBox="1"/>
          <p:nvPr/>
        </p:nvSpPr>
        <p:spPr>
          <a:xfrm>
            <a:off x="4547780" y="1407728"/>
            <a:ext cx="3262432" cy="400110"/>
          </a:xfrm>
          <a:prstGeom prst="rect">
            <a:avLst/>
          </a:prstGeom>
          <a:solidFill>
            <a:schemeClr val="bg1"/>
          </a:solidFill>
        </p:spPr>
        <p:txBody>
          <a:bodyPr wrap="none" rtlCol="0">
            <a:spAutoFit/>
          </a:bodyPr>
          <a:lstStyle/>
          <a:p>
            <a:r>
              <a:rPr lang="ja-JP" altLang="en-US" sz="2000" dirty="0">
                <a:latin typeface="HG丸ｺﾞｼｯｸM-PRO" panose="020F0600000000000000" pitchFamily="50" charset="-128"/>
                <a:ea typeface="HG丸ｺﾞｼｯｸM-PRO" panose="020F0600000000000000" pitchFamily="50" charset="-128"/>
              </a:rPr>
              <a:t>〇協働して課題を解決する</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13" name="タイトル 1">
            <a:extLst>
              <a:ext uri="{FF2B5EF4-FFF2-40B4-BE49-F238E27FC236}">
                <a16:creationId xmlns:a16="http://schemas.microsoft.com/office/drawing/2014/main" id="{A8C9508B-C4B8-034A-81D3-489AC82EF9E1}"/>
              </a:ext>
            </a:extLst>
          </p:cNvPr>
          <p:cNvSpPr txBox="1">
            <a:spLocks/>
          </p:cNvSpPr>
          <p:nvPr/>
        </p:nvSpPr>
        <p:spPr>
          <a:xfrm>
            <a:off x="1525029" y="127000"/>
            <a:ext cx="9144000" cy="1260000"/>
          </a:xfrm>
          <a:prstGeom prst="rect">
            <a:avLst/>
          </a:prstGeom>
        </p:spPr>
        <p:txBody>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defRPr/>
            </a:pPr>
            <a:endParaRPr lang="en-US" altLang="ja-JP"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r>
              <a:rPr lang="ja-JP" altLang="en-US" sz="28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0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学習形態</a:t>
            </a:r>
            <a:endParaRPr lang="en-US" altLang="ja-JP"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r>
              <a:rPr lang="ja-JP" altLang="en-US"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・事例紹介</a:t>
            </a:r>
            <a:endParaRPr lang="ja-JP" altLang="en-US" sz="20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2" name="正方形/長方形 11">
            <a:extLst>
              <a:ext uri="{FF2B5EF4-FFF2-40B4-BE49-F238E27FC236}">
                <a16:creationId xmlns:a16="http://schemas.microsoft.com/office/drawing/2014/main" id="{57703857-1B50-490D-8F77-6EF77906AFAA}"/>
              </a:ext>
            </a:extLst>
          </p:cNvPr>
          <p:cNvSpPr/>
          <p:nvPr/>
        </p:nvSpPr>
        <p:spPr>
          <a:xfrm>
            <a:off x="311843" y="116844"/>
            <a:ext cx="6186309" cy="369332"/>
          </a:xfrm>
          <a:prstGeom prst="rect">
            <a:avLst/>
          </a:prstGeom>
        </p:spPr>
        <p:txBody>
          <a:bodyPr wrap="none">
            <a:spAutoFit/>
          </a:bodyPr>
          <a:lstStyle/>
          <a:p>
            <a:r>
              <a:rPr lang="ja-JP" altLang="en-US" dirty="0" smtClean="0">
                <a:latin typeface="ＭＳ ゴシック" panose="020B0609070205080204" pitchFamily="49" charset="-128"/>
                <a:ea typeface="ＭＳ ゴシック" panose="020B0609070205080204" pitchFamily="49" charset="-128"/>
              </a:rPr>
              <a:t>３</a:t>
            </a:r>
            <a:r>
              <a:rPr lang="ja-JP" altLang="en-US" dirty="0">
                <a:latin typeface="ＭＳ ゴシック" panose="020B0609070205080204" pitchFamily="49" charset="-128"/>
                <a:ea typeface="ＭＳ ゴシック" panose="020B0609070205080204" pitchFamily="49" charset="-128"/>
              </a:rPr>
              <a:t>　一単位時間における授業づくりに係る基本的な</a:t>
            </a:r>
            <a:r>
              <a:rPr lang="ja-JP" altLang="en-US" dirty="0" smtClean="0">
                <a:latin typeface="ＭＳ ゴシック" panose="020B0609070205080204" pitchFamily="49" charset="-128"/>
                <a:ea typeface="ＭＳ ゴシック" panose="020B0609070205080204" pitchFamily="49" charset="-128"/>
              </a:rPr>
              <a:t>考え方</a:t>
            </a:r>
            <a:endParaRPr lang="ja-JP" altLang="en-US"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9</a:t>
            </a:fld>
            <a:endParaRPr kumimoji="1" lang="ja-JP" altLang="en-US"/>
          </a:p>
        </p:txBody>
      </p:sp>
    </p:spTree>
    <p:extLst>
      <p:ext uri="{BB962C8B-B14F-4D97-AF65-F5344CB8AC3E}">
        <p14:creationId xmlns:p14="http://schemas.microsoft.com/office/powerpoint/2010/main" val="223178119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12212</TotalTime>
  <Words>2724</Words>
  <Application>Microsoft Office PowerPoint</Application>
  <PresentationFormat>ワイド画面</PresentationFormat>
  <Paragraphs>313</Paragraphs>
  <Slides>25</Slides>
  <Notes>25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25</vt:i4>
      </vt:variant>
    </vt:vector>
  </HeadingPairs>
  <TitlesOfParts>
    <vt:vector size="35" baseType="lpstr">
      <vt:lpstr>HG丸ｺﾞｼｯｸM-PRO</vt:lpstr>
      <vt:lpstr>ＭＳ Ｐゴシック</vt:lpstr>
      <vt:lpstr>ＭＳ ゴシック</vt:lpstr>
      <vt:lpstr>ＭＳ 明朝</vt:lpstr>
      <vt:lpstr>メイリオ</vt:lpstr>
      <vt:lpstr>Arial</vt:lpstr>
      <vt:lpstr>Calibri</vt:lpstr>
      <vt:lpstr>Calibri Light</vt:lpstr>
      <vt:lpstr>Georgia</vt:lpstr>
      <vt:lpstr>Office Theme</vt:lpstr>
      <vt:lpstr>「確かな学力」の育成を図る 学習指導の在り方 ～自己の学びを振り返り、次につなげる学習評価～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児童生徒理解</dc:title>
  <dc:creator>北海道</dc:creator>
  <cp:lastModifiedBy>浅野　寿紀</cp:lastModifiedBy>
  <cp:revision>821</cp:revision>
  <cp:lastPrinted>2020-05-20T07:52:16Z</cp:lastPrinted>
  <dcterms:created xsi:type="dcterms:W3CDTF">2017-03-08T08:10:15Z</dcterms:created>
  <dcterms:modified xsi:type="dcterms:W3CDTF">2020-05-21T01:15:29Z</dcterms:modified>
</cp:coreProperties>
</file>