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handoutMasterIdLst>
    <p:handoutMasterId r:id="rId16"/>
  </p:handoutMasterIdLst>
  <p:sldIdLst>
    <p:sldId id="312" r:id="rId2"/>
    <p:sldId id="313" r:id="rId3"/>
    <p:sldId id="300" r:id="rId4"/>
    <p:sldId id="302" r:id="rId5"/>
    <p:sldId id="301" r:id="rId6"/>
    <p:sldId id="303" r:id="rId7"/>
    <p:sldId id="307" r:id="rId8"/>
    <p:sldId id="308" r:id="rId9"/>
    <p:sldId id="306" r:id="rId10"/>
    <p:sldId id="309" r:id="rId11"/>
    <p:sldId id="261" r:id="rId12"/>
    <p:sldId id="310" r:id="rId13"/>
    <p:sldId id="311" r:id="rId14"/>
  </p:sldIdLst>
  <p:sldSz cx="12192000" cy="6858000"/>
  <p:notesSz cx="6711950" cy="9845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191" autoAdjust="0"/>
    <p:restoredTop sz="64899" autoAdjust="0"/>
  </p:normalViewPr>
  <p:slideViewPr>
    <p:cSldViewPr snapToGrid="0">
      <p:cViewPr varScale="1">
        <p:scale>
          <a:sx n="47" d="100"/>
          <a:sy n="47" d="100"/>
        </p:scale>
        <p:origin x="83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08512" cy="493993"/>
          </a:xfrm>
          <a:prstGeom prst="rect">
            <a:avLst/>
          </a:prstGeom>
        </p:spPr>
        <p:txBody>
          <a:bodyPr vert="horz" lIns="91142" tIns="45572" rIns="91142" bIns="4557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01888" y="1"/>
            <a:ext cx="2908512" cy="493993"/>
          </a:xfrm>
          <a:prstGeom prst="rect">
            <a:avLst/>
          </a:prstGeom>
        </p:spPr>
        <p:txBody>
          <a:bodyPr vert="horz" lIns="91142" tIns="45572" rIns="91142" bIns="45572" rtlCol="0"/>
          <a:lstStyle>
            <a:lvl1pPr algn="r">
              <a:defRPr sz="1200"/>
            </a:lvl1pPr>
          </a:lstStyle>
          <a:p>
            <a:fld id="{EA2FC716-343F-4EB8-B3B1-2BD989BC87CD}" type="datetimeFigureOut">
              <a:rPr kumimoji="1" lang="ja-JP" altLang="en-US" smtClean="0"/>
              <a:t>2020/5/18</a:t>
            </a:fld>
            <a:endParaRPr kumimoji="1" lang="ja-JP" altLang="en-US"/>
          </a:p>
        </p:txBody>
      </p:sp>
      <p:sp>
        <p:nvSpPr>
          <p:cNvPr id="4" name="フッター プレースホルダー 3"/>
          <p:cNvSpPr>
            <a:spLocks noGrp="1"/>
          </p:cNvSpPr>
          <p:nvPr>
            <p:ph type="ftr" sz="quarter" idx="2"/>
          </p:nvPr>
        </p:nvSpPr>
        <p:spPr>
          <a:xfrm>
            <a:off x="4" y="9351683"/>
            <a:ext cx="2908512" cy="493992"/>
          </a:xfrm>
          <a:prstGeom prst="rect">
            <a:avLst/>
          </a:prstGeom>
        </p:spPr>
        <p:txBody>
          <a:bodyPr vert="horz" lIns="91142" tIns="45572" rIns="91142" bIns="4557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01888" y="9351683"/>
            <a:ext cx="2908512" cy="493992"/>
          </a:xfrm>
          <a:prstGeom prst="rect">
            <a:avLst/>
          </a:prstGeom>
        </p:spPr>
        <p:txBody>
          <a:bodyPr vert="horz" lIns="91142" tIns="45572" rIns="91142" bIns="45572" rtlCol="0" anchor="b"/>
          <a:lstStyle>
            <a:lvl1pPr algn="r">
              <a:defRPr sz="1200"/>
            </a:lvl1pPr>
          </a:lstStyle>
          <a:p>
            <a:fld id="{D698D57B-85F0-4BEF-B0BF-BD62AD746577}" type="slidenum">
              <a:rPr kumimoji="1" lang="ja-JP" altLang="en-US" smtClean="0"/>
              <a:t>‹#›</a:t>
            </a:fld>
            <a:endParaRPr kumimoji="1" lang="ja-JP" altLang="en-US"/>
          </a:p>
        </p:txBody>
      </p:sp>
    </p:spTree>
    <p:extLst>
      <p:ext uri="{BB962C8B-B14F-4D97-AF65-F5344CB8AC3E}">
        <p14:creationId xmlns:p14="http://schemas.microsoft.com/office/powerpoint/2010/main" val="47674849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08353" cy="494191"/>
          </a:xfrm>
          <a:prstGeom prst="rect">
            <a:avLst/>
          </a:prstGeom>
        </p:spPr>
        <p:txBody>
          <a:bodyPr vert="horz" lIns="91527" tIns="45762" rIns="91527" bIns="4576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02008" y="3"/>
            <a:ext cx="2908352" cy="494191"/>
          </a:xfrm>
          <a:prstGeom prst="rect">
            <a:avLst/>
          </a:prstGeom>
        </p:spPr>
        <p:txBody>
          <a:bodyPr vert="horz" lIns="91527" tIns="45762" rIns="91527" bIns="45762" rtlCol="0"/>
          <a:lstStyle>
            <a:lvl1pPr algn="r">
              <a:defRPr sz="1200"/>
            </a:lvl1pPr>
          </a:lstStyle>
          <a:p>
            <a:fld id="{FDC5DCB0-2C6D-405F-916D-7330A1AC1F10}" type="datetimeFigureOut">
              <a:rPr kumimoji="1" lang="ja-JP" altLang="en-US" smtClean="0"/>
              <a:t>2020/5/18</a:t>
            </a:fld>
            <a:endParaRPr kumimoji="1" lang="ja-JP" altLang="en-US"/>
          </a:p>
        </p:txBody>
      </p:sp>
      <p:sp>
        <p:nvSpPr>
          <p:cNvPr id="4" name="スライド イメージ プレースホルダー 3"/>
          <p:cNvSpPr>
            <a:spLocks noGrp="1" noRot="1" noChangeAspect="1"/>
          </p:cNvSpPr>
          <p:nvPr>
            <p:ph type="sldImg" idx="2"/>
          </p:nvPr>
        </p:nvSpPr>
        <p:spPr>
          <a:xfrm>
            <a:off x="403225" y="1231900"/>
            <a:ext cx="5905500" cy="3322638"/>
          </a:xfrm>
          <a:prstGeom prst="rect">
            <a:avLst/>
          </a:prstGeom>
          <a:noFill/>
          <a:ln w="12700">
            <a:solidFill>
              <a:prstClr val="black"/>
            </a:solidFill>
          </a:ln>
        </p:spPr>
        <p:txBody>
          <a:bodyPr vert="horz" lIns="91527" tIns="45762" rIns="91527" bIns="45762" rtlCol="0" anchor="ctr"/>
          <a:lstStyle/>
          <a:p>
            <a:endParaRPr lang="ja-JP" altLang="en-US"/>
          </a:p>
        </p:txBody>
      </p:sp>
      <p:sp>
        <p:nvSpPr>
          <p:cNvPr id="5" name="ノート プレースホルダー 4"/>
          <p:cNvSpPr>
            <a:spLocks noGrp="1"/>
          </p:cNvSpPr>
          <p:nvPr>
            <p:ph type="body" sz="quarter" idx="3"/>
          </p:nvPr>
        </p:nvSpPr>
        <p:spPr>
          <a:xfrm>
            <a:off x="671036" y="4738512"/>
            <a:ext cx="5369878" cy="3877251"/>
          </a:xfrm>
          <a:prstGeom prst="rect">
            <a:avLst/>
          </a:prstGeom>
        </p:spPr>
        <p:txBody>
          <a:bodyPr vert="horz" lIns="91527" tIns="45762" rIns="91527" bIns="4576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51488"/>
            <a:ext cx="2908353" cy="494190"/>
          </a:xfrm>
          <a:prstGeom prst="rect">
            <a:avLst/>
          </a:prstGeom>
        </p:spPr>
        <p:txBody>
          <a:bodyPr vert="horz" lIns="91527" tIns="45762" rIns="91527" bIns="4576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02008" y="9351488"/>
            <a:ext cx="2908352" cy="494190"/>
          </a:xfrm>
          <a:prstGeom prst="rect">
            <a:avLst/>
          </a:prstGeom>
        </p:spPr>
        <p:txBody>
          <a:bodyPr vert="horz" lIns="91527" tIns="45762" rIns="91527" bIns="45762" rtlCol="0" anchor="b"/>
          <a:lstStyle>
            <a:lvl1pPr algn="r">
              <a:defRPr sz="1200"/>
            </a:lvl1pPr>
          </a:lstStyle>
          <a:p>
            <a:fld id="{632096A8-414E-4649-9868-401E88BC08A1}" type="slidenum">
              <a:rPr kumimoji="1" lang="ja-JP" altLang="en-US" smtClean="0"/>
              <a:t>‹#›</a:t>
            </a:fld>
            <a:endParaRPr kumimoji="1" lang="ja-JP" altLang="en-US"/>
          </a:p>
        </p:txBody>
      </p:sp>
    </p:spTree>
    <p:extLst>
      <p:ext uri="{BB962C8B-B14F-4D97-AF65-F5344CB8AC3E}">
        <p14:creationId xmlns:p14="http://schemas.microsoft.com/office/powerpoint/2010/main" val="406347517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1231900"/>
            <a:ext cx="5902325" cy="3321050"/>
          </a:xfrm>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・この講義では、ＰＰＴ資料と資料１、２及びワークシート１、２を使用する。</a:t>
            </a:r>
            <a:endParaRPr kumimoji="1" lang="en-US" altLang="ja-JP" dirty="0" smtClean="0">
              <a:latin typeface="+mn-ea"/>
              <a:ea typeface="+mn-ea"/>
            </a:endParaRPr>
          </a:p>
          <a:p>
            <a:r>
              <a:rPr kumimoji="1" lang="ja-JP" altLang="en-US" dirty="0" smtClean="0">
                <a:latin typeface="+mn-ea"/>
                <a:ea typeface="+mn-ea"/>
              </a:rPr>
              <a:t>・あわせて、自校の「学校いじめ防止基本方針」と「教育活動計画」を使用する。</a:t>
            </a:r>
            <a:endParaRPr kumimoji="1" lang="en-US" altLang="ja-JP" dirty="0" smtClean="0">
              <a:latin typeface="+mn-ea"/>
              <a:ea typeface="+mn-ea"/>
            </a:endParaRPr>
          </a:p>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EEEB887-679D-4D85-ACAC-2C9ECF041923}" type="slidenum">
              <a:rPr kumimoji="1" lang="ja-JP" altLang="en-US" smtClean="0"/>
              <a:t>1</a:t>
            </a:fld>
            <a:endParaRPr kumimoji="1" lang="ja-JP" altLang="en-US"/>
          </a:p>
        </p:txBody>
      </p:sp>
    </p:spTree>
    <p:extLst>
      <p:ext uri="{BB962C8B-B14F-4D97-AF65-F5344CB8AC3E}">
        <p14:creationId xmlns:p14="http://schemas.microsoft.com/office/powerpoint/2010/main" val="578334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・これらの活動は、すでに行われていることである。</a:t>
            </a:r>
            <a:endParaRPr kumimoji="1" lang="en-US" altLang="ja-JP" dirty="0" smtClean="0"/>
          </a:p>
          <a:p>
            <a:r>
              <a:rPr kumimoji="1" lang="ja-JP" altLang="en-US" dirty="0" smtClean="0"/>
              <a:t>・それを「いじめの未然防止」の視点で整理することが大切である。</a:t>
            </a:r>
            <a:endParaRPr kumimoji="1" lang="en-US" altLang="ja-JP" dirty="0" smtClean="0"/>
          </a:p>
          <a:p>
            <a:endParaRPr kumimoji="1" lang="en-US" altLang="ja-JP" dirty="0" smtClean="0"/>
          </a:p>
        </p:txBody>
      </p:sp>
    </p:spTree>
    <p:extLst>
      <p:ext uri="{BB962C8B-B14F-4D97-AF65-F5344CB8AC3E}">
        <p14:creationId xmlns:p14="http://schemas.microsoft.com/office/powerpoint/2010/main" val="3448406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5380">
              <a:defRPr/>
            </a:pPr>
            <a:r>
              <a:rPr lang="ja-JP" altLang="en-US" dirty="0" smtClean="0">
                <a:solidFill>
                  <a:prstClr val="black"/>
                </a:solidFill>
                <a:latin typeface="+mn-ea"/>
                <a:ea typeface="+mn-ea"/>
              </a:rPr>
              <a:t>・この</a:t>
            </a:r>
            <a:r>
              <a:rPr lang="ja-JP" altLang="en-US" dirty="0">
                <a:solidFill>
                  <a:prstClr val="black"/>
                </a:solidFill>
                <a:latin typeface="+mn-ea"/>
                <a:ea typeface="+mn-ea"/>
              </a:rPr>
              <a:t>演習では</a:t>
            </a:r>
            <a:r>
              <a:rPr lang="ja-JP" altLang="en-US" dirty="0" smtClean="0">
                <a:solidFill>
                  <a:prstClr val="black"/>
                </a:solidFill>
                <a:latin typeface="+mn-ea"/>
                <a:ea typeface="+mn-ea"/>
              </a:rPr>
              <a:t>、既存</a:t>
            </a:r>
            <a:r>
              <a:rPr lang="ja-JP" altLang="en-US" dirty="0">
                <a:solidFill>
                  <a:prstClr val="black"/>
                </a:solidFill>
                <a:latin typeface="+mn-ea"/>
                <a:ea typeface="+mn-ea"/>
              </a:rPr>
              <a:t>の教育活動を、いじめの未然防止の視点で、</a:t>
            </a:r>
            <a:r>
              <a:rPr lang="ja-JP" altLang="en-US" dirty="0" smtClean="0">
                <a:solidFill>
                  <a:prstClr val="black"/>
                </a:solidFill>
                <a:latin typeface="+mn-ea"/>
                <a:ea typeface="+mn-ea"/>
              </a:rPr>
              <a:t>整理する。</a:t>
            </a:r>
            <a:endParaRPr lang="en-US" altLang="ja-JP" dirty="0" smtClean="0">
              <a:solidFill>
                <a:prstClr val="black"/>
              </a:solidFill>
              <a:latin typeface="+mn-ea"/>
              <a:ea typeface="+mn-ea"/>
            </a:endParaRPr>
          </a:p>
          <a:p>
            <a:pPr defTabSz="915380">
              <a:defRPr/>
            </a:pPr>
            <a:r>
              <a:rPr kumimoji="1" lang="ja-JP" altLang="en-US" dirty="0" smtClean="0">
                <a:latin typeface="+mn-ea"/>
                <a:ea typeface="+mn-ea"/>
              </a:rPr>
              <a:t>・可視化できる例として、いじめ未然防止モデルプログラムでは、マトリクスを用いる。</a:t>
            </a:r>
            <a:endParaRPr kumimoji="1" lang="en-US" altLang="ja-JP" dirty="0" smtClean="0">
              <a:latin typeface="+mn-ea"/>
              <a:ea typeface="+mn-ea"/>
            </a:endParaRPr>
          </a:p>
          <a:p>
            <a:pPr defTabSz="915380">
              <a:defRPr/>
            </a:pPr>
            <a:r>
              <a:rPr kumimoji="1" lang="ja-JP" altLang="en-US" dirty="0" smtClean="0">
                <a:latin typeface="+mn-ea"/>
                <a:ea typeface="+mn-ea"/>
              </a:rPr>
              <a:t>・ワークシート２を使用する。</a:t>
            </a:r>
            <a:endParaRPr kumimoji="1" lang="en-US" altLang="ja-JP" dirty="0" smtClean="0">
              <a:latin typeface="+mn-ea"/>
              <a:ea typeface="+mn-ea"/>
            </a:endParaRPr>
          </a:p>
          <a:p>
            <a:pPr defTabSz="915380">
              <a:defRPr/>
            </a:pPr>
            <a:r>
              <a:rPr kumimoji="1" lang="ja-JP" altLang="en-US" dirty="0" smtClean="0">
                <a:latin typeface="+mn-ea"/>
                <a:ea typeface="+mn-ea"/>
              </a:rPr>
              <a:t>・自校の、教育活動計画を準備願う。</a:t>
            </a:r>
            <a:endParaRPr kumimoji="1" lang="en-US" altLang="ja-JP" dirty="0" smtClean="0">
              <a:latin typeface="+mn-ea"/>
              <a:ea typeface="+mn-ea"/>
            </a:endParaRPr>
          </a:p>
        </p:txBody>
      </p:sp>
    </p:spTree>
    <p:extLst>
      <p:ext uri="{BB962C8B-B14F-4D97-AF65-F5344CB8AC3E}">
        <p14:creationId xmlns:p14="http://schemas.microsoft.com/office/powerpoint/2010/main" val="36809274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0" hangingPunct="0">
              <a:buClr>
                <a:srgbClr val="4F81BD"/>
              </a:buClr>
            </a:pPr>
            <a:r>
              <a:rPr lang="ja-JP" altLang="en-US" dirty="0" smtClean="0">
                <a:solidFill>
                  <a:prstClr val="black"/>
                </a:solidFill>
                <a:latin typeface="+mn-ea"/>
                <a:ea typeface="+mn-ea"/>
              </a:rPr>
              <a:t>・このマトリクスの</a:t>
            </a:r>
            <a:r>
              <a:rPr kumimoji="1" lang="ja-JP" altLang="en-US" dirty="0" smtClean="0">
                <a:latin typeface="+mn-ea"/>
                <a:ea typeface="+mn-ea"/>
              </a:rPr>
              <a:t>特徴は、学校の教育活動を、先ほど説明した３観点プラスどのような機会を活用するかという観点の４項目に分類していることである。　</a:t>
            </a:r>
            <a:endParaRPr kumimoji="1" lang="en-US" altLang="ja-JP" dirty="0" smtClean="0">
              <a:latin typeface="+mn-ea"/>
              <a:ea typeface="+mn-ea"/>
            </a:endParaRPr>
          </a:p>
          <a:p>
            <a:r>
              <a:rPr kumimoji="1" lang="ja-JP" altLang="en-US" dirty="0" smtClean="0">
                <a:latin typeface="+mn-ea"/>
                <a:ea typeface="+mn-ea"/>
              </a:rPr>
              <a:t>・例えば、「朝読書」「いじめ防止教室」等がある。</a:t>
            </a:r>
            <a:endParaRPr kumimoji="1" lang="en-US" altLang="ja-JP" dirty="0" smtClean="0">
              <a:latin typeface="+mn-ea"/>
              <a:ea typeface="+mn-ea"/>
            </a:endParaRPr>
          </a:p>
          <a:p>
            <a:r>
              <a:rPr kumimoji="1" lang="ja-JP" altLang="en-US" dirty="0" smtClean="0">
                <a:latin typeface="+mn-ea"/>
                <a:ea typeface="+mn-ea"/>
              </a:rPr>
              <a:t>・資料２及び持参資料を参考に、</a:t>
            </a:r>
            <a:r>
              <a:rPr kumimoji="1" lang="ja-JP" altLang="en-US" dirty="0" smtClean="0">
                <a:latin typeface="+mn-ea"/>
                <a:ea typeface="+mn-ea"/>
              </a:rPr>
              <a:t>マトリクスを埋めること</a:t>
            </a:r>
            <a:r>
              <a:rPr kumimoji="1" lang="ja-JP" altLang="en-US" dirty="0" smtClean="0">
                <a:latin typeface="+mn-ea"/>
                <a:ea typeface="+mn-ea"/>
              </a:rPr>
              <a:t>。</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・記入後、特徴</a:t>
            </a:r>
            <a:r>
              <a:rPr kumimoji="1" lang="ja-JP" altLang="en-US" dirty="0" smtClean="0">
                <a:latin typeface="+mn-ea"/>
                <a:ea typeface="+mn-ea"/>
              </a:rPr>
              <a:t>ある取組について交流する。</a:t>
            </a:r>
            <a:endParaRPr kumimoji="1" lang="en-US" altLang="ja-JP" dirty="0" smtClean="0">
              <a:latin typeface="+mn-ea"/>
              <a:ea typeface="+mn-ea"/>
            </a:endParaRPr>
          </a:p>
          <a:p>
            <a:r>
              <a:rPr kumimoji="1" lang="ja-JP" altLang="en-US" dirty="0" smtClean="0">
                <a:latin typeface="+mn-ea"/>
                <a:ea typeface="+mn-ea"/>
              </a:rPr>
              <a:t>・グループ交流から気づいたことや新たな視点について整理し、マトリクスの改善や学校での教育活動についての考察を行っていただきたい。</a:t>
            </a:r>
            <a:endParaRPr kumimoji="1" lang="en-US" altLang="ja-JP" dirty="0" smtClean="0">
              <a:latin typeface="+mn-ea"/>
              <a:ea typeface="+mn-ea"/>
            </a:endParaRPr>
          </a:p>
        </p:txBody>
      </p:sp>
    </p:spTree>
    <p:extLst>
      <p:ext uri="{BB962C8B-B14F-4D97-AF65-F5344CB8AC3E}">
        <p14:creationId xmlns:p14="http://schemas.microsoft.com/office/powerpoint/2010/main" val="3789643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0" hangingPunct="0">
              <a:buClr>
                <a:srgbClr val="4F81BD"/>
              </a:buClr>
            </a:pPr>
            <a:r>
              <a:rPr lang="ja-JP" altLang="en-US" sz="1200" dirty="0">
                <a:solidFill>
                  <a:prstClr val="black"/>
                </a:solidFill>
                <a:latin typeface="+mn-ea"/>
                <a:ea typeface="+mn-ea"/>
              </a:rPr>
              <a:t>・いじめ防止対策推進法や、北海道いじめ防止基本方針に基づき、いじめの問題に取り組むこと。</a:t>
            </a:r>
          </a:p>
          <a:p>
            <a:pPr eaLnBrk="0" hangingPunct="0">
              <a:buClr>
                <a:srgbClr val="4F81BD"/>
              </a:buClr>
            </a:pPr>
            <a:r>
              <a:rPr lang="ja-JP" altLang="en-US" sz="1200" dirty="0">
                <a:solidFill>
                  <a:prstClr val="black"/>
                </a:solidFill>
                <a:latin typeface="+mn-ea"/>
                <a:ea typeface="+mn-ea"/>
              </a:rPr>
              <a:t>・マトリクスを活用すると、自校の教育活動の傾向をつかんだり、学校の全職員が可視化できたりするようになる。</a:t>
            </a:r>
            <a:endParaRPr lang="en-US" altLang="ja-JP" sz="1200" dirty="0">
              <a:solidFill>
                <a:prstClr val="black"/>
              </a:solidFill>
              <a:latin typeface="+mn-ea"/>
              <a:ea typeface="+mn-ea"/>
            </a:endParaRPr>
          </a:p>
          <a:p>
            <a:pPr eaLnBrk="0" hangingPunct="0">
              <a:buClr>
                <a:srgbClr val="4F81BD"/>
              </a:buClr>
            </a:pPr>
            <a:r>
              <a:rPr lang="ja-JP" altLang="en-US" sz="1200" dirty="0">
                <a:solidFill>
                  <a:prstClr val="black"/>
                </a:solidFill>
                <a:latin typeface="+mn-ea"/>
                <a:ea typeface="+mn-ea"/>
              </a:rPr>
              <a:t>・いじめ未然防止プログラムがいじめの早期発見・早期対応にもつながるという視点をもつこと</a:t>
            </a:r>
            <a:r>
              <a:rPr lang="ja-JP" altLang="en-US" sz="1200" dirty="0" smtClean="0">
                <a:solidFill>
                  <a:prstClr val="black"/>
                </a:solidFill>
                <a:latin typeface="+mn-ea"/>
                <a:ea typeface="+mn-ea"/>
              </a:rPr>
              <a:t>。</a:t>
            </a:r>
            <a:endParaRPr lang="ja-JP" altLang="en-US" sz="1200" dirty="0">
              <a:solidFill>
                <a:prstClr val="black"/>
              </a:solidFill>
              <a:latin typeface="+mn-ea"/>
              <a:ea typeface="+mn-ea"/>
            </a:endParaRPr>
          </a:p>
        </p:txBody>
      </p:sp>
    </p:spTree>
    <p:extLst>
      <p:ext uri="{BB962C8B-B14F-4D97-AF65-F5344CB8AC3E}">
        <p14:creationId xmlns:p14="http://schemas.microsoft.com/office/powerpoint/2010/main" val="18134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bwMode="auto">
          <a:xfrm>
            <a:off x="404813" y="1231900"/>
            <a:ext cx="5902325" cy="33210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smtClean="0">
                <a:latin typeface="+mn-ea"/>
                <a:ea typeface="+mn-ea"/>
              </a:rPr>
              <a:t>・この講義は、</a:t>
            </a:r>
            <a:endParaRPr lang="en-US" altLang="ja-JP" dirty="0" smtClean="0">
              <a:latin typeface="+mn-ea"/>
              <a:ea typeface="+mn-ea"/>
            </a:endParaRPr>
          </a:p>
          <a:p>
            <a:r>
              <a:rPr lang="ja-JP" altLang="en-US" dirty="0" smtClean="0">
                <a:latin typeface="+mn-ea"/>
                <a:ea typeface="+mn-ea"/>
              </a:rPr>
              <a:t>　１、いじめの問題に関する重要な点を説明した後、</a:t>
            </a:r>
            <a:endParaRPr lang="en-US" altLang="ja-JP" dirty="0" smtClean="0">
              <a:latin typeface="+mn-ea"/>
              <a:ea typeface="+mn-ea"/>
            </a:endParaRPr>
          </a:p>
          <a:p>
            <a:r>
              <a:rPr lang="ja-JP" altLang="en-US" dirty="0" smtClean="0">
                <a:latin typeface="+mn-ea"/>
                <a:ea typeface="+mn-ea"/>
              </a:rPr>
              <a:t>　２、自校の「学校いじめ防止基本方針」を点検し、</a:t>
            </a:r>
            <a:endParaRPr lang="en-US" altLang="ja-JP" dirty="0" smtClean="0">
              <a:latin typeface="+mn-ea"/>
              <a:ea typeface="+mn-ea"/>
            </a:endParaRPr>
          </a:p>
          <a:p>
            <a:r>
              <a:rPr lang="ja-JP" altLang="en-US" dirty="0" smtClean="0">
                <a:latin typeface="+mn-ea"/>
                <a:ea typeface="+mn-ea"/>
              </a:rPr>
              <a:t>　３、いじめ防止プログラムの作成に関わって、道教委が作成した「いじめ未然防止モデルプログラム」を活用した演習を行う。</a:t>
            </a:r>
            <a:endParaRPr lang="en-US" altLang="ja-JP" dirty="0" smtClean="0">
              <a:latin typeface="+mn-ea"/>
              <a:ea typeface="+mn-ea"/>
            </a:endParaRPr>
          </a:p>
        </p:txBody>
      </p:sp>
    </p:spTree>
    <p:extLst>
      <p:ext uri="{BB962C8B-B14F-4D97-AF65-F5344CB8AC3E}">
        <p14:creationId xmlns:p14="http://schemas.microsoft.com/office/powerpoint/2010/main" val="2418270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・資料１の</a:t>
            </a:r>
            <a:r>
              <a:rPr kumimoji="1" lang="en-US" altLang="ja-JP" dirty="0" smtClean="0">
                <a:latin typeface="+mn-ea"/>
                <a:ea typeface="+mn-ea"/>
              </a:rPr>
              <a:t>P.2</a:t>
            </a:r>
            <a:r>
              <a:rPr kumimoji="1" lang="ja-JP" altLang="en-US" dirty="0" smtClean="0">
                <a:latin typeface="+mn-ea"/>
                <a:ea typeface="+mn-ea"/>
              </a:rPr>
              <a:t>を参照願う。</a:t>
            </a:r>
            <a:endParaRPr kumimoji="1" lang="en-US" altLang="ja-JP" dirty="0" smtClean="0">
              <a:latin typeface="+mn-ea"/>
              <a:ea typeface="+mn-ea"/>
            </a:endParaRPr>
          </a:p>
          <a:p>
            <a:r>
              <a:rPr kumimoji="1" lang="ja-JP" altLang="en-US" dirty="0" smtClean="0">
                <a:latin typeface="+mn-ea"/>
                <a:ea typeface="+mn-ea"/>
              </a:rPr>
              <a:t>・いじめの定義のポイントがまとめられている。</a:t>
            </a:r>
            <a:endParaRPr kumimoji="1" lang="en-US" altLang="ja-JP" dirty="0" smtClean="0">
              <a:latin typeface="+mn-ea"/>
              <a:ea typeface="+mn-ea"/>
            </a:endParaRPr>
          </a:p>
          <a:p>
            <a:r>
              <a:rPr kumimoji="1" lang="ja-JP" altLang="en-US" dirty="0" smtClean="0">
                <a:latin typeface="+mn-ea"/>
                <a:ea typeface="+mn-ea"/>
              </a:rPr>
              <a:t>・改めて、自身の実践や同僚の先生方の認識はいかがか。</a:t>
            </a:r>
            <a:endParaRPr kumimoji="1" lang="en-US" altLang="ja-JP" dirty="0" smtClean="0">
              <a:latin typeface="+mn-ea"/>
              <a:ea typeface="+mn-ea"/>
            </a:endParaRPr>
          </a:p>
          <a:p>
            <a:r>
              <a:rPr kumimoji="1" lang="ja-JP" altLang="en-US" dirty="0" smtClean="0">
                <a:latin typeface="+mn-ea"/>
                <a:ea typeface="+mn-ea"/>
              </a:rPr>
              <a:t>・「社会通念上のいじめ」と「法規上のいじめ」を分けて考えなければいけない。</a:t>
            </a:r>
            <a:endParaRPr kumimoji="1" lang="en-US" altLang="ja-JP" dirty="0" smtClean="0">
              <a:latin typeface="+mn-ea"/>
              <a:ea typeface="+mn-ea"/>
            </a:endParaRPr>
          </a:p>
          <a:p>
            <a:r>
              <a:rPr kumimoji="1" lang="ja-JP" altLang="en-US" dirty="0" smtClean="0">
                <a:latin typeface="+mn-ea"/>
                <a:ea typeface="+mn-ea"/>
              </a:rPr>
              <a:t>・このことに苦慮している先生方が増えてきている。</a:t>
            </a:r>
          </a:p>
          <a:p>
            <a:endParaRPr kumimoji="1" lang="en-US" altLang="ja-JP" dirty="0" smtClean="0">
              <a:latin typeface="+mn-ea"/>
              <a:ea typeface="+mn-ea"/>
            </a:endParaRPr>
          </a:p>
          <a:p>
            <a:r>
              <a:rPr kumimoji="1" lang="ja-JP" altLang="en-US" dirty="0" smtClean="0">
                <a:latin typeface="+mn-ea"/>
                <a:ea typeface="+mn-ea"/>
              </a:rPr>
              <a:t>・②について、以前は、「攻撃」という言葉が入っていたが、現在は「行為」であること。</a:t>
            </a:r>
            <a:endParaRPr kumimoji="1" lang="en-US" altLang="ja-JP" dirty="0" smtClean="0">
              <a:latin typeface="+mn-ea"/>
              <a:ea typeface="+mn-ea"/>
            </a:endParaRPr>
          </a:p>
          <a:p>
            <a:r>
              <a:rPr kumimoji="1" lang="ja-JP" altLang="en-US" dirty="0" smtClean="0">
                <a:latin typeface="+mn-ea"/>
                <a:ea typeface="+mn-ea"/>
              </a:rPr>
              <a:t>・③について、現在の定義は「主観主義的定義」であること。いずれにしても、現在の定義をしっかり理解し、指導にあたることが必要である。</a:t>
            </a:r>
            <a:endParaRPr kumimoji="1" lang="en-US" altLang="ja-JP" dirty="0" smtClean="0">
              <a:latin typeface="+mn-ea"/>
              <a:ea typeface="+mn-ea"/>
            </a:endParaRPr>
          </a:p>
        </p:txBody>
      </p:sp>
    </p:spTree>
    <p:extLst>
      <p:ext uri="{BB962C8B-B14F-4D97-AF65-F5344CB8AC3E}">
        <p14:creationId xmlns:p14="http://schemas.microsoft.com/office/powerpoint/2010/main" val="628744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latin typeface="+mn-ea"/>
                <a:ea typeface="+mn-ea"/>
              </a:rPr>
              <a:t>・文部科学省は、問題行動調査を毎年実施しているが、各都道府県によって、認知の数が</a:t>
            </a:r>
            <a:r>
              <a:rPr lang="en-US" altLang="ja-JP" dirty="0" smtClean="0">
                <a:latin typeface="+mn-ea"/>
                <a:ea typeface="+mn-ea"/>
              </a:rPr>
              <a:t>20</a:t>
            </a:r>
            <a:r>
              <a:rPr lang="ja-JP" altLang="en-US" dirty="0" smtClean="0">
                <a:latin typeface="+mn-ea"/>
                <a:ea typeface="+mn-ea"/>
              </a:rPr>
              <a:t>倍近い開きが生じている。正確な認知に向けた取組が一層求められている。</a:t>
            </a:r>
            <a:endParaRPr lang="en-US" altLang="ja-JP" dirty="0" smtClean="0">
              <a:latin typeface="+mn-ea"/>
              <a:ea typeface="+mn-ea"/>
            </a:endParaRPr>
          </a:p>
          <a:p>
            <a:r>
              <a:rPr lang="ja-JP" altLang="en-US" dirty="0" smtClean="0">
                <a:latin typeface="+mn-ea"/>
                <a:ea typeface="+mn-ea"/>
              </a:rPr>
              <a:t>・北海道の現状を確認、スライドをご覧いただきたい。</a:t>
            </a:r>
            <a:endParaRPr lang="en-US" altLang="ja-JP" dirty="0" smtClean="0">
              <a:latin typeface="+mn-ea"/>
              <a:ea typeface="+mn-ea"/>
            </a:endParaRPr>
          </a:p>
          <a:p>
            <a:r>
              <a:rPr lang="ja-JP" altLang="en-US" dirty="0" smtClean="0">
                <a:latin typeface="+mn-ea"/>
                <a:ea typeface="+mn-ea"/>
              </a:rPr>
              <a:t>・北海道では、一昨年度</a:t>
            </a:r>
            <a:r>
              <a:rPr lang="ja-JP" altLang="en-US" dirty="0">
                <a:latin typeface="+mn-ea"/>
                <a:ea typeface="+mn-ea"/>
              </a:rPr>
              <a:t>、</a:t>
            </a:r>
            <a:r>
              <a:rPr lang="ja-JP" altLang="en-US" dirty="0" smtClean="0">
                <a:latin typeface="+mn-ea"/>
                <a:ea typeface="+mn-ea"/>
              </a:rPr>
              <a:t>認知数が増加した。</a:t>
            </a:r>
            <a:r>
              <a:rPr kumimoji="1" lang="ja-JP" altLang="en-US" dirty="0" smtClean="0">
                <a:latin typeface="+mn-ea"/>
                <a:ea typeface="+mn-ea"/>
              </a:rPr>
              <a:t>「法規上のいじめ」をしっかりと理解し、指導にあたっている証拠である。</a:t>
            </a:r>
            <a:endParaRPr lang="en-US" altLang="ja-JP" dirty="0">
              <a:latin typeface="+mn-ea"/>
              <a:ea typeface="+mn-ea"/>
            </a:endParaRPr>
          </a:p>
          <a:p>
            <a:endParaRPr kumimoji="1" lang="en-US" altLang="ja-JP" dirty="0" smtClean="0">
              <a:latin typeface="+mn-ea"/>
              <a:ea typeface="+mn-ea"/>
            </a:endParaRPr>
          </a:p>
          <a:p>
            <a:r>
              <a:rPr kumimoji="1" lang="ja-JP" altLang="en-US" dirty="0" smtClean="0">
                <a:latin typeface="+mn-ea"/>
                <a:ea typeface="+mn-ea"/>
              </a:rPr>
              <a:t>・特徴は「小学校のみ増加」「中・高はあまり変わっていない」等が挙げられる。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・こちらは、認知学校数をパーセンテージで表したものである。</a:t>
            </a:r>
            <a:endParaRPr kumimoji="1" lang="en-US" altLang="ja-JP" dirty="0" smtClean="0">
              <a:latin typeface="+mn-ea"/>
              <a:ea typeface="+mn-ea"/>
            </a:endParaRPr>
          </a:p>
          <a:p>
            <a:r>
              <a:rPr kumimoji="1" lang="ja-JP" altLang="en-US" dirty="0" smtClean="0">
                <a:latin typeface="+mn-ea"/>
                <a:ea typeface="+mn-ea"/>
              </a:rPr>
              <a:t>・特徴は「「認知が０」の学校各校種半数近く」等が挙げられる。</a:t>
            </a:r>
            <a:endParaRPr kumimoji="1" lang="en-US" altLang="ja-JP" dirty="0" smtClean="0">
              <a:latin typeface="+mn-ea"/>
              <a:ea typeface="+mn-ea"/>
            </a:endParaRPr>
          </a:p>
          <a:p>
            <a:r>
              <a:rPr kumimoji="1" lang="ja-JP" altLang="en-US" dirty="0" smtClean="0">
                <a:latin typeface="+mn-ea"/>
                <a:ea typeface="+mn-ea"/>
              </a:rPr>
              <a:t>・自校を思い出してほしい。</a:t>
            </a:r>
            <a:endParaRPr kumimoji="1" lang="en-US" altLang="ja-JP" dirty="0" smtClean="0">
              <a:latin typeface="+mn-ea"/>
              <a:ea typeface="+mn-ea"/>
            </a:endParaRPr>
          </a:p>
          <a:p>
            <a:r>
              <a:rPr kumimoji="1" lang="ja-JP" altLang="en-US" dirty="0" smtClean="0">
                <a:latin typeface="+mn-ea"/>
                <a:ea typeface="+mn-ea"/>
              </a:rPr>
              <a:t>・２校に１校がいじめ「０」、２クラスに１クラスがいじめ「０」である。このことをどう思うか。　</a:t>
            </a:r>
            <a:endParaRPr lang="en-US" altLang="ja-JP" dirty="0">
              <a:latin typeface="+mn-ea"/>
              <a:ea typeface="+mn-ea"/>
            </a:endParaRPr>
          </a:p>
          <a:p>
            <a:r>
              <a:rPr kumimoji="1" lang="ja-JP" altLang="en-US" dirty="0" smtClean="0">
                <a:latin typeface="+mn-ea"/>
                <a:ea typeface="+mn-ea"/>
              </a:rPr>
              <a:t>・改めて確認するが、積極的な認知は、いじめの初期段階のものの対応ができるため、重要である。</a:t>
            </a:r>
            <a:endParaRPr kumimoji="1" lang="en-US" altLang="ja-JP" dirty="0" smtClean="0">
              <a:latin typeface="+mn-ea"/>
              <a:ea typeface="+mn-ea"/>
            </a:endParaRPr>
          </a:p>
          <a:p>
            <a:r>
              <a:rPr kumimoji="1" lang="ja-JP" altLang="en-US" dirty="0" smtClean="0">
                <a:latin typeface="+mn-ea"/>
                <a:ea typeface="+mn-ea"/>
              </a:rPr>
              <a:t>・皆さんの学校は定義に基づいて、認知を行っているか。</a:t>
            </a:r>
            <a:endParaRPr kumimoji="1" lang="en-US" altLang="ja-JP" dirty="0" smtClean="0">
              <a:latin typeface="+mn-ea"/>
              <a:ea typeface="+mn-ea"/>
            </a:endParaRPr>
          </a:p>
        </p:txBody>
      </p:sp>
    </p:spTree>
    <p:extLst>
      <p:ext uri="{BB962C8B-B14F-4D97-AF65-F5344CB8AC3E}">
        <p14:creationId xmlns:p14="http://schemas.microsoft.com/office/powerpoint/2010/main" val="3320741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5380"/>
            <a:r>
              <a:rPr kumimoji="1" lang="ja-JP" altLang="en-US" dirty="0" smtClean="0">
                <a:latin typeface="+mn-ea"/>
                <a:ea typeface="+mn-ea"/>
              </a:rPr>
              <a:t>・資料１の</a:t>
            </a:r>
            <a:r>
              <a:rPr kumimoji="1" lang="en-US" altLang="ja-JP" dirty="0" smtClean="0">
                <a:latin typeface="+mn-ea"/>
                <a:ea typeface="+mn-ea"/>
              </a:rPr>
              <a:t>P.2</a:t>
            </a:r>
            <a:r>
              <a:rPr kumimoji="1" lang="ja-JP" altLang="en-US" dirty="0" smtClean="0">
                <a:latin typeface="+mn-ea"/>
                <a:ea typeface="+mn-ea"/>
              </a:rPr>
              <a:t>下段には、いじめの解消についてのポイントがまとめられている。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・北海道の現状についても確認する。</a:t>
            </a:r>
            <a:endParaRPr kumimoji="1" lang="en-US" altLang="ja-JP" dirty="0" smtClean="0">
              <a:latin typeface="+mn-ea"/>
              <a:ea typeface="+mn-ea"/>
            </a:endParaRPr>
          </a:p>
          <a:p>
            <a:r>
              <a:rPr kumimoji="1" lang="ja-JP" altLang="en-US" dirty="0" smtClean="0">
                <a:latin typeface="+mn-ea"/>
                <a:ea typeface="+mn-ea"/>
              </a:rPr>
              <a:t>・いずれも高い解消率になっているように見えるが、</a:t>
            </a:r>
            <a:r>
              <a:rPr kumimoji="1" lang="en-US" altLang="ja-JP" dirty="0" smtClean="0">
                <a:latin typeface="+mn-ea"/>
                <a:ea typeface="+mn-ea"/>
              </a:rPr>
              <a:t>100</a:t>
            </a:r>
            <a:r>
              <a:rPr kumimoji="1" lang="ja-JP" altLang="en-US" dirty="0" smtClean="0">
                <a:latin typeface="+mn-ea"/>
                <a:ea typeface="+mn-ea"/>
              </a:rPr>
              <a:t>人に３人以上が、まだいじめに苦しんでいるという現状がある。</a:t>
            </a:r>
            <a:endParaRPr kumimoji="1" lang="en-US" altLang="ja-JP" dirty="0" smtClean="0">
              <a:latin typeface="+mn-ea"/>
              <a:ea typeface="+mn-ea"/>
            </a:endParaRPr>
          </a:p>
          <a:p>
            <a:r>
              <a:rPr kumimoji="1" lang="ja-JP" altLang="en-US" dirty="0" smtClean="0">
                <a:latin typeface="+mn-ea"/>
                <a:ea typeface="+mn-ea"/>
              </a:rPr>
              <a:t>・解消は</a:t>
            </a:r>
            <a:r>
              <a:rPr kumimoji="1" lang="en-US" altLang="ja-JP" dirty="0" smtClean="0">
                <a:latin typeface="+mn-ea"/>
                <a:ea typeface="+mn-ea"/>
              </a:rPr>
              <a:t>100</a:t>
            </a:r>
            <a:r>
              <a:rPr kumimoji="1" lang="ja-JP" altLang="en-US" dirty="0" smtClean="0">
                <a:latin typeface="+mn-ea"/>
                <a:ea typeface="+mn-ea"/>
              </a:rPr>
              <a:t>％を目指す必要がある。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しかし、解消に至った場合であっても、再発する可能性やいじめを受けたことによる心理的な影響が容易には消えない場合もあることから、教職員は、当該いじめの被害児童生徒及び加害児童生徒を、日常的に注意深く観察する必要があ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・「解消」には、「救済」「回復」の２つの意味がある。</a:t>
            </a:r>
            <a:endParaRPr kumimoji="1" lang="en-US" altLang="ja-JP" dirty="0" smtClean="0">
              <a:latin typeface="+mn-ea"/>
              <a:ea typeface="+mn-ea"/>
            </a:endParaRPr>
          </a:p>
          <a:p>
            <a:r>
              <a:rPr kumimoji="1" lang="ja-JP" altLang="en-US" dirty="0" smtClean="0">
                <a:latin typeface="+mn-ea"/>
                <a:ea typeface="+mn-ea"/>
              </a:rPr>
              <a:t>・「救済」は、被害者の危機的状況を解消し、いじめの局面から守ることである。</a:t>
            </a:r>
            <a:endParaRPr kumimoji="1" lang="en-US" altLang="ja-JP" dirty="0" smtClean="0">
              <a:latin typeface="+mn-ea"/>
              <a:ea typeface="+mn-ea"/>
            </a:endParaRPr>
          </a:p>
          <a:p>
            <a:r>
              <a:rPr kumimoji="1" lang="ja-JP" altLang="en-US" dirty="0" smtClean="0">
                <a:latin typeface="+mn-ea"/>
                <a:ea typeface="+mn-ea"/>
              </a:rPr>
              <a:t>・「回復」は、「救済」後の見守りと再被害化の防止、被害者の心の傷の回復、加害者の行動変容、学校・学級の安心・安全の回復等を示す。</a:t>
            </a:r>
            <a:endParaRPr kumimoji="1" lang="en-US" altLang="ja-JP" dirty="0" smtClean="0">
              <a:latin typeface="+mn-ea"/>
              <a:ea typeface="+mn-ea"/>
            </a:endParaRPr>
          </a:p>
          <a:p>
            <a:r>
              <a:rPr kumimoji="1" lang="ja-JP" altLang="en-US" dirty="0" smtClean="0">
                <a:latin typeface="+mn-ea"/>
                <a:ea typeface="+mn-ea"/>
              </a:rPr>
              <a:t>・この、２つの観点を覚えておいてほしい。</a:t>
            </a:r>
            <a:endParaRPr kumimoji="1" lang="en-US" altLang="ja-JP" dirty="0" smtClean="0">
              <a:latin typeface="+mn-ea"/>
              <a:ea typeface="+mn-ea"/>
            </a:endParaRPr>
          </a:p>
          <a:p>
            <a:r>
              <a:rPr kumimoji="1" lang="ja-JP" altLang="en-US" dirty="0" smtClean="0">
                <a:latin typeface="+mn-ea"/>
                <a:ea typeface="+mn-ea"/>
              </a:rPr>
              <a:t>・各校の教育活動は「回復」の観点が取り入れられているか。</a:t>
            </a:r>
            <a:endParaRPr kumimoji="1" lang="ja-JP" altLang="en-US" dirty="0">
              <a:latin typeface="+mn-ea"/>
              <a:ea typeface="+mn-ea"/>
            </a:endParaRPr>
          </a:p>
        </p:txBody>
      </p:sp>
    </p:spTree>
    <p:extLst>
      <p:ext uri="{BB962C8B-B14F-4D97-AF65-F5344CB8AC3E}">
        <p14:creationId xmlns:p14="http://schemas.microsoft.com/office/powerpoint/2010/main" val="2504774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・次に資料１の</a:t>
            </a:r>
            <a:r>
              <a:rPr kumimoji="1" lang="en-US" altLang="ja-JP" dirty="0" smtClean="0">
                <a:latin typeface="+mn-ea"/>
                <a:ea typeface="+mn-ea"/>
              </a:rPr>
              <a:t>P.3</a:t>
            </a:r>
            <a:r>
              <a:rPr kumimoji="1" lang="ja-JP" altLang="en-US" dirty="0" smtClean="0">
                <a:latin typeface="+mn-ea"/>
                <a:ea typeface="+mn-ea"/>
              </a:rPr>
              <a:t>以降、いじめの問題にかかわって、学校が実施すべき施策が様々記載されている。</a:t>
            </a:r>
            <a:endParaRPr kumimoji="1" lang="en-US" altLang="ja-JP" dirty="0" smtClean="0">
              <a:latin typeface="+mn-ea"/>
              <a:ea typeface="+mn-ea"/>
            </a:endParaRPr>
          </a:p>
          <a:p>
            <a:r>
              <a:rPr kumimoji="1" lang="ja-JP" altLang="en-US" dirty="0" smtClean="0">
                <a:latin typeface="+mn-ea"/>
                <a:ea typeface="+mn-ea"/>
              </a:rPr>
              <a:t>・下段に記載の「学校いじめ防止基本方針」の点検を行う。</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・資料１、ワークシート１、及び、自校の「学校いじめ防止基本方針」を準備願う。</a:t>
            </a:r>
            <a:endParaRPr kumimoji="1" lang="en-US" altLang="ja-JP" dirty="0" smtClean="0">
              <a:latin typeface="+mn-ea"/>
              <a:ea typeface="+mn-ea"/>
            </a:endParaRPr>
          </a:p>
          <a:p>
            <a:r>
              <a:rPr kumimoji="1" lang="ja-JP" altLang="en-US" dirty="0" smtClean="0">
                <a:latin typeface="+mn-ea"/>
                <a:ea typeface="+mn-ea"/>
              </a:rPr>
              <a:t>・演習の目的は、自校の「学校いじめ防止基本方針」の改善点を明確化することである。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・ワークシートには、参考となるページ数が記載されている。</a:t>
            </a:r>
            <a:endParaRPr kumimoji="1" lang="en-US" altLang="ja-JP" dirty="0" smtClean="0">
              <a:latin typeface="+mn-ea"/>
              <a:ea typeface="+mn-ea"/>
            </a:endParaRPr>
          </a:p>
          <a:p>
            <a:r>
              <a:rPr kumimoji="1" lang="ja-JP" altLang="en-US" dirty="0" smtClean="0">
                <a:latin typeface="+mn-ea"/>
                <a:ea typeface="+mn-ea"/>
              </a:rPr>
              <a:t>・例えば、③はいじめの未然防止の観点であり、学校独自の「いじめ防止プログラム」が策定されているかについて問うている。</a:t>
            </a:r>
            <a:endParaRPr kumimoji="1" lang="en-US" altLang="ja-JP" dirty="0" smtClean="0">
              <a:latin typeface="+mn-ea"/>
              <a:ea typeface="+mn-ea"/>
            </a:endParaRPr>
          </a:p>
          <a:p>
            <a:r>
              <a:rPr kumimoji="1" lang="ja-JP" altLang="en-US" dirty="0" smtClean="0">
                <a:latin typeface="+mn-ea"/>
                <a:ea typeface="+mn-ea"/>
              </a:rPr>
              <a:t>・チェック欄には、○△</a:t>
            </a:r>
            <a:r>
              <a:rPr kumimoji="1" lang="en-US" altLang="ja-JP" dirty="0" smtClean="0">
                <a:latin typeface="+mn-ea"/>
                <a:ea typeface="+mn-ea"/>
              </a:rPr>
              <a:t>×</a:t>
            </a:r>
            <a:r>
              <a:rPr kumimoji="1" lang="ja-JP" altLang="en-US" dirty="0" smtClean="0">
                <a:latin typeface="+mn-ea"/>
                <a:ea typeface="+mn-ea"/>
              </a:rPr>
              <a:t>を記載し、その隣の行には、そこから見えてきた改善点を記載する。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・記入後、ペアで交流し簡単に改善点を伝え合い、現状を振り返る時間とする。</a:t>
            </a:r>
            <a:endParaRPr kumimoji="1" lang="en-US" altLang="ja-JP" dirty="0" smtClean="0">
              <a:latin typeface="+mn-ea"/>
              <a:ea typeface="+mn-ea"/>
            </a:endParaRPr>
          </a:p>
        </p:txBody>
      </p:sp>
    </p:spTree>
    <p:extLst>
      <p:ext uri="{BB962C8B-B14F-4D97-AF65-F5344CB8AC3E}">
        <p14:creationId xmlns:p14="http://schemas.microsoft.com/office/powerpoint/2010/main" val="1902621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・後半は、道教委が作成した、いじめ未然防止プログラムについて、説明する。</a:t>
            </a:r>
            <a:endParaRPr kumimoji="1" lang="en-US" altLang="ja-JP" dirty="0" smtClean="0">
              <a:latin typeface="+mn-ea"/>
              <a:ea typeface="+mn-ea"/>
            </a:endParaRPr>
          </a:p>
          <a:p>
            <a:r>
              <a:rPr kumimoji="1" lang="ja-JP" altLang="en-US" dirty="0" smtClean="0">
                <a:latin typeface="+mn-ea"/>
                <a:ea typeface="+mn-ea"/>
              </a:rPr>
              <a:t>・先ほどのワークシート③「いじめ防止プログラム」につながっているものである。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・改めて、「未然防止」はなぜ大切か考える。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・未然防止の基本は、全ての児童生徒が安全・安心に学校生活を送ることができ、規律正しい態度で授業や行事に主体的に参加・活躍できる学校づくりを進めていくことから始まる。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・ただし、いじめに特化した何か特別なものを行わなければならない、と考える必要はない。</a:t>
            </a:r>
            <a:endParaRPr kumimoji="1" lang="en-US" altLang="ja-JP" dirty="0" smtClean="0">
              <a:latin typeface="+mn-ea"/>
              <a:ea typeface="+mn-ea"/>
            </a:endParaRPr>
          </a:p>
          <a:p>
            <a:r>
              <a:rPr kumimoji="1" lang="ja-JP" altLang="en-US" dirty="0" smtClean="0">
                <a:latin typeface="+mn-ea"/>
                <a:ea typeface="+mn-ea"/>
              </a:rPr>
              <a:t>・学校全体で、「プログラム」に基づいて学校づくりを進めてほしい。</a:t>
            </a:r>
            <a:endParaRPr kumimoji="1" lang="en-US" altLang="ja-JP" dirty="0" smtClean="0">
              <a:latin typeface="+mn-ea"/>
              <a:ea typeface="+mn-ea"/>
            </a:endParaRPr>
          </a:p>
          <a:p>
            <a:r>
              <a:rPr kumimoji="1" lang="ja-JP" altLang="en-US" dirty="0" smtClean="0">
                <a:latin typeface="+mn-ea"/>
                <a:ea typeface="+mn-ea"/>
              </a:rPr>
              <a:t>・こちらは、そのモデルとなるものであり、道内の小中高の指定校の取組事例を踏まえ、各学校がいじめの未然防止の取組を進める際の参考となる資料として作成したものである。</a:t>
            </a:r>
            <a:endParaRPr kumimoji="1" lang="en-US" altLang="ja-JP" dirty="0" smtClean="0">
              <a:latin typeface="+mn-ea"/>
              <a:ea typeface="+mn-ea"/>
            </a:endParaRPr>
          </a:p>
        </p:txBody>
      </p:sp>
    </p:spTree>
    <p:extLst>
      <p:ext uri="{BB962C8B-B14F-4D97-AF65-F5344CB8AC3E}">
        <p14:creationId xmlns:p14="http://schemas.microsoft.com/office/powerpoint/2010/main" val="2322274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・このモデルプログラムでは、いじめの未然防止のための活動を、３観点で分類した。</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・一つ目は、「居場所づくり」。授業や行事の中で、どの児童生徒も落ち着ける場所を作り出すことである。</a:t>
            </a:r>
            <a:endParaRPr kumimoji="1" lang="en-US" altLang="ja-JP" dirty="0" smtClean="0">
              <a:latin typeface="+mn-ea"/>
              <a:ea typeface="+mn-ea"/>
            </a:endParaRPr>
          </a:p>
          <a:p>
            <a:r>
              <a:rPr kumimoji="1" lang="ja-JP" altLang="en-US" dirty="0" smtClean="0">
                <a:latin typeface="+mn-ea"/>
                <a:ea typeface="+mn-ea"/>
              </a:rPr>
              <a:t>・二つ目は、「絆づくり」。他者から認められ、他者の役にたっているという「自己有用感」の育成することである。</a:t>
            </a:r>
            <a:endParaRPr kumimoji="1" lang="en-US" altLang="ja-JP" dirty="0" smtClean="0">
              <a:latin typeface="+mn-ea"/>
              <a:ea typeface="+mn-ea"/>
            </a:endParaRPr>
          </a:p>
          <a:p>
            <a:r>
              <a:rPr kumimoji="1" lang="ja-JP" altLang="en-US" dirty="0" smtClean="0">
                <a:latin typeface="+mn-ea"/>
                <a:ea typeface="+mn-ea"/>
              </a:rPr>
              <a:t>・三つ目は、北海道オリジナルの「環境づくり」である。落ち着いて学校生活を送ることができる環境を整備することである。　</a:t>
            </a:r>
            <a:endParaRPr kumimoji="1" lang="en-US" altLang="ja-JP" dirty="0" smtClean="0">
              <a:latin typeface="+mn-ea"/>
              <a:ea typeface="+mn-ea"/>
            </a:endParaRPr>
          </a:p>
          <a:p>
            <a:r>
              <a:rPr kumimoji="1" lang="ja-JP" altLang="en-US" dirty="0" smtClean="0">
                <a:latin typeface="+mn-ea"/>
                <a:ea typeface="+mn-ea"/>
              </a:rPr>
              <a:t>・これらを可能にするために、どのような教育活動</a:t>
            </a:r>
            <a:r>
              <a:rPr kumimoji="1" lang="ja-JP" altLang="en-US" dirty="0" smtClean="0"/>
              <a:t>が必要か。</a:t>
            </a:r>
            <a:endParaRPr kumimoji="1" lang="en-US" altLang="ja-JP" dirty="0" smtClean="0"/>
          </a:p>
        </p:txBody>
      </p:sp>
    </p:spTree>
    <p:extLst>
      <p:ext uri="{BB962C8B-B14F-4D97-AF65-F5344CB8AC3E}">
        <p14:creationId xmlns:p14="http://schemas.microsoft.com/office/powerpoint/2010/main" val="2090372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5380"/>
            <a:r>
              <a:rPr lang="ja-JP" altLang="en-US" b="0" dirty="0" smtClean="0">
                <a:solidFill>
                  <a:prstClr val="black"/>
                </a:solidFill>
                <a:latin typeface="+mn-ea"/>
                <a:ea typeface="+mn-ea"/>
              </a:rPr>
              <a:t>・例えば、授業で自分の考えを発表させる。</a:t>
            </a:r>
            <a:endParaRPr lang="en-US" altLang="ja-JP" b="0" dirty="0" smtClean="0">
              <a:solidFill>
                <a:prstClr val="black"/>
              </a:solidFill>
              <a:latin typeface="+mn-ea"/>
              <a:ea typeface="+mn-ea"/>
            </a:endParaRPr>
          </a:p>
          <a:p>
            <a:pPr defTabSz="915380"/>
            <a:r>
              <a:rPr kumimoji="1" lang="ja-JP" altLang="en-US" b="0" dirty="0" smtClean="0">
                <a:latin typeface="+mn-ea"/>
                <a:ea typeface="+mn-ea"/>
              </a:rPr>
              <a:t>・これはすでに先生方が授業の中でやられていることと思う。</a:t>
            </a:r>
            <a:endParaRPr kumimoji="1" lang="en-US" altLang="ja-JP" b="0" dirty="0" smtClean="0">
              <a:latin typeface="+mn-ea"/>
              <a:ea typeface="+mn-ea"/>
            </a:endParaRPr>
          </a:p>
          <a:p>
            <a:r>
              <a:rPr kumimoji="1" lang="ja-JP" altLang="en-US" b="0" dirty="0" smtClean="0">
                <a:latin typeface="+mn-ea"/>
                <a:ea typeface="+mn-ea"/>
              </a:rPr>
              <a:t>・いじめの未然防止にもつながるという視点が大切である。</a:t>
            </a:r>
            <a:endParaRPr kumimoji="1" lang="en-US" altLang="ja-JP" b="0" dirty="0" smtClean="0">
              <a:latin typeface="+mn-ea"/>
              <a:ea typeface="+mn-ea"/>
            </a:endParaRPr>
          </a:p>
          <a:p>
            <a:endParaRPr kumimoji="1" lang="en-US" altLang="ja-JP" b="0" dirty="0" smtClean="0">
              <a:latin typeface="+mn-ea"/>
              <a:ea typeface="+mn-ea"/>
            </a:endParaRPr>
          </a:p>
          <a:p>
            <a:pPr defTabSz="915380"/>
            <a:r>
              <a:rPr lang="ja-JP" altLang="en-US" b="0" dirty="0" smtClean="0">
                <a:solidFill>
                  <a:prstClr val="black"/>
                </a:solidFill>
                <a:latin typeface="+mn-ea"/>
                <a:ea typeface="+mn-ea"/>
              </a:rPr>
              <a:t>・次に、異年齢で交流する活動を実施する。</a:t>
            </a:r>
            <a:endParaRPr lang="en-US" altLang="ja-JP" b="0" dirty="0" smtClean="0">
              <a:solidFill>
                <a:prstClr val="black"/>
              </a:solidFill>
              <a:latin typeface="+mn-ea"/>
              <a:ea typeface="+mn-ea"/>
            </a:endParaRPr>
          </a:p>
          <a:p>
            <a:r>
              <a:rPr kumimoji="1" lang="ja-JP" altLang="en-US" b="0" dirty="0" smtClean="0">
                <a:latin typeface="+mn-ea"/>
                <a:ea typeface="+mn-ea"/>
              </a:rPr>
              <a:t>・小学校で言えば、兄弟学年での活動等がある。</a:t>
            </a:r>
            <a:endParaRPr kumimoji="1" lang="en-US" altLang="ja-JP" b="0" dirty="0" smtClean="0">
              <a:latin typeface="+mn-ea"/>
              <a:ea typeface="+mn-ea"/>
            </a:endParaRPr>
          </a:p>
          <a:p>
            <a:r>
              <a:rPr kumimoji="1" lang="ja-JP" altLang="en-US" b="0" dirty="0" smtClean="0">
                <a:latin typeface="+mn-ea"/>
                <a:ea typeface="+mn-ea"/>
              </a:rPr>
              <a:t>・お兄さんお姉さんが、後輩に優しく接することで、落ち着いた学校生活につながる。</a:t>
            </a:r>
            <a:endParaRPr kumimoji="1" lang="en-US" altLang="ja-JP" b="0" dirty="0" smtClean="0">
              <a:latin typeface="+mn-ea"/>
              <a:ea typeface="+mn-ea"/>
            </a:endParaRPr>
          </a:p>
          <a:p>
            <a:endParaRPr kumimoji="1" lang="en-US" altLang="ja-JP" b="0" dirty="0" smtClean="0">
              <a:latin typeface="+mn-ea"/>
              <a:ea typeface="+mn-ea"/>
            </a:endParaRPr>
          </a:p>
          <a:p>
            <a:pPr defTabSz="915380"/>
            <a:r>
              <a:rPr lang="ja-JP" altLang="en-US" spc="-151" dirty="0">
                <a:solidFill>
                  <a:prstClr val="black"/>
                </a:solidFill>
                <a:latin typeface="+mn-ea"/>
                <a:ea typeface="+mn-ea"/>
              </a:rPr>
              <a:t>・最後に、地域の人々と触れ合う活動を実施する。</a:t>
            </a:r>
            <a:endParaRPr kumimoji="1" lang="en-US" altLang="ja-JP" dirty="0" smtClean="0">
              <a:latin typeface="+mn-ea"/>
              <a:ea typeface="+mn-ea"/>
            </a:endParaRPr>
          </a:p>
          <a:p>
            <a:endParaRPr kumimoji="1" lang="en-US" altLang="ja-JP" dirty="0" smtClean="0">
              <a:latin typeface="+mn-ea"/>
              <a:ea typeface="+mn-ea"/>
            </a:endParaRPr>
          </a:p>
          <a:p>
            <a:r>
              <a:rPr kumimoji="1" lang="ja-JP" altLang="en-US" dirty="0" smtClean="0">
                <a:latin typeface="+mn-ea"/>
                <a:ea typeface="+mn-ea"/>
              </a:rPr>
              <a:t>・これらの活動が、いじめの未然防止につながるという視点を持ってほしい。</a:t>
            </a:r>
            <a:endParaRPr kumimoji="1" lang="en-US" altLang="ja-JP" dirty="0" smtClean="0">
              <a:latin typeface="+mn-ea"/>
              <a:ea typeface="+mn-ea"/>
            </a:endParaRPr>
          </a:p>
        </p:txBody>
      </p:sp>
    </p:spTree>
    <p:extLst>
      <p:ext uri="{BB962C8B-B14F-4D97-AF65-F5344CB8AC3E}">
        <p14:creationId xmlns:p14="http://schemas.microsoft.com/office/powerpoint/2010/main" val="2584671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E9A27D6-9FA5-4348-BD87-1C4C8577BFEF}" type="datetime1">
              <a:rPr kumimoji="1" lang="ja-JP" altLang="en-US" smtClean="0"/>
              <a:t>2020/5/18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1368539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3895C7-3238-43ED-98EB-06669FC95B81}" type="datetime1">
              <a:rPr kumimoji="1" lang="ja-JP" altLang="en-US" smtClean="0"/>
              <a:t>2020/5/18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4106001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8EC3784-12F0-48DA-8BF0-2255265F85DE}" type="datetime1">
              <a:rPr kumimoji="1" lang="ja-JP" altLang="en-US" smtClean="0"/>
              <a:t>2020/5/18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1188160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46F78FC-CB02-4DD5-B3BE-49D83430BFD9}" type="datetime1">
              <a:rPr kumimoji="1" lang="ja-JP" altLang="en-US" smtClean="0"/>
              <a:t>2020/5/18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1971553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A12AADF-ED37-4939-83B2-BC1FA0816887}" type="datetime1">
              <a:rPr kumimoji="1" lang="ja-JP" altLang="en-US" smtClean="0"/>
              <a:t>2020/5/18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1071364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C1B52A9-0BE2-4F45-BAF7-EED3828BA33F}" type="datetime1">
              <a:rPr kumimoji="1" lang="ja-JP" altLang="en-US" smtClean="0"/>
              <a:t>2020/5/18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392155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01394EE-0687-493E-AD4C-A560B9A60543}" type="datetime1">
              <a:rPr kumimoji="1" lang="ja-JP" altLang="en-US" smtClean="0"/>
              <a:t>2020/5/18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620785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44EDA1D-DA5F-4A6A-8FF4-C25FA1B887E7}" type="datetime1">
              <a:rPr kumimoji="1" lang="ja-JP" altLang="en-US" smtClean="0"/>
              <a:t>2020/5/18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2346529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1B5CCEE-F3C0-4842-9D7A-5CE458719BE2}" type="datetime1">
              <a:rPr kumimoji="1" lang="ja-JP" altLang="en-US" smtClean="0"/>
              <a:t>2020/5/18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881622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924DDE4-E4D4-486F-AEB7-479DC30251D5}" type="datetime1">
              <a:rPr kumimoji="1" lang="ja-JP" altLang="en-US" smtClean="0"/>
              <a:t>2020/5/18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3923877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D455B75-E33E-4727-B36C-84AFD5F1D937}" type="datetime1">
              <a:rPr kumimoji="1" lang="ja-JP" altLang="en-US" smtClean="0"/>
              <a:t>2020/5/18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2567359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66B13-AB74-49EF-919F-668F881801BF}" type="datetime1">
              <a:rPr kumimoji="1" lang="ja-JP" altLang="en-US" smtClean="0"/>
              <a:t>2020/5/18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8A28-CA83-441C-A625-1E459E4163B5}" type="slidenum">
              <a:rPr kumimoji="1" lang="ja-JP" altLang="en-US" smtClean="0"/>
              <a:t>‹#›</a:t>
            </a:fld>
            <a:endParaRPr kumimoji="1" lang="ja-JP" altLang="en-US"/>
          </a:p>
        </p:txBody>
      </p:sp>
    </p:spTree>
    <p:extLst>
      <p:ext uri="{BB962C8B-B14F-4D97-AF65-F5344CB8AC3E}">
        <p14:creationId xmlns:p14="http://schemas.microsoft.com/office/powerpoint/2010/main" val="398402459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959430" y="1805352"/>
            <a:ext cx="7985150" cy="968328"/>
          </a:xfrm>
          <a:solidFill>
            <a:srgbClr val="FFFF99"/>
          </a:solidFill>
          <a:ln w="139700" cmpd="dbl">
            <a:solidFill>
              <a:srgbClr val="FF8900"/>
            </a:solidFill>
          </a:ln>
          <a:effectLst>
            <a:outerShdw blurRad="279400" dist="38100" dir="2700000" algn="tl" rotWithShape="0">
              <a:prstClr val="black">
                <a:alpha val="40000"/>
              </a:prstClr>
            </a:outerShdw>
          </a:effectLst>
        </p:spPr>
        <p:txBody>
          <a:bodyPr anchor="ctr">
            <a:noAutofit/>
          </a:bodyPr>
          <a:lstStyle/>
          <a:p>
            <a:pPr>
              <a:lnSpc>
                <a:spcPct val="100000"/>
              </a:lnSpc>
            </a:pPr>
            <a:r>
              <a:rPr lang="ja-JP" altLang="en-US" sz="4400" dirty="0">
                <a:latin typeface="ＭＳ ゴシック" panose="020B0609070205080204" pitchFamily="49" charset="-128"/>
                <a:ea typeface="ＭＳ ゴシック" panose="020B0609070205080204" pitchFamily="49" charset="-128"/>
              </a:rPr>
              <a:t>いじめ</a:t>
            </a:r>
            <a:r>
              <a:rPr lang="ja-JP" altLang="en-US" sz="4400" dirty="0" smtClean="0">
                <a:latin typeface="ＭＳ ゴシック" panose="020B0609070205080204" pitchFamily="49" charset="-128"/>
                <a:ea typeface="ＭＳ ゴシック" panose="020B0609070205080204" pitchFamily="49" charset="-128"/>
              </a:rPr>
              <a:t>の未然防止の</a:t>
            </a:r>
            <a:r>
              <a:rPr lang="ja-JP" altLang="en-US" sz="4400" dirty="0">
                <a:latin typeface="ＭＳ ゴシック" panose="020B0609070205080204" pitchFamily="49" charset="-128"/>
                <a:ea typeface="ＭＳ ゴシック" panose="020B0609070205080204" pitchFamily="49" charset="-128"/>
              </a:rPr>
              <a:t>在り方</a:t>
            </a:r>
            <a:endParaRPr lang="ja-JP" altLang="en-US" sz="44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3" name="サブタイトル 2"/>
          <p:cNvSpPr>
            <a:spLocks noGrp="1"/>
          </p:cNvSpPr>
          <p:nvPr>
            <p:ph type="subTitle" idx="1"/>
          </p:nvPr>
        </p:nvSpPr>
        <p:spPr>
          <a:xfrm>
            <a:off x="865965" y="500516"/>
            <a:ext cx="10365915" cy="1163065"/>
          </a:xfrm>
        </p:spPr>
        <p:txBody>
          <a:bodyPr>
            <a:normAutofit/>
          </a:bodyPr>
          <a:lstStyle/>
          <a:p>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令和元年度　今日的な課題に対応する生徒指導</a:t>
            </a:r>
            <a:r>
              <a:rPr lang="ja-JP" altLang="en-US" sz="2800" b="1" dirty="0" smtClean="0">
                <a:latin typeface="ＭＳ ゴシック" panose="020B0609070205080204" pitchFamily="49" charset="-128"/>
                <a:ea typeface="ＭＳ ゴシック" panose="020B0609070205080204" pitchFamily="49" charset="-128"/>
                <a:cs typeface="メイリオ" panose="020B0604030504040204" pitchFamily="50" charset="-128"/>
              </a:rPr>
              <a:t>研修</a:t>
            </a:r>
            <a:endParaRPr lang="en-US" altLang="ja-JP" sz="2800" b="1"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sz="2800" b="1"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いじめ・自殺の未然防止に向けた組織的対応の進め方～</a:t>
            </a:r>
            <a:endParaRPr lang="en-US" altLang="ja-JP" sz="2800" b="1"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6" name="スライド番号プレースホルダー 2"/>
          <p:cNvSpPr>
            <a:spLocks noGrp="1"/>
          </p:cNvSpPr>
          <p:nvPr>
            <p:ph type="sldNum" sz="quarter" idx="12"/>
          </p:nvPr>
        </p:nvSpPr>
        <p:spPr>
          <a:xfrm>
            <a:off x="8838522" y="6210575"/>
            <a:ext cx="2057400" cy="365125"/>
          </a:xfrm>
        </p:spPr>
        <p:txBody>
          <a:bodyPr/>
          <a:lstStyle/>
          <a:p>
            <a:pPr>
              <a:defRPr/>
            </a:pPr>
            <a:r>
              <a:rPr lang="en-US" altLang="ja-JP" dirty="0"/>
              <a:t>1</a:t>
            </a:r>
          </a:p>
        </p:txBody>
      </p:sp>
      <p:sp>
        <p:nvSpPr>
          <p:cNvPr id="5" name="テキスト ボックス 4"/>
          <p:cNvSpPr txBox="1"/>
          <p:nvPr/>
        </p:nvSpPr>
        <p:spPr>
          <a:xfrm>
            <a:off x="865965" y="4078516"/>
            <a:ext cx="10707726" cy="2308324"/>
          </a:xfrm>
          <a:prstGeom prst="rect">
            <a:avLst/>
          </a:prstGeom>
          <a:noFill/>
        </p:spPr>
        <p:txBody>
          <a:bodyPr wrap="square">
            <a:spAutoFit/>
          </a:bodyPr>
          <a:lstStyle/>
          <a:p>
            <a:pPr hangingPunct="0"/>
            <a:r>
              <a:rPr lang="ja-JP" altLang="en-US" sz="3600" dirty="0"/>
              <a:t>　</a:t>
            </a:r>
            <a:r>
              <a:rPr lang="ja-JP" altLang="en-US" sz="3600" dirty="0" smtClean="0">
                <a:latin typeface="ＭＳ ゴシック" panose="020B0609070205080204" pitchFamily="49" charset="-128"/>
                <a:ea typeface="ＭＳ ゴシック" panose="020B0609070205080204" pitchFamily="49" charset="-128"/>
              </a:rPr>
              <a:t>自校の「学校いじめ防止基本方針」の点検や、いじめ</a:t>
            </a:r>
            <a:r>
              <a:rPr lang="ja-JP" altLang="en-US" sz="3600" dirty="0">
                <a:latin typeface="ＭＳ ゴシック" panose="020B0609070205080204" pitchFamily="49" charset="-128"/>
                <a:ea typeface="ＭＳ ゴシック" panose="020B0609070205080204" pitchFamily="49" charset="-128"/>
              </a:rPr>
              <a:t>未然防止モデルプログラムの</a:t>
            </a:r>
            <a:r>
              <a:rPr lang="ja-JP" altLang="en-US" sz="3600" dirty="0" smtClean="0">
                <a:latin typeface="ＭＳ ゴシック" panose="020B0609070205080204" pitchFamily="49" charset="-128"/>
                <a:ea typeface="ＭＳ ゴシック" panose="020B0609070205080204" pitchFamily="49" charset="-128"/>
              </a:rPr>
              <a:t>考え方に基づいた演習を行い、自校におけるいじめの未然防止の在り方を確認する。</a:t>
            </a:r>
            <a:endParaRPr lang="en-US" altLang="ja-JP" sz="3600" dirty="0">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865965" y="3210624"/>
            <a:ext cx="1671482" cy="656590"/>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a:spAutoFit/>
          </a:bodyPr>
          <a:lstStyle/>
          <a:p>
            <a:pPr algn="ctr">
              <a:lnSpc>
                <a:spcPts val="4400"/>
              </a:lnSpc>
              <a:defRPr/>
            </a:pPr>
            <a:r>
              <a:rPr lang="ja-JP" altLang="en-US" sz="3600" b="1" dirty="0">
                <a:latin typeface="ＭＳ ゴシック" panose="020B0609070205080204" pitchFamily="49" charset="-128"/>
                <a:ea typeface="ＭＳ ゴシック" panose="020B0609070205080204" pitchFamily="49" charset="-128"/>
              </a:rPr>
              <a:t>ねらい</a:t>
            </a:r>
            <a:r>
              <a:rPr lang="ja-JP" altLang="en-US" sz="2800" dirty="0"/>
              <a:t>　</a:t>
            </a:r>
            <a:endParaRPr lang="en-US" altLang="ja-JP" sz="2800" dirty="0"/>
          </a:p>
        </p:txBody>
      </p:sp>
    </p:spTree>
    <p:extLst>
      <p:ext uri="{BB962C8B-B14F-4D97-AF65-F5344CB8AC3E}">
        <p14:creationId xmlns:p14="http://schemas.microsoft.com/office/powerpoint/2010/main" val="3235963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10</a:t>
            </a:fld>
            <a:endParaRPr kumimoji="1" lang="ja-JP" altLang="en-US"/>
          </a:p>
        </p:txBody>
      </p:sp>
      <p:sp>
        <p:nvSpPr>
          <p:cNvPr id="5" name="テキスト ボックス 4"/>
          <p:cNvSpPr txBox="1"/>
          <p:nvPr/>
        </p:nvSpPr>
        <p:spPr>
          <a:xfrm>
            <a:off x="506558" y="1042772"/>
            <a:ext cx="11168062" cy="464230"/>
          </a:xfrm>
          <a:prstGeom prst="rect">
            <a:avLst/>
          </a:prstGeom>
          <a:solidFill>
            <a:srgbClr val="FFFF00"/>
          </a:solidFill>
        </p:spPr>
        <p:txBody>
          <a:bodyPr wrap="square" rtlCol="0">
            <a:spAutoFit/>
          </a:bodyPr>
          <a:lstStyle/>
          <a:p>
            <a:pPr>
              <a:lnSpc>
                <a:spcPts val="2900"/>
              </a:lnSpc>
            </a:pPr>
            <a:r>
              <a:rPr lang="ja-JP" altLang="en-US" sz="2800" b="1" dirty="0" smtClean="0">
                <a:solidFill>
                  <a:prstClr val="black"/>
                </a:solidFill>
                <a:latin typeface="ＭＳ ゴシック" panose="020B0609070205080204" pitchFamily="49" charset="-128"/>
                <a:ea typeface="ＭＳ ゴシック" panose="020B0609070205080204" pitchFamily="49" charset="-128"/>
              </a:rPr>
              <a:t>既存</a:t>
            </a:r>
            <a:r>
              <a:rPr lang="ja-JP" altLang="en-US" sz="2800" b="1" dirty="0">
                <a:solidFill>
                  <a:prstClr val="black"/>
                </a:solidFill>
                <a:latin typeface="ＭＳ ゴシック" panose="020B0609070205080204" pitchFamily="49" charset="-128"/>
                <a:ea typeface="ＭＳ ゴシック" panose="020B0609070205080204" pitchFamily="49" charset="-128"/>
              </a:rPr>
              <a:t>の教育活動を、いじめの未然防止の視点で</a:t>
            </a:r>
            <a:r>
              <a:rPr lang="ja-JP" altLang="en-US" sz="2800" b="1" dirty="0" smtClean="0">
                <a:solidFill>
                  <a:prstClr val="black"/>
                </a:solidFill>
                <a:latin typeface="ＭＳ ゴシック" panose="020B0609070205080204" pitchFamily="49" charset="-128"/>
                <a:ea typeface="ＭＳ ゴシック" panose="020B0609070205080204" pitchFamily="49" charset="-128"/>
              </a:rPr>
              <a:t>、整理</a:t>
            </a:r>
            <a:r>
              <a:rPr lang="ja-JP" altLang="en-US" sz="2800" b="1" dirty="0">
                <a:solidFill>
                  <a:prstClr val="black"/>
                </a:solidFill>
                <a:latin typeface="ＭＳ ゴシック" panose="020B0609070205080204" pitchFamily="49" charset="-128"/>
                <a:ea typeface="ＭＳ ゴシック" panose="020B0609070205080204" pitchFamily="49" charset="-128"/>
              </a:rPr>
              <a:t>しましょう。</a:t>
            </a:r>
            <a:endParaRPr lang="en-US" altLang="ja-JP" sz="2800" b="1" dirty="0">
              <a:solidFill>
                <a:prstClr val="black"/>
              </a:solidFill>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746846" y="2432008"/>
            <a:ext cx="10372725" cy="2695610"/>
          </a:xfrm>
          <a:prstGeom prst="rect">
            <a:avLst/>
          </a:prstGeom>
          <a:noFill/>
        </p:spPr>
        <p:txBody>
          <a:bodyPr wrap="square" rtlCol="0">
            <a:spAutoFit/>
          </a:bodyPr>
          <a:lstStyle/>
          <a:p>
            <a:pPr>
              <a:lnSpc>
                <a:spcPts val="2900"/>
              </a:lnSpc>
            </a:pPr>
            <a:r>
              <a:rPr lang="ja-JP" altLang="en-US" sz="3200" dirty="0">
                <a:solidFill>
                  <a:prstClr val="black"/>
                </a:solidFill>
                <a:latin typeface="HG丸ｺﾞｼｯｸM-PRO" panose="020F0600000000000000" pitchFamily="50" charset="-128"/>
                <a:ea typeface="HG丸ｺﾞｼｯｸM-PRO" panose="020F0600000000000000" pitchFamily="50" charset="-128"/>
              </a:rPr>
              <a:t>　・「新しい活動を始めよう」というより、既存の</a:t>
            </a: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活動</a:t>
            </a:r>
            <a:endParaRPr lang="en-US" altLang="ja-JP" sz="32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900"/>
              </a:lnSpc>
            </a:pP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　　を生かす</a:t>
            </a:r>
            <a:r>
              <a:rPr lang="ja-JP" altLang="en-US" sz="3200" dirty="0">
                <a:solidFill>
                  <a:prstClr val="black"/>
                </a:solidFill>
                <a:latin typeface="HG丸ｺﾞｼｯｸM-PRO" panose="020F0600000000000000" pitchFamily="50" charset="-128"/>
                <a:ea typeface="HG丸ｺﾞｼｯｸM-PRO" panose="020F0600000000000000" pitchFamily="50" charset="-128"/>
              </a:rPr>
              <a:t>ようにしましょう。</a:t>
            </a:r>
            <a:endParaRPr lang="en-US" altLang="ja-JP" sz="3200" dirty="0">
              <a:solidFill>
                <a:prstClr val="black"/>
              </a:solidFill>
              <a:latin typeface="HG丸ｺﾞｼｯｸM-PRO" panose="020F0600000000000000" pitchFamily="50" charset="-128"/>
              <a:ea typeface="HG丸ｺﾞｼｯｸM-PRO" panose="020F0600000000000000" pitchFamily="50" charset="-128"/>
            </a:endParaRPr>
          </a:p>
          <a:p>
            <a:pPr>
              <a:lnSpc>
                <a:spcPts val="2900"/>
              </a:lnSpc>
            </a:pPr>
            <a:endParaRPr lang="en-US" altLang="ja-JP" sz="32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900"/>
              </a:lnSpc>
            </a:pPr>
            <a:r>
              <a:rPr lang="ja-JP" altLang="en-US" sz="3200" dirty="0">
                <a:solidFill>
                  <a:prstClr val="black"/>
                </a:solidFill>
                <a:latin typeface="HG丸ｺﾞｼｯｸM-PRO" panose="020F0600000000000000" pitchFamily="50" charset="-128"/>
                <a:ea typeface="HG丸ｺﾞｼｯｸM-PRO" panose="020F0600000000000000" pitchFamily="50" charset="-128"/>
              </a:rPr>
              <a:t>　・整理することで、既存の活動が</a:t>
            </a: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32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900"/>
              </a:lnSpc>
            </a:pP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3200" dirty="0">
                <a:solidFill>
                  <a:prstClr val="black"/>
                </a:solidFill>
                <a:latin typeface="HG丸ｺﾞｼｯｸM-PRO" panose="020F0600000000000000" pitchFamily="50" charset="-128"/>
                <a:ea typeface="HG丸ｺﾞｼｯｸM-PRO" panose="020F0600000000000000" pitchFamily="50" charset="-128"/>
              </a:rPr>
              <a:t>居場所づくり</a:t>
            </a: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3200" dirty="0">
                <a:solidFill>
                  <a:prstClr val="black"/>
                </a:solidFill>
                <a:latin typeface="HG丸ｺﾞｼｯｸM-PRO" panose="020F0600000000000000" pitchFamily="50" charset="-128"/>
                <a:ea typeface="HG丸ｺﾞｼｯｸM-PRO" panose="020F0600000000000000" pitchFamily="50" charset="-128"/>
              </a:rPr>
              <a:t>絆づくり」「環境づくり</a:t>
            </a: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32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900"/>
              </a:lnSpc>
            </a:pP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　　の</a:t>
            </a:r>
            <a:r>
              <a:rPr lang="ja-JP" altLang="en-US" sz="3200" dirty="0">
                <a:solidFill>
                  <a:prstClr val="black"/>
                </a:solidFill>
                <a:latin typeface="HG丸ｺﾞｼｯｸM-PRO" panose="020F0600000000000000" pitchFamily="50" charset="-128"/>
                <a:ea typeface="HG丸ｺﾞｼｯｸM-PRO" panose="020F0600000000000000" pitchFamily="50" charset="-128"/>
              </a:rPr>
              <a:t>観点から、いじめ</a:t>
            </a: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の未然</a:t>
            </a:r>
            <a:r>
              <a:rPr lang="ja-JP" altLang="en-US" sz="3200" dirty="0">
                <a:solidFill>
                  <a:prstClr val="black"/>
                </a:solidFill>
                <a:latin typeface="HG丸ｺﾞｼｯｸM-PRO" panose="020F0600000000000000" pitchFamily="50" charset="-128"/>
                <a:ea typeface="HG丸ｺﾞｼｯｸM-PRO" panose="020F0600000000000000" pitchFamily="50" charset="-128"/>
              </a:rPr>
              <a:t>防止につながることが</a:t>
            </a: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可　</a:t>
            </a:r>
            <a:endParaRPr lang="en-US" altLang="ja-JP" sz="32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900"/>
              </a:lnSpc>
            </a:pPr>
            <a:r>
              <a:rPr lang="ja-JP" altLang="en-US" sz="3200" dirty="0" smtClean="0">
                <a:solidFill>
                  <a:prstClr val="black"/>
                </a:solidFill>
                <a:latin typeface="HG丸ｺﾞｼｯｸM-PRO" panose="020F0600000000000000" pitchFamily="50" charset="-128"/>
                <a:ea typeface="HG丸ｺﾞｼｯｸM-PRO" panose="020F0600000000000000" pitchFamily="50" charset="-128"/>
              </a:rPr>
              <a:t>　　視化</a:t>
            </a:r>
            <a:r>
              <a:rPr lang="ja-JP" altLang="en-US" sz="3200" dirty="0">
                <a:solidFill>
                  <a:prstClr val="black"/>
                </a:solidFill>
                <a:latin typeface="HG丸ｺﾞｼｯｸM-PRO" panose="020F0600000000000000" pitchFamily="50" charset="-128"/>
                <a:ea typeface="HG丸ｺﾞｼｯｸM-PRO" panose="020F0600000000000000" pitchFamily="50" charset="-128"/>
              </a:rPr>
              <a:t>されます。</a:t>
            </a:r>
            <a:endParaRPr lang="en-US" altLang="ja-JP" sz="3200" dirty="0">
              <a:solidFill>
                <a:prstClr val="black"/>
              </a:solidFill>
              <a:latin typeface="HG丸ｺﾞｼｯｸM-PRO" panose="020F0600000000000000" pitchFamily="50" charset="-128"/>
              <a:ea typeface="HG丸ｺﾞｼｯｸM-PRO" panose="020F0600000000000000" pitchFamily="50" charset="-128"/>
            </a:endParaRPr>
          </a:p>
        </p:txBody>
      </p:sp>
      <p:sp>
        <p:nvSpPr>
          <p:cNvPr id="8" name="正方形/長方形 7"/>
          <p:cNvSpPr/>
          <p:nvPr/>
        </p:nvSpPr>
        <p:spPr>
          <a:xfrm>
            <a:off x="292801" y="197812"/>
            <a:ext cx="3047546" cy="276999"/>
          </a:xfrm>
          <a:prstGeom prst="rect">
            <a:avLst/>
          </a:prstGeom>
        </p:spPr>
        <p:txBody>
          <a:bodyPr wrap="square">
            <a:spAutoFit/>
          </a:bodyPr>
          <a:lstStyle/>
          <a:p>
            <a:r>
              <a:rPr lang="ja-JP" altLang="en-US" sz="1200" dirty="0" smtClean="0"/>
              <a:t>３　いじめ未然防止モデルプログラムの活用</a:t>
            </a:r>
            <a:endParaRPr lang="ja-JP" altLang="en-US" sz="1200" dirty="0"/>
          </a:p>
        </p:txBody>
      </p:sp>
    </p:spTree>
    <p:extLst>
      <p:ext uri="{BB962C8B-B14F-4D97-AF65-F5344CB8AC3E}">
        <p14:creationId xmlns:p14="http://schemas.microsoft.com/office/powerpoint/2010/main" val="2620495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51329" y="1707703"/>
            <a:ext cx="11174505" cy="4648647"/>
          </a:xfrm>
        </p:spPr>
        <p:txBody>
          <a:bodyPr>
            <a:normAutofit/>
          </a:bodyPr>
          <a:lstStyle/>
          <a:p>
            <a:pPr marL="0" indent="0" hangingPunct="0">
              <a:buNone/>
            </a:pPr>
            <a:r>
              <a:rPr lang="en-US" altLang="ja-JP" dirty="0" smtClean="0">
                <a:latin typeface="ＭＳ ゴシック" panose="020B0609070205080204" pitchFamily="49" charset="-128"/>
                <a:ea typeface="ＭＳ ゴシック" panose="020B0609070205080204" pitchFamily="49" charset="-128"/>
              </a:rPr>
              <a:t>【</a:t>
            </a:r>
            <a:r>
              <a:rPr lang="ja-JP" altLang="en-US" dirty="0" smtClean="0">
                <a:latin typeface="ＭＳ ゴシック" panose="020B0609070205080204" pitchFamily="49" charset="-128"/>
                <a:ea typeface="ＭＳ ゴシック" panose="020B0609070205080204" pitchFamily="49" charset="-128"/>
              </a:rPr>
              <a:t>演習</a:t>
            </a:r>
            <a:r>
              <a:rPr lang="en-US" altLang="ja-JP" dirty="0" smtClean="0">
                <a:latin typeface="ＭＳ ゴシック" panose="020B0609070205080204" pitchFamily="49" charset="-128"/>
                <a:ea typeface="ＭＳ ゴシック" panose="020B0609070205080204" pitchFamily="49" charset="-128"/>
              </a:rPr>
              <a:t>】</a:t>
            </a:r>
          </a:p>
          <a:p>
            <a:pPr marL="0" indent="0" hangingPunct="0">
              <a:buNone/>
            </a:pPr>
            <a:r>
              <a:rPr lang="ja-JP" altLang="en-US" dirty="0" smtClean="0">
                <a:latin typeface="ＭＳ ゴシック" panose="020B0609070205080204" pitchFamily="49" charset="-128"/>
                <a:ea typeface="ＭＳ ゴシック" panose="020B0609070205080204" pitchFamily="49" charset="-128"/>
              </a:rPr>
              <a:t>　・いじめ</a:t>
            </a:r>
            <a:r>
              <a:rPr lang="ja-JP" altLang="en-US" dirty="0">
                <a:latin typeface="ＭＳ ゴシック" panose="020B0609070205080204" pitchFamily="49" charset="-128"/>
                <a:ea typeface="ＭＳ ゴシック" panose="020B0609070205080204" pitchFamily="49" charset="-128"/>
              </a:rPr>
              <a:t>未然防止モデルプログラムの考え方の説明に</a:t>
            </a:r>
            <a:r>
              <a:rPr lang="ja-JP" altLang="en-US" dirty="0" smtClean="0">
                <a:latin typeface="ＭＳ ゴシック" panose="020B0609070205080204" pitchFamily="49" charset="-128"/>
                <a:ea typeface="ＭＳ ゴシック" panose="020B0609070205080204" pitchFamily="49" charset="-128"/>
              </a:rPr>
              <a:t>基づいて、</a:t>
            </a:r>
            <a:endParaRPr lang="en-US" altLang="ja-JP" dirty="0" smtClean="0">
              <a:latin typeface="ＭＳ ゴシック" panose="020B0609070205080204" pitchFamily="49" charset="-128"/>
              <a:ea typeface="ＭＳ ゴシック" panose="020B0609070205080204" pitchFamily="49" charset="-128"/>
            </a:endParaRPr>
          </a:p>
          <a:p>
            <a:pPr marL="0" indent="0" hangingPunct="0">
              <a:buNone/>
            </a:pPr>
            <a:r>
              <a:rPr lang="ja-JP" altLang="en-US" dirty="0" smtClean="0">
                <a:latin typeface="ＭＳ ゴシック" panose="020B0609070205080204" pitchFamily="49" charset="-128"/>
                <a:ea typeface="ＭＳ ゴシック" panose="020B0609070205080204" pitchFamily="49" charset="-128"/>
              </a:rPr>
              <a:t>　　自校</a:t>
            </a:r>
            <a:r>
              <a:rPr lang="ja-JP" altLang="en-US" dirty="0">
                <a:latin typeface="ＭＳ ゴシック" panose="020B0609070205080204" pitchFamily="49" charset="-128"/>
                <a:ea typeface="ＭＳ ゴシック" panose="020B0609070205080204" pitchFamily="49" charset="-128"/>
              </a:rPr>
              <a:t>の教育活動をマトリクスにまとめ、グループで交</a:t>
            </a:r>
            <a:r>
              <a:rPr lang="ja-JP" altLang="en-US" dirty="0" smtClean="0">
                <a:latin typeface="ＭＳ ゴシック" panose="020B0609070205080204" pitchFamily="49" charset="-128"/>
                <a:ea typeface="ＭＳ ゴシック" panose="020B0609070205080204" pitchFamily="49" charset="-128"/>
              </a:rPr>
              <a:t>流する。</a:t>
            </a:r>
            <a:endParaRPr lang="en-US" altLang="ja-JP" dirty="0" smtClean="0">
              <a:latin typeface="ＭＳ ゴシック" panose="020B0609070205080204" pitchFamily="49" charset="-128"/>
              <a:ea typeface="ＭＳ ゴシック" panose="020B0609070205080204" pitchFamily="49" charset="-128"/>
            </a:endParaRPr>
          </a:p>
          <a:p>
            <a:pPr marL="0" indent="0" hangingPunct="0">
              <a:buNone/>
            </a:pPr>
            <a:r>
              <a:rPr lang="ja-JP" altLang="en-US" dirty="0" smtClean="0">
                <a:latin typeface="ＭＳ ゴシック" panose="020B0609070205080204" pitchFamily="49" charset="-128"/>
                <a:ea typeface="ＭＳ ゴシック" panose="020B0609070205080204" pitchFamily="49" charset="-128"/>
              </a:rPr>
              <a:t>　　●個人作業①（マトリクスの作成）</a:t>
            </a:r>
            <a:endParaRPr lang="en-US" altLang="ja-JP" dirty="0" smtClean="0">
              <a:latin typeface="ＭＳ ゴシック" panose="020B0609070205080204" pitchFamily="49" charset="-128"/>
              <a:ea typeface="ＭＳ ゴシック" panose="020B0609070205080204" pitchFamily="49" charset="-128"/>
            </a:endParaRPr>
          </a:p>
          <a:p>
            <a:pPr marL="0" indent="0" hangingPunct="0">
              <a:buNone/>
            </a:pPr>
            <a:r>
              <a:rPr lang="ja-JP" altLang="en-US" dirty="0" smtClean="0">
                <a:latin typeface="ＭＳ ゴシック" panose="020B0609070205080204" pitchFamily="49" charset="-128"/>
                <a:ea typeface="ＭＳ ゴシック" panose="020B0609070205080204" pitchFamily="49" charset="-128"/>
              </a:rPr>
              <a:t>　　●グループ交流</a:t>
            </a:r>
            <a:endParaRPr lang="en-US" altLang="ja-JP" dirty="0" smtClean="0">
              <a:latin typeface="ＭＳ ゴシック" panose="020B0609070205080204" pitchFamily="49" charset="-128"/>
              <a:ea typeface="ＭＳ ゴシック" panose="020B0609070205080204" pitchFamily="49" charset="-128"/>
            </a:endParaRPr>
          </a:p>
          <a:p>
            <a:pPr marL="0" indent="0" hangingPunct="0">
              <a:buNone/>
            </a:pPr>
            <a:r>
              <a:rPr lang="ja-JP" altLang="en-US" dirty="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　●個人作業②（作成したマトリクスの検証）</a:t>
            </a:r>
            <a:endParaRPr lang="ja-JP" altLang="en-US" dirty="0">
              <a:latin typeface="ＭＳ ゴシック" panose="020B0609070205080204" pitchFamily="49" charset="-128"/>
              <a:ea typeface="ＭＳ ゴシック" panose="020B0609070205080204" pitchFamily="49" charset="-128"/>
            </a:endParaRPr>
          </a:p>
          <a:p>
            <a:pPr marL="0" indent="0" hangingPunct="0">
              <a:buNone/>
            </a:pPr>
            <a:r>
              <a:rPr lang="ja-JP" altLang="en-US" dirty="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　●全体交流</a:t>
            </a:r>
            <a:endParaRPr lang="en-US" altLang="ja-JP" dirty="0" smtClean="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11</a:t>
            </a:fld>
            <a:endParaRPr kumimoji="1" lang="ja-JP" altLang="en-US"/>
          </a:p>
        </p:txBody>
      </p:sp>
      <p:sp>
        <p:nvSpPr>
          <p:cNvPr id="5" name="正方形/長方形 4"/>
          <p:cNvSpPr/>
          <p:nvPr/>
        </p:nvSpPr>
        <p:spPr>
          <a:xfrm>
            <a:off x="292801" y="447195"/>
            <a:ext cx="3047546" cy="276999"/>
          </a:xfrm>
          <a:prstGeom prst="rect">
            <a:avLst/>
          </a:prstGeom>
        </p:spPr>
        <p:txBody>
          <a:bodyPr wrap="square">
            <a:spAutoFit/>
          </a:bodyPr>
          <a:lstStyle/>
          <a:p>
            <a:r>
              <a:rPr lang="ja-JP" altLang="en-US" sz="1200" dirty="0" smtClean="0"/>
              <a:t>３　いじめ未然防止モデルプログラムの活用</a:t>
            </a:r>
            <a:endParaRPr lang="ja-JP" altLang="en-US" sz="1200" dirty="0"/>
          </a:p>
        </p:txBody>
      </p:sp>
    </p:spTree>
    <p:extLst>
      <p:ext uri="{BB962C8B-B14F-4D97-AF65-F5344CB8AC3E}">
        <p14:creationId xmlns:p14="http://schemas.microsoft.com/office/powerpoint/2010/main" val="2497360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12</a:t>
            </a:fld>
            <a:endParaRPr kumimoji="1" lang="ja-JP" altLang="en-US"/>
          </a:p>
        </p:txBody>
      </p:sp>
      <p:pic>
        <p:nvPicPr>
          <p:cNvPr id="5" name="図 4"/>
          <p:cNvPicPr>
            <a:picLocks noChangeAspect="1"/>
          </p:cNvPicPr>
          <p:nvPr/>
        </p:nvPicPr>
        <p:blipFill>
          <a:blip r:embed="rId3"/>
          <a:stretch>
            <a:fillRect/>
          </a:stretch>
        </p:blipFill>
        <p:spPr>
          <a:xfrm>
            <a:off x="800100" y="672167"/>
            <a:ext cx="10782300" cy="4601082"/>
          </a:xfrm>
          <a:prstGeom prst="rect">
            <a:avLst/>
          </a:prstGeom>
        </p:spPr>
      </p:pic>
      <p:sp>
        <p:nvSpPr>
          <p:cNvPr id="6" name="角丸四角形吹き出し 5"/>
          <p:cNvSpPr/>
          <p:nvPr/>
        </p:nvSpPr>
        <p:spPr>
          <a:xfrm>
            <a:off x="1614488" y="5273249"/>
            <a:ext cx="7605188" cy="1226530"/>
          </a:xfrm>
          <a:prstGeom prst="wedgeRoundRectCallout">
            <a:avLst>
              <a:gd name="adj1" fmla="val 57116"/>
              <a:gd name="adj2" fmla="val 14230"/>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a:defRPr/>
            </a:pPr>
            <a:r>
              <a:rPr lang="en-US" altLang="ja-JP" sz="2000" dirty="0">
                <a:solidFill>
                  <a:prstClr val="black"/>
                </a:solidFill>
                <a:latin typeface="HG丸ｺﾞｼｯｸM-PRO" pitchFamily="50" charset="-128"/>
                <a:ea typeface="HG丸ｺﾞｼｯｸM-PRO" pitchFamily="50" charset="-128"/>
              </a:rPr>
              <a:t>【</a:t>
            </a:r>
            <a:r>
              <a:rPr lang="ja-JP" altLang="en-US" sz="2000" dirty="0">
                <a:solidFill>
                  <a:prstClr val="black"/>
                </a:solidFill>
                <a:latin typeface="HG丸ｺﾞｼｯｸM-PRO" pitchFamily="50" charset="-128"/>
                <a:ea typeface="HG丸ｺﾞｼｯｸM-PRO" pitchFamily="50" charset="-128"/>
              </a:rPr>
              <a:t>演習</a:t>
            </a:r>
            <a:r>
              <a:rPr lang="en-US" altLang="ja-JP" sz="2000" dirty="0">
                <a:solidFill>
                  <a:prstClr val="black"/>
                </a:solidFill>
                <a:latin typeface="HG丸ｺﾞｼｯｸM-PRO" pitchFamily="50" charset="-128"/>
                <a:ea typeface="HG丸ｺﾞｼｯｸM-PRO" pitchFamily="50" charset="-128"/>
              </a:rPr>
              <a:t>】</a:t>
            </a:r>
          </a:p>
          <a:p>
            <a:pPr>
              <a:defRPr/>
            </a:pPr>
            <a:r>
              <a:rPr lang="ja-JP" altLang="en-US" sz="2000" dirty="0" smtClean="0">
                <a:solidFill>
                  <a:prstClr val="black"/>
                </a:solidFill>
                <a:latin typeface="HG丸ｺﾞｼｯｸM-PRO" pitchFamily="50" charset="-128"/>
                <a:ea typeface="HG丸ｺﾞｼｯｸM-PRO" pitchFamily="50" charset="-128"/>
              </a:rPr>
              <a:t>　　①個人作業①　　　　　③個人作業②</a:t>
            </a:r>
            <a:endParaRPr lang="en-US" altLang="ja-JP" sz="2000" dirty="0">
              <a:solidFill>
                <a:prstClr val="black"/>
              </a:solidFill>
              <a:latin typeface="HG丸ｺﾞｼｯｸM-PRO" pitchFamily="50" charset="-128"/>
              <a:ea typeface="HG丸ｺﾞｼｯｸM-PRO" pitchFamily="50" charset="-128"/>
            </a:endParaRPr>
          </a:p>
          <a:p>
            <a:pPr>
              <a:defRPr/>
            </a:pPr>
            <a:r>
              <a:rPr lang="ja-JP" altLang="en-US" sz="2000" dirty="0" smtClean="0">
                <a:solidFill>
                  <a:prstClr val="black"/>
                </a:solidFill>
                <a:latin typeface="HG丸ｺﾞｼｯｸM-PRO" pitchFamily="50" charset="-128"/>
                <a:ea typeface="HG丸ｺﾞｼｯｸM-PRO" pitchFamily="50" charset="-128"/>
              </a:rPr>
              <a:t>　　②グループ交流　　　　④全体交流</a:t>
            </a:r>
            <a:endParaRPr lang="ja-JP" altLang="en-US" sz="2000" dirty="0">
              <a:solidFill>
                <a:prstClr val="black"/>
              </a:solidFill>
              <a:latin typeface="HG丸ｺﾞｼｯｸM-PRO" pitchFamily="50" charset="-128"/>
              <a:ea typeface="HG丸ｺﾞｼｯｸM-PRO" pitchFamily="50" charset="-128"/>
            </a:endParaRPr>
          </a:p>
        </p:txBody>
      </p:sp>
      <p:pic>
        <p:nvPicPr>
          <p:cNvPr id="7" name="Picture 3" descr="F:\irrust\illust1449_thumb.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11520" y="5170910"/>
            <a:ext cx="1179037" cy="1550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1"/>
          <p:cNvSpPr txBox="1"/>
          <p:nvPr/>
        </p:nvSpPr>
        <p:spPr>
          <a:xfrm>
            <a:off x="2389909" y="3969327"/>
            <a:ext cx="1579418" cy="523220"/>
          </a:xfrm>
          <a:prstGeom prst="rect">
            <a:avLst/>
          </a:prstGeom>
          <a:noFill/>
        </p:spPr>
        <p:txBody>
          <a:bodyPr wrap="square" rtlCol="0">
            <a:spAutoFit/>
          </a:bodyPr>
          <a:lstStyle/>
          <a:p>
            <a:r>
              <a:rPr kumimoji="1" lang="ja-JP" altLang="en-US" sz="2800" b="1" dirty="0" smtClean="0"/>
              <a:t>朝読書</a:t>
            </a:r>
            <a:endParaRPr kumimoji="1" lang="ja-JP" altLang="en-US" sz="2800" b="1" dirty="0"/>
          </a:p>
        </p:txBody>
      </p:sp>
      <p:sp>
        <p:nvSpPr>
          <p:cNvPr id="10" name="テキスト ボックス 9"/>
          <p:cNvSpPr txBox="1"/>
          <p:nvPr/>
        </p:nvSpPr>
        <p:spPr>
          <a:xfrm>
            <a:off x="9307229" y="2744106"/>
            <a:ext cx="1579418" cy="954107"/>
          </a:xfrm>
          <a:prstGeom prst="rect">
            <a:avLst/>
          </a:prstGeom>
          <a:noFill/>
        </p:spPr>
        <p:txBody>
          <a:bodyPr wrap="square" rtlCol="0">
            <a:spAutoFit/>
          </a:bodyPr>
          <a:lstStyle/>
          <a:p>
            <a:r>
              <a:rPr kumimoji="1" lang="ja-JP" altLang="en-US" sz="2800" b="1" dirty="0" smtClean="0"/>
              <a:t>いじめ防止教室</a:t>
            </a:r>
            <a:endParaRPr kumimoji="1" lang="ja-JP" altLang="en-US" sz="2800" b="1" dirty="0"/>
          </a:p>
        </p:txBody>
      </p:sp>
      <p:sp>
        <p:nvSpPr>
          <p:cNvPr id="11" name="正方形/長方形 10"/>
          <p:cNvSpPr/>
          <p:nvPr/>
        </p:nvSpPr>
        <p:spPr>
          <a:xfrm>
            <a:off x="292801" y="197812"/>
            <a:ext cx="3047546" cy="276999"/>
          </a:xfrm>
          <a:prstGeom prst="rect">
            <a:avLst/>
          </a:prstGeom>
        </p:spPr>
        <p:txBody>
          <a:bodyPr wrap="square">
            <a:spAutoFit/>
          </a:bodyPr>
          <a:lstStyle/>
          <a:p>
            <a:r>
              <a:rPr lang="ja-JP" altLang="en-US" sz="1200" dirty="0" smtClean="0"/>
              <a:t>３　いじめ未然防止モデルプログラムの活用</a:t>
            </a:r>
            <a:endParaRPr lang="ja-JP" altLang="en-US" sz="1200" dirty="0"/>
          </a:p>
        </p:txBody>
      </p:sp>
    </p:spTree>
    <p:extLst>
      <p:ext uri="{BB962C8B-B14F-4D97-AF65-F5344CB8AC3E}">
        <p14:creationId xmlns:p14="http://schemas.microsoft.com/office/powerpoint/2010/main" val="44412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13</a:t>
            </a:fld>
            <a:endParaRPr kumimoji="1" lang="ja-JP" altLang="en-US"/>
          </a:p>
        </p:txBody>
      </p:sp>
      <p:sp>
        <p:nvSpPr>
          <p:cNvPr id="6" name="Text Box 11"/>
          <p:cNvSpPr txBox="1">
            <a:spLocks noChangeArrowheads="1"/>
          </p:cNvSpPr>
          <p:nvPr/>
        </p:nvSpPr>
        <p:spPr bwMode="auto">
          <a:xfrm>
            <a:off x="789707" y="900237"/>
            <a:ext cx="11673444" cy="5312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a:spcBef>
                <a:spcPct val="20000"/>
              </a:spcBef>
              <a:buClr>
                <a:schemeClr val="accent1"/>
              </a:buClr>
              <a:buSzPct val="70000"/>
              <a:buFont typeface="Wingdings 2" pitchFamily="18" charset="2"/>
              <a:buChar char=""/>
              <a:defRPr kumimoji="1" sz="3200">
                <a:solidFill>
                  <a:schemeClr val="tx2"/>
                </a:solidFill>
                <a:latin typeface="Franklin Gothic Book" pitchFamily="34" charset="0"/>
              </a:defRPr>
            </a:lvl1pPr>
            <a:lvl2pPr marL="742950" indent="-285750">
              <a:spcBef>
                <a:spcPct val="20000"/>
              </a:spcBef>
              <a:buClr>
                <a:schemeClr val="accent1"/>
              </a:buClr>
              <a:buSzPct val="70000"/>
              <a:buFont typeface="Wingdings 2" pitchFamily="18" charset="2"/>
              <a:buChar char=""/>
              <a:defRPr kumimoji="1" sz="2800">
                <a:solidFill>
                  <a:schemeClr val="tx2"/>
                </a:solidFill>
                <a:latin typeface="Franklin Gothic Book" pitchFamily="34" charset="0"/>
              </a:defRPr>
            </a:lvl2pPr>
            <a:lvl3pPr marL="1143000" indent="-228600">
              <a:spcBef>
                <a:spcPct val="20000"/>
              </a:spcBef>
              <a:buClr>
                <a:schemeClr val="accent1"/>
              </a:buClr>
              <a:buSzPct val="70000"/>
              <a:buFont typeface="Wingdings 2" pitchFamily="18" charset="2"/>
              <a:buChar char=""/>
              <a:defRPr kumimoji="1" sz="2400">
                <a:solidFill>
                  <a:schemeClr val="tx2"/>
                </a:solidFill>
                <a:latin typeface="Franklin Gothic Book" pitchFamily="34" charset="0"/>
              </a:defRPr>
            </a:lvl3pPr>
            <a:lvl4pPr marL="1600200" indent="-228600">
              <a:spcBef>
                <a:spcPct val="20000"/>
              </a:spcBef>
              <a:buClr>
                <a:schemeClr val="accent1"/>
              </a:buClr>
              <a:buSzPct val="70000"/>
              <a:buFont typeface="Wingdings 2" pitchFamily="18" charset="2"/>
              <a:buChar char=""/>
              <a:defRPr kumimoji="1" sz="2000">
                <a:solidFill>
                  <a:schemeClr val="tx2"/>
                </a:solidFill>
                <a:latin typeface="Franklin Gothic Book" pitchFamily="34" charset="0"/>
              </a:defRPr>
            </a:lvl4pPr>
            <a:lvl5pPr marL="2057400" indent="-228600">
              <a:spcBef>
                <a:spcPct val="20000"/>
              </a:spcBef>
              <a:buClr>
                <a:schemeClr val="accent1"/>
              </a:buClr>
              <a:buSzPct val="60000"/>
              <a:buFont typeface="Wingdings 2" pitchFamily="18" charset="2"/>
              <a:buChar char=""/>
              <a:defRPr kumimoji="1">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9pPr>
          </a:lstStyle>
          <a:p>
            <a:pPr marL="0" indent="0" eaLnBrk="0" hangingPunct="0">
              <a:buClr>
                <a:srgbClr val="4F81BD"/>
              </a:buClr>
              <a:buNone/>
            </a:pPr>
            <a:r>
              <a:rPr lang="ja-JP" altLang="en-US" dirty="0" smtClean="0">
                <a:solidFill>
                  <a:prstClr val="black"/>
                </a:solidFill>
                <a:latin typeface="HG丸ｺﾞｼｯｸM-PRO" panose="020F0600000000000000" pitchFamily="50" charset="-128"/>
                <a:ea typeface="HG丸ｺﾞｼｯｸM-PRO" panose="020F0600000000000000" pitchFamily="50" charset="-128"/>
              </a:rPr>
              <a:t>・いじめ防止対策推進法や、北海道</a:t>
            </a:r>
            <a:r>
              <a:rPr lang="ja-JP" altLang="en-US" dirty="0">
                <a:solidFill>
                  <a:prstClr val="black"/>
                </a:solidFill>
                <a:latin typeface="HG丸ｺﾞｼｯｸM-PRO" panose="020F0600000000000000" pitchFamily="50" charset="-128"/>
                <a:ea typeface="HG丸ｺﾞｼｯｸM-PRO" panose="020F0600000000000000" pitchFamily="50" charset="-128"/>
              </a:rPr>
              <a:t>いじめ</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防止基本方針　</a:t>
            </a:r>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r>
              <a:rPr lang="ja-JP" altLang="en-US" dirty="0" smtClean="0">
                <a:solidFill>
                  <a:prstClr val="black"/>
                </a:solidFill>
                <a:latin typeface="HG丸ｺﾞｼｯｸM-PRO" panose="020F0600000000000000" pitchFamily="50" charset="-128"/>
                <a:ea typeface="HG丸ｺﾞｼｯｸM-PRO" panose="020F0600000000000000" pitchFamily="50" charset="-128"/>
              </a:rPr>
              <a:t>　に基づき</a:t>
            </a:r>
            <a:r>
              <a:rPr lang="ja-JP" altLang="en-US" dirty="0">
                <a:solidFill>
                  <a:prstClr val="black"/>
                </a:solidFill>
                <a:latin typeface="HG丸ｺﾞｼｯｸM-PRO" panose="020F0600000000000000" pitchFamily="50" charset="-128"/>
                <a:ea typeface="HG丸ｺﾞｼｯｸM-PRO" panose="020F0600000000000000" pitchFamily="50" charset="-128"/>
              </a:rPr>
              <a:t>、</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いじめの問題</a:t>
            </a:r>
            <a:r>
              <a:rPr lang="ja-JP" altLang="en-US" dirty="0">
                <a:solidFill>
                  <a:prstClr val="black"/>
                </a:solidFill>
                <a:latin typeface="HG丸ｺﾞｼｯｸM-PRO" panose="020F0600000000000000" pitchFamily="50" charset="-128"/>
                <a:ea typeface="HG丸ｺﾞｼｯｸM-PRO" panose="020F0600000000000000" pitchFamily="50" charset="-128"/>
              </a:rPr>
              <a:t>に</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取り組むこと。</a:t>
            </a:r>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endParaRPr lang="ja-JP" altLang="en-US" dirty="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r>
              <a:rPr lang="ja-JP" altLang="en-US" dirty="0">
                <a:solidFill>
                  <a:prstClr val="black"/>
                </a:solidFill>
                <a:latin typeface="HG丸ｺﾞｼｯｸM-PRO" panose="020F0600000000000000" pitchFamily="50" charset="-128"/>
                <a:ea typeface="HG丸ｺﾞｼｯｸM-PRO" panose="020F0600000000000000" pitchFamily="50" charset="-128"/>
              </a:rPr>
              <a:t>・マトリクスを</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活用すると、自校</a:t>
            </a:r>
            <a:r>
              <a:rPr lang="ja-JP" altLang="en-US" dirty="0">
                <a:solidFill>
                  <a:prstClr val="black"/>
                </a:solidFill>
                <a:latin typeface="HG丸ｺﾞｼｯｸM-PRO" panose="020F0600000000000000" pitchFamily="50" charset="-128"/>
                <a:ea typeface="HG丸ｺﾞｼｯｸM-PRO" panose="020F0600000000000000" pitchFamily="50" charset="-128"/>
              </a:rPr>
              <a:t>の教育活動の</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傾向を</a:t>
            </a:r>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r>
              <a:rPr lang="ja-JP" altLang="en-US" dirty="0" smtClean="0">
                <a:solidFill>
                  <a:prstClr val="black"/>
                </a:solidFill>
                <a:latin typeface="HG丸ｺﾞｼｯｸM-PRO" panose="020F0600000000000000" pitchFamily="50" charset="-128"/>
                <a:ea typeface="HG丸ｺﾞｼｯｸM-PRO" panose="020F0600000000000000" pitchFamily="50" charset="-128"/>
              </a:rPr>
              <a:t>　つかんだり、学校の全職員が可視化できたりするよう</a:t>
            </a:r>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r>
              <a:rPr lang="ja-JP" altLang="en-US" dirty="0" smtClean="0">
                <a:solidFill>
                  <a:prstClr val="black"/>
                </a:solidFill>
                <a:latin typeface="HG丸ｺﾞｼｯｸM-PRO" panose="020F0600000000000000" pitchFamily="50" charset="-128"/>
                <a:ea typeface="HG丸ｺﾞｼｯｸM-PRO" panose="020F0600000000000000" pitchFamily="50" charset="-128"/>
              </a:rPr>
              <a:t>　になる。</a:t>
            </a:r>
            <a:endParaRPr lang="ja-JP" altLang="en-US" dirty="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r>
              <a:rPr lang="ja-JP" altLang="en-US"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dirty="0">
                <a:solidFill>
                  <a:prstClr val="black"/>
                </a:solidFill>
                <a:latin typeface="HG丸ｺﾞｼｯｸM-PRO" panose="020F0600000000000000" pitchFamily="50" charset="-128"/>
                <a:ea typeface="HG丸ｺﾞｼｯｸM-PRO" panose="020F0600000000000000" pitchFamily="50" charset="-128"/>
              </a:rPr>
              <a:t>いじめ未然防止プログラムがいじめの</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早期発見</a:t>
            </a:r>
            <a:r>
              <a:rPr lang="ja-JP" altLang="en-US" dirty="0">
                <a:solidFill>
                  <a:prstClr val="black"/>
                </a:solidFill>
                <a:latin typeface="HG丸ｺﾞｼｯｸM-PRO" panose="020F0600000000000000" pitchFamily="50" charset="-128"/>
                <a:ea typeface="HG丸ｺﾞｼｯｸM-PRO" panose="020F0600000000000000" pitchFamily="50" charset="-128"/>
              </a:rPr>
              <a:t>・</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早期</a:t>
            </a:r>
            <a:endParaRPr lang="en-US" altLang="ja-JP" dirty="0" smtClean="0">
              <a:solidFill>
                <a:prstClr val="black"/>
              </a:solidFill>
              <a:latin typeface="HG丸ｺﾞｼｯｸM-PRO" panose="020F0600000000000000" pitchFamily="50" charset="-128"/>
              <a:ea typeface="HG丸ｺﾞｼｯｸM-PRO" panose="020F0600000000000000" pitchFamily="50" charset="-128"/>
            </a:endParaRPr>
          </a:p>
          <a:p>
            <a:pPr marL="0" indent="0" eaLnBrk="0" hangingPunct="0">
              <a:buClr>
                <a:srgbClr val="4F81BD"/>
              </a:buClr>
              <a:buNone/>
            </a:pPr>
            <a:r>
              <a:rPr lang="ja-JP" altLang="en-US" dirty="0" smtClean="0">
                <a:solidFill>
                  <a:prstClr val="black"/>
                </a:solidFill>
                <a:latin typeface="HG丸ｺﾞｼｯｸM-PRO" panose="020F0600000000000000" pitchFamily="50" charset="-128"/>
                <a:ea typeface="HG丸ｺﾞｼｯｸM-PRO" panose="020F0600000000000000" pitchFamily="50" charset="-128"/>
              </a:rPr>
              <a:t>　対応にもつながる</a:t>
            </a:r>
            <a:r>
              <a:rPr lang="ja-JP" altLang="en-US" dirty="0">
                <a:solidFill>
                  <a:prstClr val="black"/>
                </a:solidFill>
                <a:latin typeface="HG丸ｺﾞｼｯｸM-PRO" panose="020F0600000000000000" pitchFamily="50" charset="-128"/>
                <a:ea typeface="HG丸ｺﾞｼｯｸM-PRO" panose="020F0600000000000000" pitchFamily="50" charset="-128"/>
              </a:rPr>
              <a:t>という視点を</a:t>
            </a:r>
            <a:r>
              <a:rPr lang="ja-JP" altLang="en-US" dirty="0" smtClean="0">
                <a:solidFill>
                  <a:prstClr val="black"/>
                </a:solidFill>
                <a:latin typeface="HG丸ｺﾞｼｯｸM-PRO" panose="020F0600000000000000" pitchFamily="50" charset="-128"/>
                <a:ea typeface="HG丸ｺﾞｼｯｸM-PRO" panose="020F0600000000000000" pitchFamily="50" charset="-128"/>
              </a:rPr>
              <a:t>もつこと。</a:t>
            </a:r>
            <a:endParaRPr lang="ja-JP" altLang="en-US" dirty="0">
              <a:solidFill>
                <a:prstClr val="black"/>
              </a:solidFill>
              <a:latin typeface="HG丸ｺﾞｼｯｸM-PRO" panose="020F0600000000000000" pitchFamily="50" charset="-128"/>
              <a:ea typeface="HG丸ｺﾞｼｯｸM-PRO" panose="020F0600000000000000" pitchFamily="50" charset="-128"/>
            </a:endParaRPr>
          </a:p>
        </p:txBody>
      </p:sp>
      <p:sp>
        <p:nvSpPr>
          <p:cNvPr id="5" name="正方形/長方形 4"/>
          <p:cNvSpPr/>
          <p:nvPr/>
        </p:nvSpPr>
        <p:spPr>
          <a:xfrm>
            <a:off x="594879" y="191283"/>
            <a:ext cx="1420957" cy="276999"/>
          </a:xfrm>
          <a:prstGeom prst="rect">
            <a:avLst/>
          </a:prstGeom>
        </p:spPr>
        <p:txBody>
          <a:bodyPr wrap="square">
            <a:spAutoFit/>
          </a:bodyPr>
          <a:lstStyle/>
          <a:p>
            <a:r>
              <a:rPr lang="ja-JP" altLang="en-US" sz="1200" dirty="0" smtClean="0"/>
              <a:t>４　まとめ</a:t>
            </a:r>
            <a:endParaRPr lang="ja-JP" altLang="en-US" sz="1200" dirty="0"/>
          </a:p>
        </p:txBody>
      </p:sp>
    </p:spTree>
    <p:extLst>
      <p:ext uri="{BB962C8B-B14F-4D97-AF65-F5344CB8AC3E}">
        <p14:creationId xmlns:p14="http://schemas.microsoft.com/office/powerpoint/2010/main" val="2037609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741685" y="2563159"/>
            <a:ext cx="10884257" cy="2498120"/>
          </a:xfrm>
          <a:prstGeom prst="rect">
            <a:avLst/>
          </a:prstGeom>
          <a:noFill/>
        </p:spPr>
        <p:txBody>
          <a:bodyPr wrap="square">
            <a:spAutoFit/>
          </a:bodyPr>
          <a:lstStyle/>
          <a:p>
            <a:pPr hangingPunct="0"/>
            <a:r>
              <a:rPr lang="ja-JP" altLang="en-US" sz="3200" dirty="0">
                <a:latin typeface="ＭＳ ゴシック" panose="020B0609070205080204" pitchFamily="49" charset="-128"/>
                <a:ea typeface="ＭＳ ゴシック" panose="020B0609070205080204" pitchFamily="49" charset="-128"/>
              </a:rPr>
              <a:t>１</a:t>
            </a:r>
            <a:r>
              <a:rPr lang="ja-JP" altLang="en-US" sz="3200" dirty="0" smtClean="0">
                <a:latin typeface="ＭＳ ゴシック" panose="020B0609070205080204" pitchFamily="49" charset="-128"/>
                <a:ea typeface="ＭＳ ゴシック" panose="020B0609070205080204" pitchFamily="49" charset="-128"/>
              </a:rPr>
              <a:t>　北海道いじめ防止基本方針のポイント</a:t>
            </a:r>
            <a:endParaRPr lang="en-US" altLang="ja-JP" sz="3200" dirty="0" smtClean="0">
              <a:latin typeface="ＭＳ ゴシック" panose="020B0609070205080204" pitchFamily="49" charset="-128"/>
              <a:ea typeface="ＭＳ ゴシック" panose="020B0609070205080204" pitchFamily="49" charset="-128"/>
            </a:endParaRPr>
          </a:p>
          <a:p>
            <a:pPr hangingPunct="0"/>
            <a:r>
              <a:rPr lang="ja-JP" altLang="en-US" sz="3200" dirty="0">
                <a:latin typeface="ＭＳ ゴシック" panose="020B0609070205080204" pitchFamily="49" charset="-128"/>
                <a:ea typeface="ＭＳ ゴシック" panose="020B0609070205080204" pitchFamily="49" charset="-128"/>
              </a:rPr>
              <a:t>２</a:t>
            </a:r>
            <a:r>
              <a:rPr lang="ja-JP" altLang="en-US" sz="3200" dirty="0" smtClean="0">
                <a:latin typeface="ＭＳ ゴシック" panose="020B0609070205080204" pitchFamily="49" charset="-128"/>
                <a:ea typeface="ＭＳ ゴシック" panose="020B0609070205080204" pitchFamily="49" charset="-128"/>
              </a:rPr>
              <a:t>　自校</a:t>
            </a:r>
            <a:r>
              <a:rPr lang="ja-JP" altLang="en-US" sz="3200" dirty="0">
                <a:latin typeface="ＭＳ ゴシック" panose="020B0609070205080204" pitchFamily="49" charset="-128"/>
                <a:ea typeface="ＭＳ ゴシック" panose="020B0609070205080204" pitchFamily="49" charset="-128"/>
              </a:rPr>
              <a:t>の「学校いじめ防止基本方針」の</a:t>
            </a:r>
            <a:r>
              <a:rPr lang="ja-JP" altLang="en-US" sz="3200" dirty="0" smtClean="0">
                <a:latin typeface="ＭＳ ゴシック" panose="020B0609070205080204" pitchFamily="49" charset="-128"/>
                <a:ea typeface="ＭＳ ゴシック" panose="020B0609070205080204" pitchFamily="49" charset="-128"/>
              </a:rPr>
              <a:t>点検</a:t>
            </a:r>
            <a:endParaRPr lang="en-US" altLang="ja-JP" sz="3200" dirty="0" smtClean="0">
              <a:latin typeface="ＭＳ ゴシック" panose="020B0609070205080204" pitchFamily="49" charset="-128"/>
              <a:ea typeface="ＭＳ ゴシック" panose="020B0609070205080204" pitchFamily="49" charset="-128"/>
            </a:endParaRPr>
          </a:p>
          <a:p>
            <a:pPr hangingPunct="0"/>
            <a:r>
              <a:rPr lang="ja-JP" altLang="en-US" sz="3200" dirty="0">
                <a:latin typeface="ＭＳ ゴシック" panose="020B0609070205080204" pitchFamily="49" charset="-128"/>
                <a:ea typeface="ＭＳ ゴシック" panose="020B0609070205080204" pitchFamily="49" charset="-128"/>
              </a:rPr>
              <a:t>３　いじめ未然防止モデルプログラムの</a:t>
            </a:r>
            <a:r>
              <a:rPr lang="ja-JP" altLang="en-US" sz="3200" dirty="0" smtClean="0">
                <a:latin typeface="ＭＳ ゴシック" panose="020B0609070205080204" pitchFamily="49" charset="-128"/>
                <a:ea typeface="ＭＳ ゴシック" panose="020B0609070205080204" pitchFamily="49" charset="-128"/>
              </a:rPr>
              <a:t>活用</a:t>
            </a:r>
            <a:endParaRPr lang="en-US" altLang="ja-JP" sz="3200" dirty="0" smtClean="0">
              <a:latin typeface="ＭＳ ゴシック" panose="020B0609070205080204" pitchFamily="49" charset="-128"/>
              <a:ea typeface="ＭＳ ゴシック" panose="020B0609070205080204" pitchFamily="49" charset="-128"/>
            </a:endParaRPr>
          </a:p>
          <a:p>
            <a:pPr hangingPunct="0"/>
            <a:r>
              <a:rPr lang="ja-JP" altLang="en-US" sz="3200" dirty="0">
                <a:latin typeface="ＭＳ ゴシック" panose="020B0609070205080204" pitchFamily="49" charset="-128"/>
                <a:ea typeface="ＭＳ ゴシック" panose="020B0609070205080204" pitchFamily="49" charset="-128"/>
              </a:rPr>
              <a:t>４</a:t>
            </a:r>
            <a:r>
              <a:rPr lang="ja-JP" altLang="en-US" sz="3200" dirty="0" smtClean="0">
                <a:latin typeface="ＭＳ ゴシック" panose="020B0609070205080204" pitchFamily="49" charset="-128"/>
                <a:ea typeface="ＭＳ ゴシック" panose="020B0609070205080204" pitchFamily="49" charset="-128"/>
              </a:rPr>
              <a:t>　まとめ</a:t>
            </a:r>
            <a:endParaRPr lang="ja-JP" altLang="en-US" sz="3200" dirty="0">
              <a:latin typeface="ＭＳ ゴシック" panose="020B0609070205080204" pitchFamily="49" charset="-128"/>
              <a:ea typeface="ＭＳ ゴシック" panose="020B0609070205080204" pitchFamily="49" charset="-128"/>
            </a:endParaRPr>
          </a:p>
          <a:p>
            <a:pPr eaLnBrk="0" hangingPunct="0">
              <a:lnSpc>
                <a:spcPts val="3400"/>
              </a:lnSpc>
            </a:pP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32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pPr>
              <a:defRPr/>
            </a:pPr>
            <a:fld id="{8E5F6DB6-52F9-4EFE-976E-0C2EE665B8F4}" type="slidenum">
              <a:rPr lang="ja-JP" altLang="en-US" smtClean="0"/>
              <a:pPr>
                <a:defRPr/>
              </a:pPr>
              <a:t>2</a:t>
            </a:fld>
            <a:endParaRPr lang="en-US" altLang="ja-JP"/>
          </a:p>
        </p:txBody>
      </p:sp>
      <p:sp>
        <p:nvSpPr>
          <p:cNvPr id="5" name="テキスト ボックス 4"/>
          <p:cNvSpPr txBox="1"/>
          <p:nvPr/>
        </p:nvSpPr>
        <p:spPr>
          <a:xfrm>
            <a:off x="741686" y="734536"/>
            <a:ext cx="1671482" cy="683127"/>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lIns="90000" tIns="72000">
            <a:spAutoFit/>
          </a:bodyPr>
          <a:lstStyle/>
          <a:p>
            <a:pPr algn="ctr">
              <a:lnSpc>
                <a:spcPts val="4400"/>
              </a:lnSpc>
              <a:defRPr/>
            </a:pPr>
            <a:r>
              <a:rPr lang="ja-JP" altLang="en-US" sz="2800" dirty="0">
                <a:latin typeface="ＭＳ ゴシック" panose="020B0609070205080204" pitchFamily="49" charset="-128"/>
                <a:ea typeface="ＭＳ ゴシック" panose="020B0609070205080204" pitchFamily="49" charset="-128"/>
              </a:rPr>
              <a:t>内容</a:t>
            </a:r>
            <a:r>
              <a:rPr lang="ja-JP" altLang="en-US" sz="2800" dirty="0"/>
              <a:t>　</a:t>
            </a:r>
            <a:endParaRPr lang="en-US" altLang="ja-JP" sz="2800" dirty="0"/>
          </a:p>
        </p:txBody>
      </p:sp>
    </p:spTree>
    <p:extLst>
      <p:ext uri="{BB962C8B-B14F-4D97-AF65-F5344CB8AC3E}">
        <p14:creationId xmlns:p14="http://schemas.microsoft.com/office/powerpoint/2010/main" val="267279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3</a:t>
            </a:fld>
            <a:endParaRPr kumimoji="1" lang="ja-JP" altLang="en-US"/>
          </a:p>
        </p:txBody>
      </p:sp>
      <p:sp>
        <p:nvSpPr>
          <p:cNvPr id="5" name="タイトル 1"/>
          <p:cNvSpPr txBox="1">
            <a:spLocks/>
          </p:cNvSpPr>
          <p:nvPr/>
        </p:nvSpPr>
        <p:spPr>
          <a:xfrm>
            <a:off x="537886" y="785623"/>
            <a:ext cx="4036937" cy="520841"/>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○いじめの定義とは</a:t>
            </a:r>
            <a:endParaRPr lang="en-US" altLang="ja-JP" sz="2600" dirty="0" smtClean="0">
              <a:solidFill>
                <a:prstClr val="black"/>
              </a:solidFill>
              <a:latin typeface="HG丸ｺﾞｼｯｸM-PRO" panose="020F0600000000000000" pitchFamily="50" charset="-128"/>
              <a:ea typeface="HG丸ｺﾞｼｯｸM-PRO" panose="020F0600000000000000" pitchFamily="50" charset="-128"/>
            </a:endParaRPr>
          </a:p>
        </p:txBody>
      </p:sp>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03317" y="4760218"/>
            <a:ext cx="1256290" cy="1224136"/>
          </a:xfrm>
          <a:prstGeom prst="rect">
            <a:avLst/>
          </a:prstGeom>
        </p:spPr>
      </p:pic>
      <p:sp>
        <p:nvSpPr>
          <p:cNvPr id="9" name="角丸四角形吹き出し 8"/>
          <p:cNvSpPr/>
          <p:nvPr/>
        </p:nvSpPr>
        <p:spPr>
          <a:xfrm>
            <a:off x="1966146" y="4101283"/>
            <a:ext cx="6771454" cy="2255068"/>
          </a:xfrm>
          <a:prstGeom prst="wedgeRoundRectCallout">
            <a:avLst>
              <a:gd name="adj1" fmla="val 56951"/>
              <a:gd name="adj2" fmla="val -115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prstClr val="white"/>
                </a:solidFill>
                <a:latin typeface="Calibri"/>
                <a:ea typeface="ＭＳ Ｐゴシック" panose="020B0600070205080204" pitchFamily="50" charset="-128"/>
              </a:rPr>
              <a:t>②の「</a:t>
            </a:r>
            <a:r>
              <a:rPr lang="ja-JP" altLang="en-US" sz="2400" dirty="0">
                <a:solidFill>
                  <a:prstClr val="white"/>
                </a:solidFill>
                <a:latin typeface="Calibri"/>
                <a:ea typeface="ＭＳ Ｐゴシック" panose="020B0600070205080204" pitchFamily="50" charset="-128"/>
              </a:rPr>
              <a:t>物理的な影響」とは、身体的な影響のほか、金品をたかられたり、隠されたり、嫌なことを無理矢理させられたりすることなどを意味します。けんかやふざけ合いであっても、背景にある事情の調査を行い、いじめに該当するか否かを判断しなくてはいけません。</a:t>
            </a:r>
          </a:p>
        </p:txBody>
      </p:sp>
      <p:sp>
        <p:nvSpPr>
          <p:cNvPr id="10" name="正方形/長方形 9"/>
          <p:cNvSpPr/>
          <p:nvPr/>
        </p:nvSpPr>
        <p:spPr>
          <a:xfrm>
            <a:off x="299906" y="260657"/>
            <a:ext cx="3332480" cy="276999"/>
          </a:xfrm>
          <a:prstGeom prst="rect">
            <a:avLst/>
          </a:prstGeom>
        </p:spPr>
        <p:txBody>
          <a:bodyPr wrap="square">
            <a:spAutoFit/>
          </a:bodyPr>
          <a:lstStyle/>
          <a:p>
            <a:r>
              <a:rPr lang="ja-JP" altLang="en-US" sz="1200" dirty="0" smtClean="0">
                <a:latin typeface="ＭＳ ゴシック" panose="020B0609070205080204" pitchFamily="49" charset="-128"/>
                <a:ea typeface="ＭＳ ゴシック" panose="020B0609070205080204" pitchFamily="49" charset="-128"/>
              </a:rPr>
              <a:t>１　北海道いじめ防止基本方針のポイント</a:t>
            </a:r>
            <a:endParaRPr lang="ja-JP" altLang="en-US" sz="1200" dirty="0"/>
          </a:p>
        </p:txBody>
      </p:sp>
      <p:sp>
        <p:nvSpPr>
          <p:cNvPr id="11" name="サブタイトル 2"/>
          <p:cNvSpPr txBox="1">
            <a:spLocks/>
          </p:cNvSpPr>
          <p:nvPr/>
        </p:nvSpPr>
        <p:spPr bwMode="auto">
          <a:xfrm>
            <a:off x="949234" y="1401709"/>
            <a:ext cx="10633166" cy="2376264"/>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tIns="72000" bIns="7200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2500"/>
              </a:lnSpc>
            </a:pPr>
            <a:r>
              <a:rPr lang="ja-JP" altLang="en-US" sz="2400" dirty="0">
                <a:solidFill>
                  <a:prstClr val="black"/>
                </a:solidFill>
                <a:latin typeface="ＭＳ ゴシック" panose="020B0609070205080204" pitchFamily="49" charset="-128"/>
                <a:ea typeface="ＭＳ ゴシック" panose="020B0609070205080204" pitchFamily="49" charset="-128"/>
              </a:rPr>
              <a:t>　</a:t>
            </a:r>
            <a:r>
              <a:rPr lang="ja-JP" altLang="en-US" sz="2600" dirty="0" smtClean="0">
                <a:solidFill>
                  <a:prstClr val="black"/>
                </a:solidFill>
                <a:latin typeface="ＭＳ ゴシック" panose="020B0609070205080204" pitchFamily="49" charset="-128"/>
                <a:ea typeface="ＭＳ ゴシック" panose="020B0609070205080204" pitchFamily="49" charset="-128"/>
              </a:rPr>
              <a:t>いじめの早期発見に努めるには、教職員一人一人がいじめの定義を正しく理解する必要があります。</a:t>
            </a:r>
            <a:endParaRPr lang="en-US" altLang="ja-JP" sz="2600" dirty="0">
              <a:solidFill>
                <a:prstClr val="black"/>
              </a:solidFill>
              <a:latin typeface="ＭＳ ゴシック" panose="020B0609070205080204" pitchFamily="49" charset="-128"/>
              <a:ea typeface="ＭＳ ゴシック" panose="020B0609070205080204" pitchFamily="49" charset="-128"/>
            </a:endParaRPr>
          </a:p>
          <a:p>
            <a:pPr>
              <a:lnSpc>
                <a:spcPts val="2500"/>
              </a:lnSpc>
            </a:pPr>
            <a:r>
              <a:rPr lang="ja-JP" altLang="en-US" sz="2600" dirty="0">
                <a:solidFill>
                  <a:prstClr val="black"/>
                </a:solidFill>
                <a:latin typeface="ＭＳ ゴシック" panose="020B0609070205080204" pitchFamily="49" charset="-128"/>
                <a:ea typeface="ＭＳ ゴシック" panose="020B0609070205080204" pitchFamily="49" charset="-128"/>
              </a:rPr>
              <a:t>①　</a:t>
            </a:r>
            <a:r>
              <a:rPr lang="ja-JP" altLang="en-US" sz="2600" dirty="0" smtClean="0">
                <a:solidFill>
                  <a:prstClr val="black"/>
                </a:solidFill>
                <a:latin typeface="ＭＳ ゴシック" panose="020B0609070205080204" pitchFamily="49" charset="-128"/>
                <a:ea typeface="ＭＳ ゴシック" panose="020B0609070205080204" pitchFamily="49" charset="-128"/>
              </a:rPr>
              <a:t>一定の人間関係にあること</a:t>
            </a:r>
            <a:endParaRPr lang="en-US" altLang="ja-JP" sz="2600" dirty="0">
              <a:solidFill>
                <a:prstClr val="black"/>
              </a:solidFill>
              <a:latin typeface="ＭＳ ゴシック" panose="020B0609070205080204" pitchFamily="49" charset="-128"/>
              <a:ea typeface="ＭＳ ゴシック" panose="020B0609070205080204" pitchFamily="49" charset="-128"/>
            </a:endParaRPr>
          </a:p>
          <a:p>
            <a:pPr>
              <a:lnSpc>
                <a:spcPts val="2500"/>
              </a:lnSpc>
            </a:pPr>
            <a:r>
              <a:rPr lang="ja-JP" altLang="en-US" sz="2600" dirty="0">
                <a:solidFill>
                  <a:prstClr val="black"/>
                </a:solidFill>
                <a:latin typeface="ＭＳ ゴシック" panose="020B0609070205080204" pitchFamily="49" charset="-128"/>
                <a:ea typeface="ＭＳ ゴシック" panose="020B0609070205080204" pitchFamily="49" charset="-128"/>
              </a:rPr>
              <a:t>②　</a:t>
            </a:r>
            <a:r>
              <a:rPr lang="ja-JP" altLang="en-US" sz="2600" dirty="0" smtClean="0">
                <a:solidFill>
                  <a:prstClr val="black"/>
                </a:solidFill>
                <a:latin typeface="ＭＳ ゴシック" panose="020B0609070205080204" pitchFamily="49" charset="-128"/>
                <a:ea typeface="ＭＳ ゴシック" panose="020B0609070205080204" pitchFamily="49" charset="-128"/>
              </a:rPr>
              <a:t>心理的又は物理的な影響を与える行為</a:t>
            </a:r>
            <a:endParaRPr lang="en-US" altLang="ja-JP" sz="2600" dirty="0" smtClean="0">
              <a:solidFill>
                <a:prstClr val="black"/>
              </a:solidFill>
              <a:latin typeface="ＭＳ ゴシック" panose="020B0609070205080204" pitchFamily="49" charset="-128"/>
              <a:ea typeface="ＭＳ ゴシック" panose="020B0609070205080204" pitchFamily="49" charset="-128"/>
            </a:endParaRPr>
          </a:p>
          <a:p>
            <a:pPr>
              <a:lnSpc>
                <a:spcPts val="2500"/>
              </a:lnSpc>
            </a:pPr>
            <a:r>
              <a:rPr lang="ja-JP" altLang="en-US" sz="2600" dirty="0" smtClean="0">
                <a:solidFill>
                  <a:prstClr val="black"/>
                </a:solidFill>
                <a:latin typeface="ＭＳ ゴシック" panose="020B0609070205080204" pitchFamily="49" charset="-128"/>
                <a:ea typeface="ＭＳ ゴシック" panose="020B0609070205080204" pitchFamily="49" charset="-128"/>
              </a:rPr>
              <a:t>③　行為の対象となった児童生徒が心身の苦痛を感じていること</a:t>
            </a:r>
            <a:endParaRPr lang="en-US" altLang="ja-JP" sz="2600" dirty="0">
              <a:solidFill>
                <a:prstClr val="black"/>
              </a:solidFill>
              <a:latin typeface="ＭＳ ゴシック" panose="020B0609070205080204" pitchFamily="49" charset="-128"/>
              <a:ea typeface="ＭＳ ゴシック" panose="020B0609070205080204" pitchFamily="49" charset="-128"/>
            </a:endParaRPr>
          </a:p>
          <a:p>
            <a:pPr algn="r">
              <a:lnSpc>
                <a:spcPts val="2500"/>
              </a:lnSpc>
            </a:pPr>
            <a:endParaRPr lang="ja-JP" altLang="en-US" sz="2400" spc="-300" dirty="0">
              <a:solidFill>
                <a:prstClr val="black"/>
              </a:solidFill>
              <a:latin typeface="ＭＳ ゴシック" panose="020B0609070205080204" pitchFamily="49" charset="-128"/>
              <a:ea typeface="ＭＳ ゴシック" panose="020B0609070205080204" pitchFamily="49" charset="-128"/>
            </a:endParaRPr>
          </a:p>
          <a:p>
            <a:pPr algn="r">
              <a:lnSpc>
                <a:spcPts val="2500"/>
              </a:lnSpc>
            </a:pPr>
            <a:r>
              <a:rPr lang="ja-JP" altLang="en-US" sz="2600" spc="-300" dirty="0">
                <a:solidFill>
                  <a:prstClr val="black"/>
                </a:solidFill>
                <a:latin typeface="ＭＳ ゴシック" panose="020B0609070205080204" pitchFamily="49" charset="-128"/>
                <a:ea typeface="ＭＳ ゴシック" panose="020B0609070205080204" pitchFamily="49" charset="-128"/>
              </a:rPr>
              <a:t>北海道いじめ防止基本方針</a:t>
            </a:r>
            <a:r>
              <a:rPr lang="ja-JP" altLang="en-US" sz="2400" spc="-300" dirty="0">
                <a:solidFill>
                  <a:prstClr val="black"/>
                </a:solidFill>
                <a:latin typeface="ＭＳ ゴシック" panose="020B0609070205080204" pitchFamily="49" charset="-128"/>
                <a:ea typeface="ＭＳ ゴシック" panose="020B0609070205080204" pitchFamily="49" charset="-128"/>
              </a:rPr>
              <a:t>（平成</a:t>
            </a:r>
            <a:r>
              <a:rPr lang="en-US" altLang="ja-JP" sz="2400" spc="-300" dirty="0">
                <a:solidFill>
                  <a:prstClr val="black"/>
                </a:solidFill>
                <a:latin typeface="ＭＳ ゴシック" panose="020B0609070205080204" pitchFamily="49" charset="-128"/>
                <a:ea typeface="ＭＳ ゴシック" panose="020B0609070205080204" pitchFamily="49" charset="-128"/>
              </a:rPr>
              <a:t>30</a:t>
            </a:r>
            <a:r>
              <a:rPr lang="ja-JP" altLang="en-US" sz="2400" spc="-300" dirty="0">
                <a:solidFill>
                  <a:prstClr val="black"/>
                </a:solidFill>
                <a:latin typeface="ＭＳ ゴシック" panose="020B0609070205080204" pitchFamily="49" charset="-128"/>
                <a:ea typeface="ＭＳ ゴシック" panose="020B0609070205080204" pitchFamily="49" charset="-128"/>
              </a:rPr>
              <a:t>年２月改定）</a:t>
            </a:r>
            <a:endParaRPr lang="en-US" altLang="ja-JP" sz="2400" spc="-300"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36822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4</a:t>
            </a:fld>
            <a:endParaRPr kumimoji="1" lang="ja-JP" altLang="en-US"/>
          </a:p>
        </p:txBody>
      </p:sp>
      <p:sp>
        <p:nvSpPr>
          <p:cNvPr id="5" name="角丸四角形吹き出し 4"/>
          <p:cNvSpPr/>
          <p:nvPr/>
        </p:nvSpPr>
        <p:spPr>
          <a:xfrm>
            <a:off x="8213255" y="2708350"/>
            <a:ext cx="2592288" cy="2232248"/>
          </a:xfrm>
          <a:prstGeom prst="wedgeRoundRectCallout">
            <a:avLst>
              <a:gd name="adj1" fmla="val 39699"/>
              <a:gd name="adj2" fmla="val 58558"/>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2000" dirty="0">
                <a:solidFill>
                  <a:srgbClr val="FF0000"/>
                </a:solidFill>
                <a:latin typeface="ＭＳ ゴシック" panose="020B0609070205080204" pitchFamily="49" charset="-128"/>
                <a:ea typeface="ＭＳ ゴシック" panose="020B0609070205080204" pitchFamily="49" charset="-128"/>
              </a:rPr>
              <a:t>増減に一喜一憂するのではなく、いじめを積極的に認知し、綿密に対応していくことが大切です。</a:t>
            </a:r>
          </a:p>
        </p:txBody>
      </p:sp>
      <p:pic>
        <p:nvPicPr>
          <p:cNvPr id="6" name="Picture 12" descr="http://kids.wanpug.com/illust/illust227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73257" y="5255589"/>
            <a:ext cx="664572" cy="1098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正方形/長方形 6"/>
          <p:cNvSpPr/>
          <p:nvPr/>
        </p:nvSpPr>
        <p:spPr>
          <a:xfrm>
            <a:off x="8098970" y="905311"/>
            <a:ext cx="2905271" cy="387286"/>
          </a:xfrm>
          <a:prstGeom prst="rect">
            <a:avLst/>
          </a:prstGeom>
          <a:solidFill>
            <a:schemeClr val="accent3">
              <a:lumMod val="20000"/>
              <a:lumOff val="80000"/>
            </a:schemeClr>
          </a:solidFill>
        </p:spPr>
        <p:txBody>
          <a:bodyPr wrap="square">
            <a:spAutoFit/>
          </a:bodyPr>
          <a:lstStyle/>
          <a:p>
            <a:pPr algn="ctr">
              <a:lnSpc>
                <a:spcPts val="2300"/>
              </a:lnSpc>
            </a:pPr>
            <a:r>
              <a:rPr lang="ja-JP" altLang="en-US" dirty="0">
                <a:solidFill>
                  <a:prstClr val="black"/>
                </a:solidFill>
                <a:latin typeface="ＭＳ ゴシック" panose="020B0609070205080204" pitchFamily="49" charset="-128"/>
                <a:ea typeface="ＭＳ ゴシック" panose="020B0609070205080204" pitchFamily="49" charset="-128"/>
              </a:rPr>
              <a:t>いじめの認知件数の推移</a:t>
            </a:r>
            <a:endParaRPr lang="en-US" altLang="ja-JP" dirty="0">
              <a:solidFill>
                <a:prstClr val="black"/>
              </a:solidFill>
              <a:latin typeface="ＭＳ ゴシック" panose="020B0609070205080204" pitchFamily="49" charset="-128"/>
              <a:ea typeface="ＭＳ ゴシック" panose="020B0609070205080204" pitchFamily="49" charset="-128"/>
            </a:endParaRPr>
          </a:p>
        </p:txBody>
      </p:sp>
      <p:grpSp>
        <p:nvGrpSpPr>
          <p:cNvPr id="9" name="グループ化 8"/>
          <p:cNvGrpSpPr/>
          <p:nvPr/>
        </p:nvGrpSpPr>
        <p:grpSpPr>
          <a:xfrm>
            <a:off x="1005843" y="908420"/>
            <a:ext cx="6960620" cy="3424469"/>
            <a:chOff x="1005843" y="908420"/>
            <a:chExt cx="6960620" cy="3424469"/>
          </a:xfrm>
        </p:grpSpPr>
        <p:pic>
          <p:nvPicPr>
            <p:cNvPr id="14" name="図 13"/>
            <p:cNvPicPr>
              <a:picLocks noChangeAspect="1"/>
            </p:cNvPicPr>
            <p:nvPr/>
          </p:nvPicPr>
          <p:blipFill rotWithShape="1">
            <a:blip r:embed="rId4"/>
            <a:srcRect l="5900" t="25879" r="17713" b="12201"/>
            <a:stretch/>
          </p:blipFill>
          <p:spPr>
            <a:xfrm>
              <a:off x="1005843" y="908420"/>
              <a:ext cx="6897187" cy="3424469"/>
            </a:xfrm>
            <a:prstGeom prst="rect">
              <a:avLst/>
            </a:prstGeom>
          </p:spPr>
        </p:pic>
        <p:sp>
          <p:nvSpPr>
            <p:cNvPr id="8" name="円/楕円 5"/>
            <p:cNvSpPr/>
            <p:nvPr/>
          </p:nvSpPr>
          <p:spPr>
            <a:xfrm rot="8071195">
              <a:off x="5188049" y="1463788"/>
              <a:ext cx="3298820" cy="2258009"/>
            </a:xfrm>
            <a:prstGeom prst="ellipse">
              <a:avLst/>
            </a:prstGeom>
            <a:noFill/>
            <a:ln w="857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Calibri"/>
                <a:ea typeface="ＭＳ Ｐゴシック" panose="020B0600070205080204" pitchFamily="50" charset="-128"/>
              </a:endParaRPr>
            </a:p>
          </p:txBody>
        </p:sp>
      </p:grpSp>
      <p:sp>
        <p:nvSpPr>
          <p:cNvPr id="10" name="正方形/長方形 9"/>
          <p:cNvSpPr/>
          <p:nvPr/>
        </p:nvSpPr>
        <p:spPr>
          <a:xfrm>
            <a:off x="1005843" y="6423480"/>
            <a:ext cx="9297166" cy="361637"/>
          </a:xfrm>
          <a:prstGeom prst="rect">
            <a:avLst/>
          </a:prstGeom>
        </p:spPr>
        <p:txBody>
          <a:bodyPr wrap="square">
            <a:spAutoFit/>
          </a:bodyPr>
          <a:lstStyle/>
          <a:p>
            <a:pPr>
              <a:lnSpc>
                <a:spcPts val="2100"/>
              </a:lnSpc>
            </a:pPr>
            <a:r>
              <a:rPr lang="ja-JP" altLang="en-US" dirty="0">
                <a:solidFill>
                  <a:prstClr val="black"/>
                </a:solidFill>
                <a:latin typeface="ＭＳ ゴシック" panose="020B0609070205080204" pitchFamily="49" charset="-128"/>
                <a:ea typeface="ＭＳ ゴシック" panose="020B0609070205080204" pitchFamily="49" charset="-128"/>
              </a:rPr>
              <a:t>平成</a:t>
            </a:r>
            <a:r>
              <a:rPr lang="en-US" altLang="ja-JP" dirty="0">
                <a:solidFill>
                  <a:prstClr val="black"/>
                </a:solidFill>
                <a:latin typeface="ＭＳ ゴシック" panose="020B0609070205080204" pitchFamily="49" charset="-128"/>
                <a:ea typeface="ＭＳ ゴシック" panose="020B0609070205080204" pitchFamily="49" charset="-128"/>
              </a:rPr>
              <a:t>29</a:t>
            </a:r>
            <a:r>
              <a:rPr lang="ja-JP" altLang="en-US" dirty="0">
                <a:solidFill>
                  <a:prstClr val="black"/>
                </a:solidFill>
                <a:latin typeface="ＭＳ ゴシック" panose="020B0609070205080204" pitchFamily="49" charset="-128"/>
                <a:ea typeface="ＭＳ ゴシック" panose="020B0609070205080204" pitchFamily="49" charset="-128"/>
              </a:rPr>
              <a:t>年度児童生徒の問題行動・不登校等生徒指導上の諸課題に関する</a:t>
            </a:r>
            <a:r>
              <a:rPr lang="ja-JP" altLang="en-US" dirty="0" smtClean="0">
                <a:solidFill>
                  <a:prstClr val="black"/>
                </a:solidFill>
                <a:latin typeface="ＭＳ ゴシック" panose="020B0609070205080204" pitchFamily="49" charset="-128"/>
                <a:ea typeface="ＭＳ ゴシック" panose="020B0609070205080204" pitchFamily="49" charset="-128"/>
              </a:rPr>
              <a:t>調査（</a:t>
            </a:r>
            <a:r>
              <a:rPr lang="ja-JP" altLang="en-US" dirty="0">
                <a:solidFill>
                  <a:prstClr val="black"/>
                </a:solidFill>
                <a:latin typeface="ＭＳ ゴシック" panose="020B0609070205080204" pitchFamily="49" charset="-128"/>
                <a:ea typeface="ＭＳ ゴシック" panose="020B0609070205080204" pitchFamily="49" charset="-128"/>
              </a:rPr>
              <a:t>北海道）</a:t>
            </a:r>
            <a:endParaRPr lang="en-US" altLang="ja-JP" dirty="0">
              <a:solidFill>
                <a:prstClr val="black"/>
              </a:solidFill>
              <a:latin typeface="ＭＳ ゴシック" panose="020B0609070205080204" pitchFamily="49" charset="-128"/>
              <a:ea typeface="ＭＳ ゴシック" panose="020B0609070205080204" pitchFamily="49" charset="-128"/>
            </a:endParaRPr>
          </a:p>
        </p:txBody>
      </p:sp>
      <p:sp>
        <p:nvSpPr>
          <p:cNvPr id="11" name="タイトル 1"/>
          <p:cNvSpPr txBox="1">
            <a:spLocks/>
          </p:cNvSpPr>
          <p:nvPr/>
        </p:nvSpPr>
        <p:spPr>
          <a:xfrm>
            <a:off x="572029" y="306084"/>
            <a:ext cx="8036083" cy="520841"/>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○北海道の認知の現状</a:t>
            </a:r>
            <a:endParaRPr lang="ja-JP" altLang="en-US" sz="2600" dirty="0">
              <a:solidFill>
                <a:prstClr val="black"/>
              </a:solidFill>
              <a:latin typeface="HG丸ｺﾞｼｯｸM-PRO" panose="020F0600000000000000" pitchFamily="50" charset="-128"/>
              <a:ea typeface="HG丸ｺﾞｼｯｸM-PRO" panose="020F0600000000000000" pitchFamily="50" charset="-128"/>
            </a:endParaRPr>
          </a:p>
        </p:txBody>
      </p:sp>
      <p:sp>
        <p:nvSpPr>
          <p:cNvPr id="12" name="正方形/長方形 11"/>
          <p:cNvSpPr/>
          <p:nvPr/>
        </p:nvSpPr>
        <p:spPr>
          <a:xfrm>
            <a:off x="299906" y="94401"/>
            <a:ext cx="3332480" cy="276999"/>
          </a:xfrm>
          <a:prstGeom prst="rect">
            <a:avLst/>
          </a:prstGeom>
        </p:spPr>
        <p:txBody>
          <a:bodyPr wrap="square">
            <a:spAutoFit/>
          </a:bodyPr>
          <a:lstStyle/>
          <a:p>
            <a:r>
              <a:rPr lang="ja-JP" altLang="en-US" sz="1200" dirty="0" smtClean="0">
                <a:latin typeface="ＭＳ ゴシック" panose="020B0609070205080204" pitchFamily="49" charset="-128"/>
                <a:ea typeface="ＭＳ ゴシック" panose="020B0609070205080204" pitchFamily="49" charset="-128"/>
              </a:rPr>
              <a:t>１　北海道いじめ防止基本方針のポイント</a:t>
            </a:r>
            <a:endParaRPr lang="ja-JP" altLang="en-US" sz="1200" dirty="0"/>
          </a:p>
        </p:txBody>
      </p:sp>
      <p:pic>
        <p:nvPicPr>
          <p:cNvPr id="2" name="図 1"/>
          <p:cNvPicPr>
            <a:picLocks noChangeAspect="1"/>
          </p:cNvPicPr>
          <p:nvPr/>
        </p:nvPicPr>
        <p:blipFill>
          <a:blip r:embed="rId5"/>
          <a:stretch>
            <a:fillRect/>
          </a:stretch>
        </p:blipFill>
        <p:spPr>
          <a:xfrm>
            <a:off x="1005843" y="4368012"/>
            <a:ext cx="6897187" cy="1986028"/>
          </a:xfrm>
          <a:prstGeom prst="rect">
            <a:avLst/>
          </a:prstGeom>
        </p:spPr>
      </p:pic>
      <p:sp>
        <p:nvSpPr>
          <p:cNvPr id="13" name="楕円 12"/>
          <p:cNvSpPr/>
          <p:nvPr/>
        </p:nvSpPr>
        <p:spPr>
          <a:xfrm>
            <a:off x="4875975" y="4560443"/>
            <a:ext cx="1715325" cy="1863037"/>
          </a:xfrm>
          <a:prstGeom prst="ellipse">
            <a:avLst/>
          </a:prstGeom>
          <a:noFill/>
          <a:ln w="139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1142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anim calcmode="lin" valueType="num">
                                      <p:cBhvr>
                                        <p:cTn id="20" dur="500" fill="hold"/>
                                        <p:tgtEl>
                                          <p:spTgt spid="13"/>
                                        </p:tgtEl>
                                        <p:attrNameLst>
                                          <p:attrName>ppt_x</p:attrName>
                                        </p:attrNameLst>
                                      </p:cBhvr>
                                      <p:tavLst>
                                        <p:tav tm="0">
                                          <p:val>
                                            <p:strVal val="#ppt_x"/>
                                          </p:val>
                                        </p:tav>
                                        <p:tav tm="100000">
                                          <p:val>
                                            <p:strVal val="#ppt_x"/>
                                          </p:val>
                                        </p:tav>
                                      </p:tavLst>
                                    </p:anim>
                                    <p:anim calcmode="lin" valueType="num">
                                      <p:cBhvr>
                                        <p:cTn id="21" dur="5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5</a:t>
            </a:fld>
            <a:endParaRPr kumimoji="1" lang="ja-JP" altLang="en-US"/>
          </a:p>
        </p:txBody>
      </p:sp>
      <p:sp>
        <p:nvSpPr>
          <p:cNvPr id="5" name="タイトル 1"/>
          <p:cNvSpPr txBox="1">
            <a:spLocks/>
          </p:cNvSpPr>
          <p:nvPr/>
        </p:nvSpPr>
        <p:spPr>
          <a:xfrm>
            <a:off x="577075" y="683022"/>
            <a:ext cx="4036937" cy="520841"/>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a:t>
            </a:r>
            <a:r>
              <a:rPr lang="en-US" altLang="ja-JP" sz="26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2600" dirty="0">
                <a:solidFill>
                  <a:prstClr val="black"/>
                </a:solidFill>
                <a:latin typeface="HG丸ｺﾞｼｯｸM-PRO" panose="020F0600000000000000" pitchFamily="50" charset="-128"/>
                <a:ea typeface="HG丸ｺﾞｼｯｸM-PRO" panose="020F0600000000000000" pitchFamily="50" charset="-128"/>
              </a:rPr>
              <a:t>いじめの解消とは</a:t>
            </a:r>
          </a:p>
        </p:txBody>
      </p:sp>
      <p:sp>
        <p:nvSpPr>
          <p:cNvPr id="6" name="サブタイトル 2"/>
          <p:cNvSpPr txBox="1">
            <a:spLocks/>
          </p:cNvSpPr>
          <p:nvPr/>
        </p:nvSpPr>
        <p:spPr bwMode="auto">
          <a:xfrm>
            <a:off x="949234" y="1297799"/>
            <a:ext cx="10633166" cy="2182685"/>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tIns="72000" bIns="72000"/>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2500"/>
              </a:lnSpc>
            </a:pPr>
            <a:r>
              <a:rPr lang="ja-JP" altLang="en-US" sz="2400" dirty="0">
                <a:solidFill>
                  <a:prstClr val="black"/>
                </a:solidFill>
                <a:latin typeface="ＭＳ ゴシック" panose="020B0609070205080204" pitchFamily="49" charset="-128"/>
                <a:ea typeface="ＭＳ ゴシック" panose="020B0609070205080204" pitchFamily="49" charset="-128"/>
              </a:rPr>
              <a:t>　</a:t>
            </a:r>
            <a:r>
              <a:rPr lang="ja-JP" altLang="en-US" sz="2600" dirty="0">
                <a:solidFill>
                  <a:prstClr val="black"/>
                </a:solidFill>
                <a:latin typeface="ＭＳ ゴシック" panose="020B0609070205080204" pitchFamily="49" charset="-128"/>
                <a:ea typeface="ＭＳ ゴシック" panose="020B0609070205080204" pitchFamily="49" charset="-128"/>
              </a:rPr>
              <a:t>いじめが「解消している」状態とは、少なくとも次の２つの要件が満たされている必要があります。</a:t>
            </a:r>
            <a:endParaRPr lang="en-US" altLang="ja-JP" sz="2600" dirty="0">
              <a:solidFill>
                <a:prstClr val="black"/>
              </a:solidFill>
              <a:latin typeface="ＭＳ ゴシック" panose="020B0609070205080204" pitchFamily="49" charset="-128"/>
              <a:ea typeface="ＭＳ ゴシック" panose="020B0609070205080204" pitchFamily="49" charset="-128"/>
            </a:endParaRPr>
          </a:p>
          <a:p>
            <a:pPr>
              <a:lnSpc>
                <a:spcPts val="2500"/>
              </a:lnSpc>
            </a:pPr>
            <a:r>
              <a:rPr lang="ja-JP" altLang="en-US" sz="2600" dirty="0">
                <a:solidFill>
                  <a:prstClr val="black"/>
                </a:solidFill>
                <a:latin typeface="ＭＳ ゴシック" panose="020B0609070205080204" pitchFamily="49" charset="-128"/>
                <a:ea typeface="ＭＳ ゴシック" panose="020B0609070205080204" pitchFamily="49" charset="-128"/>
              </a:rPr>
              <a:t>①　いじめに係る行為が止んでいること</a:t>
            </a:r>
            <a:endParaRPr lang="en-US" altLang="ja-JP" sz="2600" dirty="0">
              <a:solidFill>
                <a:prstClr val="black"/>
              </a:solidFill>
              <a:latin typeface="ＭＳ ゴシック" panose="020B0609070205080204" pitchFamily="49" charset="-128"/>
              <a:ea typeface="ＭＳ ゴシック" panose="020B0609070205080204" pitchFamily="49" charset="-128"/>
            </a:endParaRPr>
          </a:p>
          <a:p>
            <a:pPr>
              <a:lnSpc>
                <a:spcPts val="2500"/>
              </a:lnSpc>
            </a:pPr>
            <a:r>
              <a:rPr lang="ja-JP" altLang="en-US" sz="2600" dirty="0">
                <a:solidFill>
                  <a:prstClr val="black"/>
                </a:solidFill>
                <a:latin typeface="ＭＳ ゴシック" panose="020B0609070205080204" pitchFamily="49" charset="-128"/>
                <a:ea typeface="ＭＳ ゴシック" panose="020B0609070205080204" pitchFamily="49" charset="-128"/>
              </a:rPr>
              <a:t>②　被害児童生徒が心身の苦痛を感じていないこと</a:t>
            </a:r>
            <a:endParaRPr lang="en-US" altLang="ja-JP" sz="2600" dirty="0">
              <a:solidFill>
                <a:prstClr val="black"/>
              </a:solidFill>
              <a:latin typeface="ＭＳ ゴシック" panose="020B0609070205080204" pitchFamily="49" charset="-128"/>
              <a:ea typeface="ＭＳ ゴシック" panose="020B0609070205080204" pitchFamily="49" charset="-128"/>
            </a:endParaRPr>
          </a:p>
          <a:p>
            <a:pPr algn="r">
              <a:lnSpc>
                <a:spcPts val="2500"/>
              </a:lnSpc>
            </a:pPr>
            <a:endParaRPr lang="ja-JP" altLang="en-US" sz="2400" spc="-300" dirty="0">
              <a:solidFill>
                <a:prstClr val="black"/>
              </a:solidFill>
              <a:latin typeface="ＭＳ ゴシック" panose="020B0609070205080204" pitchFamily="49" charset="-128"/>
              <a:ea typeface="ＭＳ ゴシック" panose="020B0609070205080204" pitchFamily="49" charset="-128"/>
            </a:endParaRPr>
          </a:p>
          <a:p>
            <a:pPr algn="r">
              <a:lnSpc>
                <a:spcPts val="2500"/>
              </a:lnSpc>
            </a:pPr>
            <a:r>
              <a:rPr lang="ja-JP" altLang="en-US" sz="2600" spc="-300" dirty="0">
                <a:solidFill>
                  <a:prstClr val="black"/>
                </a:solidFill>
                <a:latin typeface="ＭＳ ゴシック" panose="020B0609070205080204" pitchFamily="49" charset="-128"/>
                <a:ea typeface="ＭＳ ゴシック" panose="020B0609070205080204" pitchFamily="49" charset="-128"/>
              </a:rPr>
              <a:t>北海道いじめ防止基本方針</a:t>
            </a:r>
            <a:r>
              <a:rPr lang="ja-JP" altLang="en-US" sz="2400" spc="-300" dirty="0">
                <a:solidFill>
                  <a:prstClr val="black"/>
                </a:solidFill>
                <a:latin typeface="ＭＳ ゴシック" panose="020B0609070205080204" pitchFamily="49" charset="-128"/>
                <a:ea typeface="ＭＳ ゴシック" panose="020B0609070205080204" pitchFamily="49" charset="-128"/>
              </a:rPr>
              <a:t>（平成</a:t>
            </a:r>
            <a:r>
              <a:rPr lang="en-US" altLang="ja-JP" sz="2400" spc="-300" dirty="0">
                <a:solidFill>
                  <a:prstClr val="black"/>
                </a:solidFill>
                <a:latin typeface="ＭＳ ゴシック" panose="020B0609070205080204" pitchFamily="49" charset="-128"/>
                <a:ea typeface="ＭＳ ゴシック" panose="020B0609070205080204" pitchFamily="49" charset="-128"/>
              </a:rPr>
              <a:t>30</a:t>
            </a:r>
            <a:r>
              <a:rPr lang="ja-JP" altLang="en-US" sz="2400" spc="-300" dirty="0">
                <a:solidFill>
                  <a:prstClr val="black"/>
                </a:solidFill>
                <a:latin typeface="ＭＳ ゴシック" panose="020B0609070205080204" pitchFamily="49" charset="-128"/>
                <a:ea typeface="ＭＳ ゴシック" panose="020B0609070205080204" pitchFamily="49" charset="-128"/>
              </a:rPr>
              <a:t>年２月改定）</a:t>
            </a:r>
            <a:endParaRPr lang="en-US" altLang="ja-JP" sz="2400" spc="-300" dirty="0">
              <a:solidFill>
                <a:prstClr val="black"/>
              </a:solidFill>
              <a:latin typeface="ＭＳ ゴシック" panose="020B0609070205080204" pitchFamily="49" charset="-128"/>
              <a:ea typeface="ＭＳ ゴシック" panose="020B0609070205080204" pitchFamily="49" charset="-128"/>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6110" y="4656412"/>
            <a:ext cx="1256290" cy="1224136"/>
          </a:xfrm>
          <a:prstGeom prst="rect">
            <a:avLst/>
          </a:prstGeom>
        </p:spPr>
      </p:pic>
      <p:sp>
        <p:nvSpPr>
          <p:cNvPr id="8" name="角丸四角形吹き出し 7"/>
          <p:cNvSpPr/>
          <p:nvPr/>
        </p:nvSpPr>
        <p:spPr>
          <a:xfrm>
            <a:off x="5943601" y="3664089"/>
            <a:ext cx="4288364" cy="2745655"/>
          </a:xfrm>
          <a:prstGeom prst="wedgeRoundRectCallout">
            <a:avLst>
              <a:gd name="adj1" fmla="val 56951"/>
              <a:gd name="adj2" fmla="val -115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prstClr val="white"/>
                </a:solidFill>
                <a:latin typeface="Calibri"/>
                <a:ea typeface="ＭＳ Ｐゴシック" panose="020B0600070205080204" pitchFamily="50" charset="-128"/>
              </a:rPr>
              <a:t>①については、被害児童生徒に対する心理的又は物理的な影響を与える行為が止んでいる状態が相当の期間（少なく</a:t>
            </a:r>
            <a:r>
              <a:rPr lang="ja-JP" altLang="en-US" sz="2400">
                <a:solidFill>
                  <a:prstClr val="white"/>
                </a:solidFill>
                <a:latin typeface="Calibri"/>
                <a:ea typeface="ＭＳ Ｐゴシック" panose="020B0600070205080204" pitchFamily="50" charset="-128"/>
              </a:rPr>
              <a:t>とも３か月を目安）継続</a:t>
            </a:r>
            <a:r>
              <a:rPr lang="ja-JP" altLang="en-US" sz="2400" dirty="0">
                <a:solidFill>
                  <a:prstClr val="white"/>
                </a:solidFill>
                <a:latin typeface="Calibri"/>
                <a:ea typeface="ＭＳ Ｐゴシック" panose="020B0600070205080204" pitchFamily="50" charset="-128"/>
              </a:rPr>
              <a:t>していることとされています。</a:t>
            </a:r>
          </a:p>
        </p:txBody>
      </p:sp>
      <p:sp>
        <p:nvSpPr>
          <p:cNvPr id="2" name="テキスト ボックス 1"/>
          <p:cNvSpPr txBox="1"/>
          <p:nvPr/>
        </p:nvSpPr>
        <p:spPr>
          <a:xfrm>
            <a:off x="949234" y="3975819"/>
            <a:ext cx="4765766" cy="2585323"/>
          </a:xfrm>
          <a:prstGeom prst="rect">
            <a:avLst/>
          </a:prstGeom>
          <a:noFill/>
        </p:spPr>
        <p:txBody>
          <a:bodyPr wrap="square" rtlCol="0">
            <a:spAutoFit/>
          </a:bodyPr>
          <a:lstStyle/>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ja-JP" altLang="en-US" dirty="0"/>
          </a:p>
        </p:txBody>
      </p:sp>
      <p:sp>
        <p:nvSpPr>
          <p:cNvPr id="9" name="正方形/長方形 8"/>
          <p:cNvSpPr/>
          <p:nvPr/>
        </p:nvSpPr>
        <p:spPr>
          <a:xfrm>
            <a:off x="299906" y="260657"/>
            <a:ext cx="3332480" cy="276999"/>
          </a:xfrm>
          <a:prstGeom prst="rect">
            <a:avLst/>
          </a:prstGeom>
        </p:spPr>
        <p:txBody>
          <a:bodyPr wrap="square">
            <a:spAutoFit/>
          </a:bodyPr>
          <a:lstStyle/>
          <a:p>
            <a:r>
              <a:rPr lang="ja-JP" altLang="en-US" sz="1200" dirty="0" smtClean="0">
                <a:latin typeface="ＭＳ ゴシック" panose="020B0609070205080204" pitchFamily="49" charset="-128"/>
                <a:ea typeface="ＭＳ ゴシック" panose="020B0609070205080204" pitchFamily="49" charset="-128"/>
              </a:rPr>
              <a:t>１　北海道いじめ防止基本方針のポイント</a:t>
            </a:r>
            <a:endParaRPr lang="ja-JP" altLang="en-US" sz="1200" dirty="0"/>
          </a:p>
        </p:txBody>
      </p:sp>
      <p:pic>
        <p:nvPicPr>
          <p:cNvPr id="3" name="図 2"/>
          <p:cNvPicPr>
            <a:picLocks noChangeAspect="1"/>
          </p:cNvPicPr>
          <p:nvPr/>
        </p:nvPicPr>
        <p:blipFill>
          <a:blip r:embed="rId4"/>
          <a:stretch>
            <a:fillRect/>
          </a:stretch>
        </p:blipFill>
        <p:spPr>
          <a:xfrm>
            <a:off x="949234" y="3621228"/>
            <a:ext cx="4993786" cy="2871644"/>
          </a:xfrm>
          <a:prstGeom prst="rect">
            <a:avLst/>
          </a:prstGeom>
        </p:spPr>
      </p:pic>
      <p:sp>
        <p:nvSpPr>
          <p:cNvPr id="11" name="正方形/長方形 10"/>
          <p:cNvSpPr/>
          <p:nvPr/>
        </p:nvSpPr>
        <p:spPr>
          <a:xfrm>
            <a:off x="1005843" y="6423480"/>
            <a:ext cx="9297166" cy="361637"/>
          </a:xfrm>
          <a:prstGeom prst="rect">
            <a:avLst/>
          </a:prstGeom>
        </p:spPr>
        <p:txBody>
          <a:bodyPr wrap="square">
            <a:spAutoFit/>
          </a:bodyPr>
          <a:lstStyle/>
          <a:p>
            <a:pPr>
              <a:lnSpc>
                <a:spcPts val="2100"/>
              </a:lnSpc>
            </a:pPr>
            <a:r>
              <a:rPr lang="ja-JP" altLang="en-US" dirty="0">
                <a:solidFill>
                  <a:prstClr val="black"/>
                </a:solidFill>
                <a:latin typeface="ＭＳ ゴシック" panose="020B0609070205080204" pitchFamily="49" charset="-128"/>
                <a:ea typeface="ＭＳ ゴシック" panose="020B0609070205080204" pitchFamily="49" charset="-128"/>
              </a:rPr>
              <a:t>平成</a:t>
            </a:r>
            <a:r>
              <a:rPr lang="en-US" altLang="ja-JP" dirty="0">
                <a:solidFill>
                  <a:prstClr val="black"/>
                </a:solidFill>
                <a:latin typeface="ＭＳ ゴシック" panose="020B0609070205080204" pitchFamily="49" charset="-128"/>
                <a:ea typeface="ＭＳ ゴシック" panose="020B0609070205080204" pitchFamily="49" charset="-128"/>
              </a:rPr>
              <a:t>29</a:t>
            </a:r>
            <a:r>
              <a:rPr lang="ja-JP" altLang="en-US" dirty="0">
                <a:solidFill>
                  <a:prstClr val="black"/>
                </a:solidFill>
                <a:latin typeface="ＭＳ ゴシック" panose="020B0609070205080204" pitchFamily="49" charset="-128"/>
                <a:ea typeface="ＭＳ ゴシック" panose="020B0609070205080204" pitchFamily="49" charset="-128"/>
              </a:rPr>
              <a:t>年度児童生徒の問題行動・不登校等生徒指導上の諸課題に関する</a:t>
            </a:r>
            <a:r>
              <a:rPr lang="ja-JP" altLang="en-US" dirty="0" smtClean="0">
                <a:solidFill>
                  <a:prstClr val="black"/>
                </a:solidFill>
                <a:latin typeface="ＭＳ ゴシック" panose="020B0609070205080204" pitchFamily="49" charset="-128"/>
                <a:ea typeface="ＭＳ ゴシック" panose="020B0609070205080204" pitchFamily="49" charset="-128"/>
              </a:rPr>
              <a:t>調査（</a:t>
            </a:r>
            <a:r>
              <a:rPr lang="ja-JP" altLang="en-US" dirty="0">
                <a:solidFill>
                  <a:prstClr val="black"/>
                </a:solidFill>
                <a:latin typeface="ＭＳ ゴシック" panose="020B0609070205080204" pitchFamily="49" charset="-128"/>
                <a:ea typeface="ＭＳ ゴシック" panose="020B0609070205080204" pitchFamily="49" charset="-128"/>
              </a:rPr>
              <a:t>北海道）</a:t>
            </a:r>
            <a:endParaRPr lang="en-US" altLang="ja-JP"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26676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6</a:t>
            </a:fld>
            <a:endParaRPr kumimoji="1" lang="ja-JP" altLang="en-US"/>
          </a:p>
        </p:txBody>
      </p:sp>
      <p:sp>
        <p:nvSpPr>
          <p:cNvPr id="6" name="テキスト ボックス 5"/>
          <p:cNvSpPr txBox="1"/>
          <p:nvPr/>
        </p:nvSpPr>
        <p:spPr>
          <a:xfrm>
            <a:off x="5899836" y="6404209"/>
            <a:ext cx="5006499" cy="369332"/>
          </a:xfrm>
          <a:prstGeom prst="rect">
            <a:avLst/>
          </a:prstGeom>
          <a:noFill/>
        </p:spPr>
        <p:txBody>
          <a:bodyPr wrap="none" rtlCol="0">
            <a:spAutoFit/>
          </a:bodyPr>
          <a:lstStyle/>
          <a:p>
            <a:r>
              <a:rPr lang="ja-JP" altLang="en-US" dirty="0">
                <a:solidFill>
                  <a:prstClr val="black"/>
                </a:solidFill>
                <a:latin typeface="ＭＳ ゴシック" panose="020B0609070205080204" pitchFamily="49" charset="-128"/>
                <a:ea typeface="ＭＳ ゴシック" panose="020B0609070205080204" pitchFamily="49" charset="-128"/>
              </a:rPr>
              <a:t>北海道いじめ防止基本方針</a:t>
            </a:r>
            <a:r>
              <a:rPr lang="ja-JP" altLang="en-US" sz="1600" dirty="0">
                <a:solidFill>
                  <a:prstClr val="black"/>
                </a:solidFill>
                <a:latin typeface="ＭＳ ゴシック" panose="020B0609070205080204" pitchFamily="49" charset="-128"/>
                <a:ea typeface="ＭＳ ゴシック" panose="020B0609070205080204" pitchFamily="49" charset="-128"/>
              </a:rPr>
              <a:t>（平成</a:t>
            </a:r>
            <a:r>
              <a:rPr lang="en-US" altLang="ja-JP" sz="1600" dirty="0">
                <a:solidFill>
                  <a:prstClr val="black"/>
                </a:solidFill>
                <a:latin typeface="ＭＳ ゴシック" panose="020B0609070205080204" pitchFamily="49" charset="-128"/>
                <a:ea typeface="ＭＳ ゴシック" panose="020B0609070205080204" pitchFamily="49" charset="-128"/>
              </a:rPr>
              <a:t>30</a:t>
            </a:r>
            <a:r>
              <a:rPr lang="ja-JP" altLang="en-US" sz="1600" dirty="0" smtClean="0">
                <a:solidFill>
                  <a:prstClr val="black"/>
                </a:solidFill>
                <a:latin typeface="ＭＳ ゴシック" panose="020B0609070205080204" pitchFamily="49" charset="-128"/>
                <a:ea typeface="ＭＳ ゴシック" panose="020B0609070205080204" pitchFamily="49" charset="-128"/>
              </a:rPr>
              <a:t>年４月</a:t>
            </a:r>
            <a:r>
              <a:rPr lang="ja-JP" altLang="en-US" sz="1600" dirty="0">
                <a:solidFill>
                  <a:prstClr val="black"/>
                </a:solidFill>
                <a:latin typeface="ＭＳ ゴシック" panose="020B0609070205080204" pitchFamily="49" charset="-128"/>
                <a:ea typeface="ＭＳ ゴシック" panose="020B0609070205080204" pitchFamily="49" charset="-128"/>
              </a:rPr>
              <a:t>改定）</a:t>
            </a:r>
            <a:endParaRPr lang="en-US" altLang="ja-JP" sz="1600" dirty="0">
              <a:solidFill>
                <a:prstClr val="black"/>
              </a:solidFill>
              <a:latin typeface="ＭＳ ゴシック" panose="020B0609070205080204" pitchFamily="49" charset="-128"/>
              <a:ea typeface="ＭＳ ゴシック" panose="020B0609070205080204" pitchFamily="49" charset="-128"/>
            </a:endParaRPr>
          </a:p>
        </p:txBody>
      </p:sp>
      <p:sp>
        <p:nvSpPr>
          <p:cNvPr id="8" name="正方形/長方形 7"/>
          <p:cNvSpPr/>
          <p:nvPr/>
        </p:nvSpPr>
        <p:spPr>
          <a:xfrm>
            <a:off x="572393" y="690916"/>
            <a:ext cx="10961519" cy="1323439"/>
          </a:xfrm>
          <a:prstGeom prst="rect">
            <a:avLst/>
          </a:prstGeom>
        </p:spPr>
        <p:txBody>
          <a:bodyPr wrap="square">
            <a:spAutoFit/>
          </a:bodyPr>
          <a:lstStyle/>
          <a:p>
            <a:r>
              <a:rPr lang="en-US" altLang="ja-JP" sz="2000" dirty="0" smtClean="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演習</a:t>
            </a:r>
            <a:r>
              <a:rPr lang="en-US" altLang="ja-JP" sz="2000" dirty="0">
                <a:latin typeface="ＭＳ ゴシック" panose="020B0609070205080204" pitchFamily="49" charset="-128"/>
                <a:ea typeface="ＭＳ ゴシック" panose="020B0609070205080204" pitchFamily="49" charset="-128"/>
              </a:rPr>
              <a:t>】</a:t>
            </a:r>
            <a:r>
              <a:rPr lang="ja-JP" altLang="en-US" sz="2000" dirty="0" smtClean="0">
                <a:latin typeface="ＭＳ ゴシック" panose="020B0609070205080204" pitchFamily="49" charset="-128"/>
                <a:ea typeface="ＭＳ ゴシック" panose="020B0609070205080204" pitchFamily="49" charset="-128"/>
              </a:rPr>
              <a:t>（個人作業、ペア交流）</a:t>
            </a:r>
            <a:endParaRPr lang="en-US" altLang="ja-JP" sz="2000" dirty="0" smtClean="0">
              <a:latin typeface="ＭＳ ゴシック" panose="020B0609070205080204" pitchFamily="49" charset="-128"/>
              <a:ea typeface="ＭＳ ゴシック" panose="020B0609070205080204" pitchFamily="49" charset="-128"/>
            </a:endParaRPr>
          </a:p>
          <a:p>
            <a:endParaRPr lang="ja-JP" altLang="en-US"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・北海道いじめ防止基本方針に基づいて、自校の「学校いじめ</a:t>
            </a:r>
            <a:r>
              <a:rPr lang="ja-JP" altLang="en-US" sz="2000" dirty="0" smtClean="0">
                <a:latin typeface="ＭＳ ゴシック" panose="020B0609070205080204" pitchFamily="49" charset="-128"/>
                <a:ea typeface="ＭＳ ゴシック" panose="020B0609070205080204" pitchFamily="49" charset="-128"/>
              </a:rPr>
              <a:t>防止</a:t>
            </a:r>
            <a:r>
              <a:rPr lang="ja-JP" altLang="en-US" sz="2000" dirty="0">
                <a:latin typeface="ＭＳ ゴシック" panose="020B0609070205080204" pitchFamily="49" charset="-128"/>
                <a:ea typeface="ＭＳ ゴシック" panose="020B0609070205080204" pitchFamily="49" charset="-128"/>
              </a:rPr>
              <a:t>基本方針」を点検し</a:t>
            </a:r>
            <a:r>
              <a:rPr lang="ja-JP" altLang="en-US" sz="2000" dirty="0" smtClean="0">
                <a:latin typeface="ＭＳ ゴシック" panose="020B0609070205080204" pitchFamily="49" charset="-128"/>
                <a:ea typeface="ＭＳ ゴシック" panose="020B0609070205080204" pitchFamily="49" charset="-128"/>
              </a:rPr>
              <a:t>、</a:t>
            </a:r>
            <a:endParaRPr lang="en-US" altLang="ja-JP" sz="2000" dirty="0" smtClean="0">
              <a:latin typeface="ＭＳ ゴシック" panose="020B0609070205080204" pitchFamily="49" charset="-128"/>
              <a:ea typeface="ＭＳ ゴシック" panose="020B0609070205080204" pitchFamily="49" charset="-128"/>
            </a:endParaRPr>
          </a:p>
          <a:p>
            <a:r>
              <a:rPr lang="ja-JP" altLang="en-US" sz="2000" dirty="0" smtClean="0">
                <a:latin typeface="ＭＳ ゴシック" panose="020B0609070205080204" pitchFamily="49" charset="-128"/>
                <a:ea typeface="ＭＳ ゴシック" panose="020B0609070205080204" pitchFamily="49" charset="-128"/>
              </a:rPr>
              <a:t>　　改善点</a:t>
            </a:r>
            <a:r>
              <a:rPr lang="ja-JP" altLang="en-US" sz="2000" dirty="0">
                <a:latin typeface="ＭＳ ゴシック" panose="020B0609070205080204" pitchFamily="49" charset="-128"/>
                <a:ea typeface="ＭＳ ゴシック" panose="020B0609070205080204" pitchFamily="49" charset="-128"/>
              </a:rPr>
              <a:t>を明確化する。</a:t>
            </a:r>
          </a:p>
        </p:txBody>
      </p:sp>
      <p:sp>
        <p:nvSpPr>
          <p:cNvPr id="9" name="正方形/長方形 8"/>
          <p:cNvSpPr/>
          <p:nvPr/>
        </p:nvSpPr>
        <p:spPr>
          <a:xfrm>
            <a:off x="156754" y="216761"/>
            <a:ext cx="3332480" cy="276999"/>
          </a:xfrm>
          <a:prstGeom prst="rect">
            <a:avLst/>
          </a:prstGeom>
        </p:spPr>
        <p:txBody>
          <a:bodyPr wrap="square">
            <a:spAutoFit/>
          </a:bodyPr>
          <a:lstStyle/>
          <a:p>
            <a:r>
              <a:rPr lang="ja-JP" altLang="en-US" sz="1200" dirty="0" smtClean="0"/>
              <a:t>２　自校</a:t>
            </a:r>
            <a:r>
              <a:rPr lang="ja-JP" altLang="en-US" sz="1200" dirty="0"/>
              <a:t>の「学校いじめ防止基本方針」の点検</a:t>
            </a:r>
          </a:p>
        </p:txBody>
      </p:sp>
      <p:pic>
        <p:nvPicPr>
          <p:cNvPr id="2" name="図 1"/>
          <p:cNvPicPr>
            <a:picLocks noChangeAspect="1"/>
          </p:cNvPicPr>
          <p:nvPr/>
        </p:nvPicPr>
        <p:blipFill>
          <a:blip r:embed="rId3"/>
          <a:stretch>
            <a:fillRect/>
          </a:stretch>
        </p:blipFill>
        <p:spPr>
          <a:xfrm>
            <a:off x="1203959" y="2047584"/>
            <a:ext cx="9875521" cy="4308766"/>
          </a:xfrm>
          <a:prstGeom prst="rect">
            <a:avLst/>
          </a:prstGeom>
        </p:spPr>
      </p:pic>
    </p:spTree>
    <p:extLst>
      <p:ext uri="{BB962C8B-B14F-4D97-AF65-F5344CB8AC3E}">
        <p14:creationId xmlns:p14="http://schemas.microsoft.com/office/powerpoint/2010/main" val="3523097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7</a:t>
            </a:fld>
            <a:endParaRPr kumimoji="1" lang="ja-JP" altLang="en-US"/>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3734" y="5085184"/>
            <a:ext cx="1334266" cy="1296144"/>
          </a:xfrm>
          <a:prstGeom prst="rect">
            <a:avLst/>
          </a:prstGeom>
        </p:spPr>
      </p:pic>
      <p:sp>
        <p:nvSpPr>
          <p:cNvPr id="6" name="角丸四角形吹き出し 5"/>
          <p:cNvSpPr/>
          <p:nvPr/>
        </p:nvSpPr>
        <p:spPr>
          <a:xfrm>
            <a:off x="6168646" y="4470078"/>
            <a:ext cx="2878568" cy="1504354"/>
          </a:xfrm>
          <a:prstGeom prst="wedgeRoundRectCallout">
            <a:avLst>
              <a:gd name="adj1" fmla="val 57394"/>
              <a:gd name="adj2" fmla="val 4268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defRPr/>
            </a:pPr>
            <a:r>
              <a:rPr lang="ja-JP" altLang="en-US" sz="2000" dirty="0">
                <a:solidFill>
                  <a:prstClr val="white"/>
                </a:solidFill>
                <a:latin typeface="HG丸ｺﾞｼｯｸM-PRO" panose="020F0600000000000000" pitchFamily="50" charset="-128"/>
                <a:ea typeface="HG丸ｺﾞｼｯｸM-PRO" panose="020F0600000000000000" pitchFamily="50" charset="-128"/>
              </a:rPr>
              <a:t>単発の活動ではなく、年間を通した取組となるよう、作成して</a:t>
            </a:r>
            <a:endParaRPr lang="en-US" altLang="ja-JP" sz="2000" dirty="0">
              <a:solidFill>
                <a:prstClr val="white"/>
              </a:solidFill>
              <a:latin typeface="HG丸ｺﾞｼｯｸM-PRO" panose="020F0600000000000000" pitchFamily="50" charset="-128"/>
              <a:ea typeface="HG丸ｺﾞｼｯｸM-PRO" panose="020F0600000000000000" pitchFamily="50" charset="-128"/>
            </a:endParaRPr>
          </a:p>
          <a:p>
            <a:pPr>
              <a:defRPr/>
            </a:pPr>
            <a:r>
              <a:rPr lang="ja-JP" altLang="en-US" sz="2000" dirty="0">
                <a:solidFill>
                  <a:prstClr val="white"/>
                </a:solidFill>
                <a:latin typeface="HG丸ｺﾞｼｯｸM-PRO" panose="020F0600000000000000" pitchFamily="50" charset="-128"/>
                <a:ea typeface="HG丸ｺﾞｼｯｸM-PRO" panose="020F0600000000000000" pitchFamily="50" charset="-128"/>
              </a:rPr>
              <a:t>います。</a:t>
            </a:r>
          </a:p>
        </p:txBody>
      </p:sp>
      <p:sp>
        <p:nvSpPr>
          <p:cNvPr id="7" name="Text Box 70"/>
          <p:cNvSpPr txBox="1">
            <a:spLocks noChangeArrowheads="1"/>
          </p:cNvSpPr>
          <p:nvPr/>
        </p:nvSpPr>
        <p:spPr bwMode="auto">
          <a:xfrm>
            <a:off x="549639" y="707472"/>
            <a:ext cx="753708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a:spcBef>
                <a:spcPct val="20000"/>
              </a:spcBef>
              <a:buClr>
                <a:schemeClr val="accent1"/>
              </a:buClr>
              <a:buSzPct val="70000"/>
              <a:buFont typeface="Wingdings 2" pitchFamily="18" charset="2"/>
              <a:buChar char=""/>
              <a:defRPr kumimoji="1" sz="3200">
                <a:solidFill>
                  <a:schemeClr val="tx2"/>
                </a:solidFill>
                <a:latin typeface="Franklin Gothic Book" pitchFamily="34" charset="0"/>
              </a:defRPr>
            </a:lvl1pPr>
            <a:lvl2pPr marL="742950" indent="-285750">
              <a:spcBef>
                <a:spcPct val="20000"/>
              </a:spcBef>
              <a:buClr>
                <a:schemeClr val="accent1"/>
              </a:buClr>
              <a:buSzPct val="70000"/>
              <a:buFont typeface="Wingdings 2" pitchFamily="18" charset="2"/>
              <a:buChar char=""/>
              <a:defRPr kumimoji="1" sz="2800">
                <a:solidFill>
                  <a:schemeClr val="tx2"/>
                </a:solidFill>
                <a:latin typeface="Franklin Gothic Book" pitchFamily="34" charset="0"/>
              </a:defRPr>
            </a:lvl2pPr>
            <a:lvl3pPr marL="1143000" indent="-228600">
              <a:spcBef>
                <a:spcPct val="20000"/>
              </a:spcBef>
              <a:buClr>
                <a:schemeClr val="accent1"/>
              </a:buClr>
              <a:buSzPct val="70000"/>
              <a:buFont typeface="Wingdings 2" pitchFamily="18" charset="2"/>
              <a:buChar char=""/>
              <a:defRPr kumimoji="1" sz="2400">
                <a:solidFill>
                  <a:schemeClr val="tx2"/>
                </a:solidFill>
                <a:latin typeface="Franklin Gothic Book" pitchFamily="34" charset="0"/>
              </a:defRPr>
            </a:lvl3pPr>
            <a:lvl4pPr marL="1600200" indent="-228600">
              <a:spcBef>
                <a:spcPct val="20000"/>
              </a:spcBef>
              <a:buClr>
                <a:schemeClr val="accent1"/>
              </a:buClr>
              <a:buSzPct val="70000"/>
              <a:buFont typeface="Wingdings 2" pitchFamily="18" charset="2"/>
              <a:buChar char=""/>
              <a:defRPr kumimoji="1" sz="2000">
                <a:solidFill>
                  <a:schemeClr val="tx2"/>
                </a:solidFill>
                <a:latin typeface="Franklin Gothic Book" pitchFamily="34" charset="0"/>
              </a:defRPr>
            </a:lvl4pPr>
            <a:lvl5pPr marL="2057400" indent="-228600">
              <a:spcBef>
                <a:spcPct val="20000"/>
              </a:spcBef>
              <a:buClr>
                <a:schemeClr val="accent1"/>
              </a:buClr>
              <a:buSzPct val="60000"/>
              <a:buFont typeface="Wingdings 2" pitchFamily="18" charset="2"/>
              <a:buChar char=""/>
              <a:defRPr kumimoji="1">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9pPr>
          </a:lstStyle>
          <a:p>
            <a:pPr>
              <a:spcBef>
                <a:spcPct val="50000"/>
              </a:spcBef>
              <a:buClr>
                <a:srgbClr val="2D5902"/>
              </a:buClr>
              <a:buSzTx/>
              <a:buNone/>
            </a:pPr>
            <a:r>
              <a:rPr lang="ja-JP" altLang="en-US" sz="2600" dirty="0" smtClean="0">
                <a:solidFill>
                  <a:prstClr val="black"/>
                </a:solidFill>
                <a:latin typeface="HG丸ｺﾞｼｯｸM-PRO"/>
                <a:ea typeface="HG丸ｺﾞｼｯｸM-PRO"/>
                <a:cs typeface="HG丸ｺﾞｼｯｸM-PRO"/>
              </a:rPr>
              <a:t>○ </a:t>
            </a:r>
            <a:r>
              <a:rPr lang="ja-JP" altLang="en-US" sz="2600" dirty="0">
                <a:solidFill>
                  <a:prstClr val="black"/>
                </a:solidFill>
                <a:latin typeface="HG丸ｺﾞｼｯｸM-PRO"/>
                <a:ea typeface="HG丸ｺﾞｼｯｸM-PRO"/>
                <a:cs typeface="HG丸ｺﾞｼｯｸM-PRO"/>
              </a:rPr>
              <a:t>いじめ未然防止</a:t>
            </a:r>
            <a:r>
              <a:rPr lang="ja-JP" altLang="en-US" sz="2600" dirty="0" smtClean="0">
                <a:solidFill>
                  <a:prstClr val="black"/>
                </a:solidFill>
                <a:latin typeface="HG丸ｺﾞｼｯｸM-PRO"/>
                <a:ea typeface="HG丸ｺﾞｼｯｸM-PRO"/>
                <a:cs typeface="HG丸ｺﾞｼｯｸM-PRO"/>
              </a:rPr>
              <a:t>モデルプログラム</a:t>
            </a:r>
            <a:endParaRPr lang="ja-JP" altLang="en-US" sz="2600" dirty="0">
              <a:solidFill>
                <a:prstClr val="black"/>
              </a:solidFill>
              <a:latin typeface="HG丸ｺﾞｼｯｸM-PRO"/>
              <a:ea typeface="HG丸ｺﾞｼｯｸM-PRO"/>
              <a:cs typeface="HG丸ｺﾞｼｯｸM-PRO"/>
            </a:endParaRPr>
          </a:p>
        </p:txBody>
      </p:sp>
      <p:sp>
        <p:nvSpPr>
          <p:cNvPr id="8" name="サブタイトル 2"/>
          <p:cNvSpPr txBox="1">
            <a:spLocks/>
          </p:cNvSpPr>
          <p:nvPr/>
        </p:nvSpPr>
        <p:spPr bwMode="auto">
          <a:xfrm>
            <a:off x="6168009" y="1391012"/>
            <a:ext cx="4032449" cy="2664296"/>
          </a:xfrm>
          <a:prstGeom prst="rect">
            <a:avLst/>
          </a:prstGeom>
          <a:noFill/>
          <a:ln w="19050">
            <a:solidFill>
              <a:schemeClr val="bg1">
                <a:lumMod val="50000"/>
              </a:schemeClr>
            </a:solidFill>
            <a:miter lim="800000"/>
            <a:headEnd/>
            <a:tailEnd/>
          </a:ln>
          <a:extLst>
            <a:ext uri="{909E8E84-426E-40DD-AFC4-6F175D3DCCD1}">
              <a14:hiddenFill xmlns:a14="http://schemas.microsoft.com/office/drawing/2010/main">
                <a:solidFill>
                  <a:srgbClr val="FFFFFF"/>
                </a:solidFill>
              </a14:hiddenFill>
            </a:ext>
          </a:extLst>
        </p:spPr>
        <p:txBody>
          <a:bodyPr tIns="72000" bIns="72000"/>
          <a:lstStyle>
            <a:lvl1pPr marL="26988">
              <a:spcBef>
                <a:spcPct val="20000"/>
              </a:spcBef>
              <a:buClr>
                <a:schemeClr val="accent1"/>
              </a:buClr>
              <a:buSzPct val="70000"/>
              <a:buFont typeface="Wingdings 2" pitchFamily="18" charset="2"/>
              <a:buChar char=""/>
              <a:defRPr kumimoji="1" sz="3200">
                <a:solidFill>
                  <a:schemeClr val="tx2"/>
                </a:solidFill>
                <a:latin typeface="Franklin Gothic Book" pitchFamily="34" charset="0"/>
              </a:defRPr>
            </a:lvl1pPr>
            <a:lvl2pPr marL="742950" indent="-285750">
              <a:spcBef>
                <a:spcPct val="20000"/>
              </a:spcBef>
              <a:buClr>
                <a:schemeClr val="accent1"/>
              </a:buClr>
              <a:buSzPct val="70000"/>
              <a:buFont typeface="Wingdings 2" pitchFamily="18" charset="2"/>
              <a:buChar char=""/>
              <a:defRPr kumimoji="1" sz="2800">
                <a:solidFill>
                  <a:schemeClr val="tx2"/>
                </a:solidFill>
                <a:latin typeface="Franklin Gothic Book" pitchFamily="34" charset="0"/>
              </a:defRPr>
            </a:lvl2pPr>
            <a:lvl3pPr marL="1143000" indent="-228600">
              <a:spcBef>
                <a:spcPct val="20000"/>
              </a:spcBef>
              <a:buClr>
                <a:schemeClr val="accent1"/>
              </a:buClr>
              <a:buSzPct val="70000"/>
              <a:buFont typeface="Wingdings 2" pitchFamily="18" charset="2"/>
              <a:buChar char=""/>
              <a:defRPr kumimoji="1" sz="2400">
                <a:solidFill>
                  <a:schemeClr val="tx2"/>
                </a:solidFill>
                <a:latin typeface="Franklin Gothic Book" pitchFamily="34" charset="0"/>
              </a:defRPr>
            </a:lvl3pPr>
            <a:lvl4pPr marL="1600200" indent="-228600">
              <a:spcBef>
                <a:spcPct val="20000"/>
              </a:spcBef>
              <a:buClr>
                <a:schemeClr val="accent1"/>
              </a:buClr>
              <a:buSzPct val="70000"/>
              <a:buFont typeface="Wingdings 2" pitchFamily="18" charset="2"/>
              <a:buChar char=""/>
              <a:defRPr kumimoji="1" sz="2000">
                <a:solidFill>
                  <a:schemeClr val="tx2"/>
                </a:solidFill>
                <a:latin typeface="Franklin Gothic Book" pitchFamily="34" charset="0"/>
              </a:defRPr>
            </a:lvl4pPr>
            <a:lvl5pPr marL="2057400" indent="-228600">
              <a:spcBef>
                <a:spcPct val="20000"/>
              </a:spcBef>
              <a:buClr>
                <a:schemeClr val="accent1"/>
              </a:buClr>
              <a:buSzPct val="60000"/>
              <a:buFont typeface="Wingdings 2" pitchFamily="18" charset="2"/>
              <a:buChar char=""/>
              <a:defRPr kumimoji="1">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9pPr>
          </a:lstStyle>
          <a:p>
            <a:pPr>
              <a:lnSpc>
                <a:spcPts val="2200"/>
              </a:lnSpc>
              <a:buClr>
                <a:srgbClr val="4F81BD"/>
              </a:buClr>
              <a:buNone/>
            </a:pPr>
            <a:r>
              <a:rPr lang="ja-JP" altLang="en-US" sz="2400" dirty="0">
                <a:solidFill>
                  <a:srgbClr val="1F497D"/>
                </a:solidFill>
                <a:latin typeface="ＭＳ ゴシック" panose="020B0609070205080204" pitchFamily="49" charset="-128"/>
                <a:ea typeface="ＭＳ ゴシック" panose="020B0609070205080204" pitchFamily="49" charset="-128"/>
              </a:rPr>
              <a:t>　</a:t>
            </a:r>
            <a:r>
              <a:rPr lang="ja-JP" altLang="en-US" sz="2000" dirty="0">
                <a:solidFill>
                  <a:prstClr val="black"/>
                </a:solidFill>
                <a:latin typeface="ＭＳ ゴシック" panose="020B0609070205080204" pitchFamily="49" charset="-128"/>
                <a:ea typeface="ＭＳ ゴシック" panose="020B0609070205080204" pitchFamily="49" charset="-128"/>
                <a:cs typeface="ＭＳ ゴシック"/>
              </a:rPr>
              <a:t>教育課程に位置づいた、計画的な未然防止が準備されているかイベント的な取組だけでなく、</a:t>
            </a:r>
            <a:r>
              <a:rPr lang="ja-JP" altLang="en-US" sz="2000" u="sng" dirty="0">
                <a:solidFill>
                  <a:prstClr val="black"/>
                </a:solidFill>
                <a:latin typeface="ＭＳ ゴシック" panose="020B0609070205080204" pitchFamily="49" charset="-128"/>
                <a:ea typeface="ＭＳ ゴシック" panose="020B0609070205080204" pitchFamily="49" charset="-128"/>
                <a:cs typeface="ＭＳ ゴシック"/>
              </a:rPr>
              <a:t>日々の授業の中で行われる働きかけも含め、年間を通して適切に配置され、繰り返し行われる</a:t>
            </a:r>
            <a:r>
              <a:rPr lang="ja-JP" altLang="en-US" sz="2000" dirty="0">
                <a:solidFill>
                  <a:prstClr val="black"/>
                </a:solidFill>
                <a:latin typeface="ＭＳ ゴシック" panose="020B0609070205080204" pitchFamily="49" charset="-128"/>
                <a:ea typeface="ＭＳ ゴシック" panose="020B0609070205080204" pitchFamily="49" charset="-128"/>
                <a:cs typeface="ＭＳ ゴシック"/>
              </a:rPr>
              <a:t>未然防止の取組が、「学校いじめ防止基本方針」 の柱になります。</a:t>
            </a:r>
            <a:r>
              <a:rPr lang="ja-JP" altLang="en-US" sz="2000" dirty="0">
                <a:solidFill>
                  <a:prstClr val="black"/>
                </a:solidFill>
                <a:latin typeface="ＭＳ ゴシック" panose="020B0609070205080204" pitchFamily="49" charset="-128"/>
                <a:ea typeface="ＭＳ ゴシック" panose="020B0609070205080204" pitchFamily="49" charset="-128"/>
              </a:rPr>
              <a:t>　　　　</a:t>
            </a:r>
            <a:r>
              <a:rPr lang="en-US" altLang="ja-JP" sz="2000" dirty="0">
                <a:solidFill>
                  <a:prstClr val="black"/>
                </a:solidFill>
                <a:latin typeface="ＭＳ ゴシック" panose="020B0609070205080204" pitchFamily="49" charset="-128"/>
                <a:ea typeface="ＭＳ ゴシック" panose="020B0609070205080204" pitchFamily="49" charset="-128"/>
              </a:rPr>
              <a:t>                         </a:t>
            </a:r>
            <a:r>
              <a:rPr lang="ja-JP" altLang="en-US" sz="2000" dirty="0">
                <a:solidFill>
                  <a:prstClr val="black"/>
                </a:solidFill>
                <a:latin typeface="ＭＳ ゴシック" panose="020B0609070205080204" pitchFamily="49" charset="-128"/>
                <a:ea typeface="ＭＳ ゴシック" panose="020B0609070205080204" pitchFamily="49" charset="-128"/>
              </a:rPr>
              <a:t>生徒指導リーフ　</a:t>
            </a:r>
            <a:r>
              <a:rPr lang="en-US" altLang="ja-JP" sz="2000" dirty="0">
                <a:solidFill>
                  <a:prstClr val="black"/>
                </a:solidFill>
                <a:latin typeface="ＭＳ ゴシック" panose="020B0609070205080204" pitchFamily="49" charset="-128"/>
                <a:ea typeface="ＭＳ ゴシック" panose="020B0609070205080204" pitchFamily="49" charset="-128"/>
              </a:rPr>
              <a:t>Leaf.13 </a:t>
            </a:r>
          </a:p>
        </p:txBody>
      </p:sp>
      <p:pic>
        <p:nvPicPr>
          <p:cNvPr id="9" name="図 8"/>
          <p:cNvPicPr>
            <a:picLocks noChangeAspect="1"/>
          </p:cNvPicPr>
          <p:nvPr/>
        </p:nvPicPr>
        <p:blipFill>
          <a:blip r:embed="rId4"/>
          <a:stretch>
            <a:fillRect/>
          </a:stretch>
        </p:blipFill>
        <p:spPr>
          <a:xfrm>
            <a:off x="922833" y="1392359"/>
            <a:ext cx="4835029" cy="5197301"/>
          </a:xfrm>
          <a:prstGeom prst="rect">
            <a:avLst/>
          </a:prstGeom>
          <a:ln>
            <a:solidFill>
              <a:schemeClr val="tx1"/>
            </a:solidFill>
          </a:ln>
        </p:spPr>
      </p:pic>
      <p:sp>
        <p:nvSpPr>
          <p:cNvPr id="11" name="正方形/長方形 10"/>
          <p:cNvSpPr/>
          <p:nvPr/>
        </p:nvSpPr>
        <p:spPr>
          <a:xfrm>
            <a:off x="292801" y="197812"/>
            <a:ext cx="3047546" cy="276999"/>
          </a:xfrm>
          <a:prstGeom prst="rect">
            <a:avLst/>
          </a:prstGeom>
        </p:spPr>
        <p:txBody>
          <a:bodyPr wrap="square">
            <a:spAutoFit/>
          </a:bodyPr>
          <a:lstStyle/>
          <a:p>
            <a:r>
              <a:rPr lang="ja-JP" altLang="en-US" sz="1200" dirty="0" smtClean="0"/>
              <a:t>３　いじめ未然防止モデルプログラムの活用</a:t>
            </a:r>
            <a:endParaRPr lang="ja-JP" altLang="en-US" sz="1200" dirty="0"/>
          </a:p>
        </p:txBody>
      </p:sp>
    </p:spTree>
    <p:extLst>
      <p:ext uri="{BB962C8B-B14F-4D97-AF65-F5344CB8AC3E}">
        <p14:creationId xmlns:p14="http://schemas.microsoft.com/office/powerpoint/2010/main" val="2772211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8</a:t>
            </a:fld>
            <a:endParaRPr kumimoji="1" lang="ja-JP" altLang="en-US"/>
          </a:p>
        </p:txBody>
      </p:sp>
      <p:sp>
        <p:nvSpPr>
          <p:cNvPr id="5" name="テキスト ボックス 4"/>
          <p:cNvSpPr txBox="1"/>
          <p:nvPr/>
        </p:nvSpPr>
        <p:spPr>
          <a:xfrm>
            <a:off x="814387" y="1432785"/>
            <a:ext cx="10601325" cy="3170099"/>
          </a:xfrm>
          <a:prstGeom prst="rect">
            <a:avLst/>
          </a:prstGeom>
          <a:noFill/>
        </p:spPr>
        <p:txBody>
          <a:bodyPr wrap="square" rtlCol="0">
            <a:spAutoFit/>
          </a:bodyPr>
          <a:lstStyle/>
          <a:p>
            <a:pPr>
              <a:lnSpc>
                <a:spcPts val="2400"/>
              </a:lnSpc>
            </a:pPr>
            <a:r>
              <a:rPr lang="ja-JP" altLang="en-US" sz="2400" b="1" dirty="0">
                <a:solidFill>
                  <a:prstClr val="black"/>
                </a:solidFill>
                <a:latin typeface="ＭＳ ゴシック" panose="020B0609070205080204" pitchFamily="49" charset="-128"/>
                <a:ea typeface="ＭＳ ゴシック" panose="020B0609070205080204" pitchFamily="49" charset="-128"/>
              </a:rPr>
              <a:t>①居場所づくり</a:t>
            </a:r>
            <a:endParaRPr lang="en-US" altLang="ja-JP" sz="2400" b="1" dirty="0">
              <a:solidFill>
                <a:prstClr val="black"/>
              </a:solidFill>
              <a:latin typeface="ＭＳ ゴシック" panose="020B0609070205080204" pitchFamily="49" charset="-128"/>
              <a:ea typeface="ＭＳ ゴシック" panose="020B0609070205080204" pitchFamily="49" charset="-128"/>
            </a:endParaRPr>
          </a:p>
          <a:p>
            <a:pPr>
              <a:lnSpc>
                <a:spcPts val="2400"/>
              </a:lnSpc>
            </a:pPr>
            <a:r>
              <a:rPr lang="ja-JP" altLang="en-US" sz="2000" dirty="0">
                <a:solidFill>
                  <a:prstClr val="black"/>
                </a:solidFill>
                <a:latin typeface="HG丸ｺﾞｼｯｸM-PRO" panose="020F0600000000000000" pitchFamily="50" charset="-128"/>
                <a:ea typeface="HG丸ｺﾞｼｯｸM-PRO" panose="020F0600000000000000" pitchFamily="50" charset="-128"/>
              </a:rPr>
              <a:t>　・全ての児童生徒が安心でき、他者から、認められている、自分</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が必要</a:t>
            </a:r>
            <a:r>
              <a:rPr lang="ja-JP" altLang="en-US" sz="2000" dirty="0">
                <a:solidFill>
                  <a:prstClr val="black"/>
                </a:solidFill>
                <a:latin typeface="HG丸ｺﾞｼｯｸM-PRO" panose="020F0600000000000000" pitchFamily="50" charset="-128"/>
                <a:ea typeface="HG丸ｺﾞｼｯｸM-PRO" panose="020F0600000000000000" pitchFamily="50" charset="-128"/>
              </a:rPr>
              <a:t>とされる存在で</a:t>
            </a:r>
            <a:r>
              <a:rPr lang="ja-JP" altLang="en-US" sz="2000" dirty="0" err="1" smtClean="0">
                <a:solidFill>
                  <a:prstClr val="black"/>
                </a:solidFill>
                <a:latin typeface="HG丸ｺﾞｼｯｸM-PRO" panose="020F0600000000000000" pitchFamily="50" charset="-128"/>
                <a:ea typeface="HG丸ｺﾞｼｯｸM-PRO" panose="020F0600000000000000" pitchFamily="50" charset="-128"/>
              </a:rPr>
              <a:t>あ</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 </a:t>
            </a:r>
            <a:endParaRPr lang="en-US" altLang="ja-JP" sz="20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2000" dirty="0" err="1" smtClean="0">
                <a:solidFill>
                  <a:prstClr val="black"/>
                </a:solidFill>
                <a:latin typeface="HG丸ｺﾞｼｯｸM-PRO" panose="020F0600000000000000" pitchFamily="50" charset="-128"/>
                <a:ea typeface="HG丸ｺﾞｼｯｸM-PRO" panose="020F0600000000000000" pitchFamily="50" charset="-128"/>
              </a:rPr>
              <a:t>ると</a:t>
            </a:r>
            <a:r>
              <a:rPr lang="ja-JP" altLang="en-US" sz="2000" dirty="0">
                <a:solidFill>
                  <a:prstClr val="black"/>
                </a:solidFill>
                <a:latin typeface="HG丸ｺﾞｼｯｸM-PRO" panose="020F0600000000000000" pitchFamily="50" charset="-128"/>
                <a:ea typeface="HG丸ｺﾞｼｯｸM-PRO" panose="020F0600000000000000" pitchFamily="50" charset="-128"/>
              </a:rPr>
              <a:t>感じ、落ち着いて学べる場をつくる</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こと</a:t>
            </a:r>
            <a:r>
              <a:rPr lang="ja-JP" altLang="en-US" sz="2000" dirty="0">
                <a:solidFill>
                  <a:prstClr val="black"/>
                </a:solidFill>
                <a:latin typeface="HG丸ｺﾞｼｯｸM-PRO" panose="020F0600000000000000" pitchFamily="50" charset="-128"/>
                <a:ea typeface="HG丸ｺﾞｼｯｸM-PRO" panose="020F0600000000000000" pitchFamily="50" charset="-128"/>
              </a:rPr>
              <a:t>、学級や学校を落ち着ける場所にして</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いく</a:t>
            </a:r>
            <a:endParaRPr lang="en-US" altLang="ja-JP" sz="20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　　こと</a:t>
            </a:r>
            <a:endParaRPr lang="en-US" altLang="ja-JP" sz="20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endParaRPr lang="en-US" altLang="ja-JP" sz="2000" dirty="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r>
              <a:rPr lang="ja-JP" altLang="en-US" sz="2400" b="1" dirty="0">
                <a:solidFill>
                  <a:prstClr val="black"/>
                </a:solidFill>
                <a:latin typeface="ＭＳ ゴシック" panose="020B0609070205080204" pitchFamily="49" charset="-128"/>
                <a:ea typeface="ＭＳ ゴシック" panose="020B0609070205080204" pitchFamily="49" charset="-128"/>
              </a:rPr>
              <a:t>②絆づくり</a:t>
            </a:r>
            <a:endParaRPr lang="en-US" altLang="ja-JP" sz="2400" b="1" dirty="0">
              <a:solidFill>
                <a:prstClr val="black"/>
              </a:solidFill>
              <a:latin typeface="ＭＳ ゴシック" panose="020B0609070205080204" pitchFamily="49" charset="-128"/>
              <a:ea typeface="ＭＳ ゴシック" panose="020B0609070205080204" pitchFamily="49" charset="-128"/>
            </a:endParaRPr>
          </a:p>
          <a:p>
            <a:pPr>
              <a:lnSpc>
                <a:spcPts val="2400"/>
              </a:lnSpc>
            </a:pPr>
            <a:r>
              <a:rPr lang="ja-JP" altLang="en-US" sz="2000" dirty="0">
                <a:solidFill>
                  <a:prstClr val="black"/>
                </a:solidFill>
                <a:latin typeface="HG丸ｺﾞｼｯｸM-PRO" panose="020F0600000000000000" pitchFamily="50" charset="-128"/>
                <a:ea typeface="HG丸ｺﾞｼｯｸM-PRO" panose="020F0600000000000000" pitchFamily="50" charset="-128"/>
              </a:rPr>
              <a:t>　・日々の授業や行事等において、全ての児童生徒が違いを認め合い</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、支え合い</a:t>
            </a:r>
            <a:r>
              <a:rPr lang="ja-JP" altLang="en-US" sz="2000" dirty="0">
                <a:solidFill>
                  <a:prstClr val="black"/>
                </a:solidFill>
                <a:latin typeface="HG丸ｺﾞｼｯｸM-PRO" panose="020F0600000000000000" pitchFamily="50" charset="-128"/>
                <a:ea typeface="HG丸ｺﾞｼｯｸM-PRO" panose="020F0600000000000000" pitchFamily="50" charset="-128"/>
              </a:rPr>
              <a:t>、他者と</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関</a:t>
            </a:r>
            <a:endParaRPr lang="en-US" altLang="ja-JP" sz="20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　　わり</a:t>
            </a:r>
            <a:r>
              <a:rPr lang="ja-JP" altLang="en-US" sz="2000" dirty="0">
                <a:solidFill>
                  <a:prstClr val="black"/>
                </a:solidFill>
                <a:latin typeface="HG丸ｺﾞｼｯｸM-PRO" panose="020F0600000000000000" pitchFamily="50" charset="-128"/>
                <a:ea typeface="HG丸ｺﾞｼｯｸM-PRO" panose="020F0600000000000000" pitchFamily="50" charset="-128"/>
              </a:rPr>
              <a:t>、他者の役に立っていると感じながら</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、主体的</a:t>
            </a:r>
            <a:r>
              <a:rPr lang="ja-JP" altLang="en-US" sz="2000" dirty="0">
                <a:solidFill>
                  <a:prstClr val="black"/>
                </a:solidFill>
                <a:latin typeface="HG丸ｺﾞｼｯｸM-PRO" panose="020F0600000000000000" pitchFamily="50" charset="-128"/>
                <a:ea typeface="HG丸ｺﾞｼｯｸM-PRO" panose="020F0600000000000000" pitchFamily="50" charset="-128"/>
              </a:rPr>
              <a:t>に取り組む共同的な活動を通して</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20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　　活躍</a:t>
            </a:r>
            <a:r>
              <a:rPr lang="ja-JP" altLang="en-US" sz="2000" dirty="0">
                <a:solidFill>
                  <a:prstClr val="black"/>
                </a:solidFill>
                <a:latin typeface="HG丸ｺﾞｼｯｸM-PRO" panose="020F0600000000000000" pitchFamily="50" charset="-128"/>
                <a:ea typeface="HG丸ｺﾞｼｯｸM-PRO" panose="020F0600000000000000" pitchFamily="50" charset="-128"/>
              </a:rPr>
              <a:t>できる場を</a:t>
            </a:r>
            <a:r>
              <a:rPr lang="ja-JP" altLang="en-US" sz="2000" dirty="0" smtClean="0">
                <a:solidFill>
                  <a:prstClr val="black"/>
                </a:solidFill>
                <a:latin typeface="HG丸ｺﾞｼｯｸM-PRO" panose="020F0600000000000000" pitchFamily="50" charset="-128"/>
                <a:ea typeface="HG丸ｺﾞｼｯｸM-PRO" panose="020F0600000000000000" pitchFamily="50" charset="-128"/>
              </a:rPr>
              <a:t>つくること</a:t>
            </a:r>
            <a:endParaRPr lang="en-US" altLang="ja-JP" sz="2000" dirty="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r>
              <a:rPr lang="ja-JP" altLang="en-US" sz="2800" dirty="0">
                <a:solidFill>
                  <a:prstClr val="black"/>
                </a:solidFill>
                <a:latin typeface="HG丸ｺﾞｼｯｸM-PRO" panose="020F0600000000000000" pitchFamily="50" charset="-128"/>
                <a:ea typeface="HG丸ｺﾞｼｯｸM-PRO" panose="020F0600000000000000" pitchFamily="50" charset="-128"/>
              </a:rPr>
              <a:t>　　</a:t>
            </a:r>
            <a:endParaRPr lang="en-US" altLang="ja-JP" sz="2800" dirty="0">
              <a:solidFill>
                <a:prstClr val="black"/>
              </a:solidFill>
              <a:latin typeface="HG丸ｺﾞｼｯｸM-PRO" panose="020F0600000000000000" pitchFamily="50" charset="-128"/>
              <a:ea typeface="HG丸ｺﾞｼｯｸM-PRO" panose="020F0600000000000000" pitchFamily="50" charset="-128"/>
            </a:endParaRPr>
          </a:p>
        </p:txBody>
      </p:sp>
      <p:sp>
        <p:nvSpPr>
          <p:cNvPr id="6" name="Text Box 70"/>
          <p:cNvSpPr txBox="1">
            <a:spLocks noChangeArrowheads="1"/>
          </p:cNvSpPr>
          <p:nvPr/>
        </p:nvSpPr>
        <p:spPr bwMode="auto">
          <a:xfrm>
            <a:off x="318765" y="614848"/>
            <a:ext cx="648072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a:spcBef>
                <a:spcPct val="20000"/>
              </a:spcBef>
              <a:buClr>
                <a:schemeClr val="accent1"/>
              </a:buClr>
              <a:buSzPct val="70000"/>
              <a:buFont typeface="Wingdings 2" pitchFamily="18" charset="2"/>
              <a:buChar char=""/>
              <a:defRPr kumimoji="1" sz="3200">
                <a:solidFill>
                  <a:schemeClr val="tx2"/>
                </a:solidFill>
                <a:latin typeface="Franklin Gothic Book" pitchFamily="34" charset="0"/>
              </a:defRPr>
            </a:lvl1pPr>
            <a:lvl2pPr marL="742950" indent="-285750">
              <a:spcBef>
                <a:spcPct val="20000"/>
              </a:spcBef>
              <a:buClr>
                <a:schemeClr val="accent1"/>
              </a:buClr>
              <a:buSzPct val="70000"/>
              <a:buFont typeface="Wingdings 2" pitchFamily="18" charset="2"/>
              <a:buChar char=""/>
              <a:defRPr kumimoji="1" sz="2800">
                <a:solidFill>
                  <a:schemeClr val="tx2"/>
                </a:solidFill>
                <a:latin typeface="Franklin Gothic Book" pitchFamily="34" charset="0"/>
              </a:defRPr>
            </a:lvl2pPr>
            <a:lvl3pPr marL="1143000" indent="-228600">
              <a:spcBef>
                <a:spcPct val="20000"/>
              </a:spcBef>
              <a:buClr>
                <a:schemeClr val="accent1"/>
              </a:buClr>
              <a:buSzPct val="70000"/>
              <a:buFont typeface="Wingdings 2" pitchFamily="18" charset="2"/>
              <a:buChar char=""/>
              <a:defRPr kumimoji="1" sz="2400">
                <a:solidFill>
                  <a:schemeClr val="tx2"/>
                </a:solidFill>
                <a:latin typeface="Franklin Gothic Book" pitchFamily="34" charset="0"/>
              </a:defRPr>
            </a:lvl3pPr>
            <a:lvl4pPr marL="1600200" indent="-228600">
              <a:spcBef>
                <a:spcPct val="20000"/>
              </a:spcBef>
              <a:buClr>
                <a:schemeClr val="accent1"/>
              </a:buClr>
              <a:buSzPct val="70000"/>
              <a:buFont typeface="Wingdings 2" pitchFamily="18" charset="2"/>
              <a:buChar char=""/>
              <a:defRPr kumimoji="1" sz="2000">
                <a:solidFill>
                  <a:schemeClr val="tx2"/>
                </a:solidFill>
                <a:latin typeface="Franklin Gothic Book" pitchFamily="34" charset="0"/>
              </a:defRPr>
            </a:lvl4pPr>
            <a:lvl5pPr marL="2057400" indent="-228600">
              <a:spcBef>
                <a:spcPct val="20000"/>
              </a:spcBef>
              <a:buClr>
                <a:schemeClr val="accent1"/>
              </a:buClr>
              <a:buSzPct val="60000"/>
              <a:buFont typeface="Wingdings 2" pitchFamily="18" charset="2"/>
              <a:buChar char=""/>
              <a:defRPr kumimoji="1">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9pPr>
          </a:lstStyle>
          <a:p>
            <a:pPr>
              <a:spcBef>
                <a:spcPct val="50000"/>
              </a:spcBef>
              <a:buClr>
                <a:srgbClr val="2D5902"/>
              </a:buClr>
              <a:buSzTx/>
              <a:buNone/>
            </a:pPr>
            <a:r>
              <a:rPr lang="ja-JP" altLang="en-US" sz="2600" dirty="0" smtClean="0">
                <a:solidFill>
                  <a:prstClr val="black"/>
                </a:solidFill>
                <a:latin typeface="HG丸ｺﾞｼｯｸM-PRO"/>
                <a:ea typeface="HG丸ｺﾞｼｯｸM-PRO"/>
                <a:cs typeface="HG丸ｺﾞｼｯｸM-PRO"/>
              </a:rPr>
              <a:t>○ </a:t>
            </a:r>
            <a:r>
              <a:rPr lang="ja-JP" altLang="en-US" sz="2600" dirty="0">
                <a:solidFill>
                  <a:prstClr val="black"/>
                </a:solidFill>
                <a:latin typeface="HG丸ｺﾞｼｯｸM-PRO"/>
                <a:ea typeface="HG丸ｺﾞｼｯｸM-PRO"/>
                <a:cs typeface="HG丸ｺﾞｼｯｸM-PRO"/>
              </a:rPr>
              <a:t>居場所づくりと絆づくり、環境づくり</a:t>
            </a:r>
          </a:p>
        </p:txBody>
      </p:sp>
      <p:sp>
        <p:nvSpPr>
          <p:cNvPr id="7" name="テキスト ボックス 6"/>
          <p:cNvSpPr txBox="1"/>
          <p:nvPr/>
        </p:nvSpPr>
        <p:spPr>
          <a:xfrm>
            <a:off x="814387" y="5088710"/>
            <a:ext cx="10601325" cy="1015663"/>
          </a:xfrm>
          <a:prstGeom prst="rect">
            <a:avLst/>
          </a:prstGeom>
          <a:solidFill>
            <a:srgbClr val="FFFFCC"/>
          </a:solidFill>
        </p:spPr>
        <p:txBody>
          <a:bodyPr wrap="square" rtlCol="0">
            <a:spAutoFit/>
          </a:bodyPr>
          <a:lstStyle/>
          <a:p>
            <a:pPr>
              <a:lnSpc>
                <a:spcPts val="2400"/>
              </a:lnSpc>
            </a:pPr>
            <a:r>
              <a:rPr lang="ja-JP" altLang="en-US" sz="2800" dirty="0">
                <a:solidFill>
                  <a:prstClr val="black"/>
                </a:solidFill>
                <a:latin typeface="ＭＳ ゴシック" panose="020B0609070205080204" pitchFamily="49" charset="-128"/>
                <a:ea typeface="ＭＳ ゴシック" panose="020B0609070205080204" pitchFamily="49" charset="-128"/>
              </a:rPr>
              <a:t>③環境づくり</a:t>
            </a:r>
            <a:endParaRPr lang="en-US" altLang="ja-JP" sz="2800" dirty="0">
              <a:solidFill>
                <a:prstClr val="black"/>
              </a:solidFill>
              <a:latin typeface="ＭＳ ゴシック" panose="020B0609070205080204" pitchFamily="49" charset="-128"/>
              <a:ea typeface="ＭＳ ゴシック" panose="020B0609070205080204" pitchFamily="49" charset="-128"/>
            </a:endParaRPr>
          </a:p>
          <a:p>
            <a:pPr>
              <a:lnSpc>
                <a:spcPts val="2400"/>
              </a:lnSpc>
            </a:pPr>
            <a:r>
              <a:rPr lang="ja-JP" altLang="en-US" sz="2600" dirty="0">
                <a:solidFill>
                  <a:prstClr val="black"/>
                </a:solidFill>
                <a:latin typeface="HG丸ｺﾞｼｯｸM-PRO" panose="020F0600000000000000" pitchFamily="50" charset="-128"/>
                <a:ea typeface="HG丸ｺﾞｼｯｸM-PRO" panose="020F0600000000000000" pitchFamily="50" charset="-128"/>
              </a:rPr>
              <a:t>　・全ての児童生徒が安心して落ち着いて主体的に</a:t>
            </a:r>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学習</a:t>
            </a:r>
            <a:r>
              <a:rPr lang="ja-JP" altLang="en-US" sz="2600" dirty="0">
                <a:solidFill>
                  <a:prstClr val="black"/>
                </a:solidFill>
                <a:latin typeface="HG丸ｺﾞｼｯｸM-PRO" panose="020F0600000000000000" pitchFamily="50" charset="-128"/>
                <a:ea typeface="HG丸ｺﾞｼｯｸM-PRO" panose="020F0600000000000000" pitchFamily="50" charset="-128"/>
              </a:rPr>
              <a:t>し生活を</a:t>
            </a:r>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送る</a:t>
            </a:r>
            <a:endParaRPr lang="en-US" altLang="ja-JP" sz="2600" dirty="0" smtClean="0">
              <a:solidFill>
                <a:prstClr val="black"/>
              </a:solidFill>
              <a:latin typeface="HG丸ｺﾞｼｯｸM-PRO" panose="020F0600000000000000" pitchFamily="50" charset="-128"/>
              <a:ea typeface="HG丸ｺﾞｼｯｸM-PRO" panose="020F0600000000000000" pitchFamily="50" charset="-128"/>
            </a:endParaRPr>
          </a:p>
          <a:p>
            <a:pPr>
              <a:lnSpc>
                <a:spcPts val="2400"/>
              </a:lnSpc>
            </a:pPr>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　　こと</a:t>
            </a:r>
            <a:r>
              <a:rPr lang="ja-JP" altLang="en-US" sz="2600" dirty="0">
                <a:solidFill>
                  <a:prstClr val="black"/>
                </a:solidFill>
                <a:latin typeface="HG丸ｺﾞｼｯｸM-PRO" panose="020F0600000000000000" pitchFamily="50" charset="-128"/>
                <a:ea typeface="HG丸ｺﾞｼｯｸM-PRO" panose="020F0600000000000000" pitchFamily="50" charset="-128"/>
              </a:rPr>
              <a:t>ができる学習環境、教室・</a:t>
            </a:r>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学校</a:t>
            </a:r>
            <a:r>
              <a:rPr lang="ja-JP" altLang="en-US" sz="2600" dirty="0">
                <a:solidFill>
                  <a:prstClr val="black"/>
                </a:solidFill>
                <a:latin typeface="HG丸ｺﾞｼｯｸM-PRO" panose="020F0600000000000000" pitchFamily="50" charset="-128"/>
                <a:ea typeface="HG丸ｺﾞｼｯｸM-PRO" panose="020F0600000000000000" pitchFamily="50" charset="-128"/>
              </a:rPr>
              <a:t>環境を整備すること</a:t>
            </a:r>
            <a:r>
              <a:rPr lang="ja-JP" altLang="en-US" sz="2800" dirty="0">
                <a:solidFill>
                  <a:prstClr val="black"/>
                </a:solidFill>
                <a:latin typeface="HG丸ｺﾞｼｯｸM-PRO" panose="020F0600000000000000" pitchFamily="50" charset="-128"/>
                <a:ea typeface="HG丸ｺﾞｼｯｸM-PRO" panose="020F0600000000000000" pitchFamily="50" charset="-128"/>
              </a:rPr>
              <a:t>　　</a:t>
            </a:r>
            <a:endParaRPr lang="en-US" altLang="ja-JP" sz="2800" dirty="0">
              <a:solidFill>
                <a:prstClr val="black"/>
              </a:solidFill>
              <a:latin typeface="HG丸ｺﾞｼｯｸM-PRO" panose="020F0600000000000000" pitchFamily="50" charset="-128"/>
              <a:ea typeface="HG丸ｺﾞｼｯｸM-PRO" panose="020F0600000000000000" pitchFamily="50" charset="-128"/>
            </a:endParaRPr>
          </a:p>
        </p:txBody>
      </p:sp>
      <p:sp>
        <p:nvSpPr>
          <p:cNvPr id="8" name="Oval 4"/>
          <p:cNvSpPr>
            <a:spLocks noChangeArrowheads="1"/>
          </p:cNvSpPr>
          <p:nvPr/>
        </p:nvSpPr>
        <p:spPr bwMode="auto">
          <a:xfrm>
            <a:off x="6799485" y="4787486"/>
            <a:ext cx="3960440" cy="533400"/>
          </a:xfrm>
          <a:prstGeom prst="ellipse">
            <a:avLst/>
          </a:prstGeom>
          <a:solidFill>
            <a:srgbClr val="FFFF00"/>
          </a:solidFill>
          <a:ln w="9525">
            <a:solidFill>
              <a:srgbClr val="660066"/>
            </a:solidFill>
            <a:round/>
            <a:headEnd/>
            <a:tailEnd/>
          </a:ln>
        </p:spPr>
        <p:txBody>
          <a:bodyPr wrap="none" anchor="ctr"/>
          <a:lstStyle>
            <a:lvl1pPr>
              <a:spcBef>
                <a:spcPct val="20000"/>
              </a:spcBef>
              <a:buChar char="•"/>
              <a:defRPr kumimoji="1" sz="3200">
                <a:solidFill>
                  <a:schemeClr val="tx1"/>
                </a:solidFill>
                <a:latin typeface="Arial" charset="0"/>
                <a:ea typeface="ＭＳ Ｐゴシック" charset="-128"/>
              </a:defRPr>
            </a:lvl1pPr>
            <a:lvl2pPr marL="742950" indent="-285750">
              <a:spcBef>
                <a:spcPct val="20000"/>
              </a:spcBef>
              <a:buChar char="–"/>
              <a:defRPr kumimoji="1" sz="2800">
                <a:solidFill>
                  <a:schemeClr val="tx1"/>
                </a:solidFill>
                <a:latin typeface="Arial" charset="0"/>
                <a:ea typeface="ＭＳ Ｐゴシック" charset="-128"/>
              </a:defRPr>
            </a:lvl2pPr>
            <a:lvl3pPr marL="1143000" indent="-228600">
              <a:spcBef>
                <a:spcPct val="20000"/>
              </a:spcBef>
              <a:buChar char="•"/>
              <a:defRPr kumimoji="1" sz="2400">
                <a:solidFill>
                  <a:schemeClr val="tx1"/>
                </a:solidFill>
                <a:latin typeface="Arial" charset="0"/>
                <a:ea typeface="ＭＳ Ｐゴシック" charset="-128"/>
              </a:defRPr>
            </a:lvl3pPr>
            <a:lvl4pPr marL="1600200" indent="-228600">
              <a:spcBef>
                <a:spcPct val="20000"/>
              </a:spcBef>
              <a:buChar char="–"/>
              <a:defRPr kumimoji="1" sz="2000">
                <a:solidFill>
                  <a:schemeClr val="tx1"/>
                </a:solidFill>
                <a:latin typeface="Arial" charset="0"/>
                <a:ea typeface="ＭＳ Ｐゴシック" charset="-128"/>
              </a:defRPr>
            </a:lvl4pPr>
            <a:lvl5pPr marL="2057400" indent="-22860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a:spcBef>
                <a:spcPct val="0"/>
              </a:spcBef>
              <a:buNone/>
            </a:pPr>
            <a:r>
              <a:rPr lang="ja-JP" altLang="en-US" sz="2400" dirty="0">
                <a:solidFill>
                  <a:srgbClr val="9C5252"/>
                </a:solidFill>
                <a:latin typeface="HGS創英角ｺﾞｼｯｸUB" pitchFamily="50" charset="-128"/>
                <a:ea typeface="HGS創英角ｺﾞｼｯｸUB" pitchFamily="50" charset="-128"/>
              </a:rPr>
              <a:t>北海道オリジナル</a:t>
            </a:r>
          </a:p>
        </p:txBody>
      </p:sp>
      <p:sp>
        <p:nvSpPr>
          <p:cNvPr id="10" name="正方形/長方形 9"/>
          <p:cNvSpPr/>
          <p:nvPr/>
        </p:nvSpPr>
        <p:spPr>
          <a:xfrm>
            <a:off x="292801" y="197812"/>
            <a:ext cx="3047546" cy="276999"/>
          </a:xfrm>
          <a:prstGeom prst="rect">
            <a:avLst/>
          </a:prstGeom>
        </p:spPr>
        <p:txBody>
          <a:bodyPr wrap="square">
            <a:spAutoFit/>
          </a:bodyPr>
          <a:lstStyle/>
          <a:p>
            <a:r>
              <a:rPr lang="ja-JP" altLang="en-US" sz="1200" dirty="0" smtClean="0"/>
              <a:t>３　いじめ未然防止モデルプログラムの活用</a:t>
            </a:r>
            <a:endParaRPr lang="ja-JP" altLang="en-US" sz="1200" dirty="0"/>
          </a:p>
        </p:txBody>
      </p:sp>
    </p:spTree>
    <p:extLst>
      <p:ext uri="{BB962C8B-B14F-4D97-AF65-F5344CB8AC3E}">
        <p14:creationId xmlns:p14="http://schemas.microsoft.com/office/powerpoint/2010/main" val="330805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5">
                                            <p:txEl>
                                              <p:pRg st="0" end="0"/>
                                            </p:txEl>
                                          </p:spTgt>
                                        </p:tgtEl>
                                        <p:attrNameLst>
                                          <p:attrName>style.color</p:attrName>
                                        </p:attrNameLst>
                                      </p:cBhvr>
                                      <p:to>
                                        <a:schemeClr val="accent2"/>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500" fill="hold"/>
                                        <p:tgtEl>
                                          <p:spTgt spid="5">
                                            <p:txEl>
                                              <p:pRg st="5" end="5"/>
                                            </p:txEl>
                                          </p:spTgt>
                                        </p:tgtEl>
                                        <p:attrNameLst>
                                          <p:attrName>style.color</p:attrName>
                                        </p:attrNameLst>
                                      </p:cBhvr>
                                      <p:to>
                                        <a:schemeClr val="accent2"/>
                                      </p:to>
                                    </p:animClr>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6BE8A28-CA83-441C-A625-1E459E4163B5}" type="slidenum">
              <a:rPr kumimoji="1" lang="ja-JP" altLang="en-US" smtClean="0"/>
              <a:t>9</a:t>
            </a:fld>
            <a:endParaRPr kumimoji="1" lang="ja-JP" altLang="en-US"/>
          </a:p>
        </p:txBody>
      </p:sp>
      <p:sp>
        <p:nvSpPr>
          <p:cNvPr id="7" name="正方形/長方形 6"/>
          <p:cNvSpPr/>
          <p:nvPr/>
        </p:nvSpPr>
        <p:spPr>
          <a:xfrm>
            <a:off x="1991544" y="1196752"/>
            <a:ext cx="7920880" cy="1296144"/>
          </a:xfrm>
          <a:prstGeom prst="rect">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Calibri"/>
              <a:ea typeface="ＭＳ Ｐゴシック" panose="020B0600070205080204" pitchFamily="50" charset="-128"/>
            </a:endParaRPr>
          </a:p>
        </p:txBody>
      </p:sp>
      <p:sp>
        <p:nvSpPr>
          <p:cNvPr id="8" name="角丸四角形 7"/>
          <p:cNvSpPr/>
          <p:nvPr/>
        </p:nvSpPr>
        <p:spPr>
          <a:xfrm>
            <a:off x="1803169" y="908720"/>
            <a:ext cx="4319163"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prstClr val="black"/>
                </a:solidFill>
                <a:latin typeface="ＭＳ ゴシック" panose="020B0609070205080204" pitchFamily="49" charset="-128"/>
                <a:ea typeface="ＭＳ ゴシック" panose="020B0609070205080204" pitchFamily="49" charset="-128"/>
              </a:rPr>
              <a:t>授業</a:t>
            </a:r>
            <a:r>
              <a:rPr lang="ja-JP" altLang="en-US" b="1" dirty="0">
                <a:solidFill>
                  <a:prstClr val="black"/>
                </a:solidFill>
                <a:latin typeface="ＭＳ ゴシック" panose="020B0609070205080204" pitchFamily="49" charset="-128"/>
                <a:ea typeface="ＭＳ ゴシック" panose="020B0609070205080204" pitchFamily="49" charset="-128"/>
              </a:rPr>
              <a:t>で自分の考えを発表させる。</a:t>
            </a:r>
            <a:endParaRPr lang="en-US" altLang="ja-JP" b="1" dirty="0">
              <a:solidFill>
                <a:prstClr val="black"/>
              </a:solidFill>
              <a:latin typeface="ＭＳ ゴシック" panose="020B0609070205080204" pitchFamily="49" charset="-128"/>
              <a:ea typeface="ＭＳ ゴシック" panose="020B0609070205080204" pitchFamily="49" charset="-128"/>
            </a:endParaRPr>
          </a:p>
        </p:txBody>
      </p:sp>
      <p:sp>
        <p:nvSpPr>
          <p:cNvPr id="11" name="正方形/長方形 10"/>
          <p:cNvSpPr/>
          <p:nvPr/>
        </p:nvSpPr>
        <p:spPr>
          <a:xfrm>
            <a:off x="2439368" y="1583122"/>
            <a:ext cx="5456832" cy="9817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prstClr val="black"/>
                </a:solidFill>
                <a:latin typeface="HG丸ｺﾞｼｯｸM-PRO" panose="020F0600000000000000" pitchFamily="50" charset="-128"/>
                <a:ea typeface="HG丸ｺﾞｼｯｸM-PRO" panose="020F0600000000000000" pitchFamily="50" charset="-128"/>
              </a:rPr>
              <a:t>○授業で話合い活動を位置付ける。</a:t>
            </a:r>
            <a:endParaRPr lang="en-US" altLang="ja-JP" dirty="0">
              <a:solidFill>
                <a:prstClr val="black"/>
              </a:solidFill>
              <a:latin typeface="HG丸ｺﾞｼｯｸM-PRO" panose="020F0600000000000000" pitchFamily="50" charset="-128"/>
              <a:ea typeface="HG丸ｺﾞｼｯｸM-PRO" panose="020F0600000000000000" pitchFamily="50" charset="-128"/>
            </a:endParaRPr>
          </a:p>
          <a:p>
            <a:r>
              <a:rPr lang="ja-JP" altLang="en-US" dirty="0">
                <a:solidFill>
                  <a:prstClr val="black"/>
                </a:solidFill>
                <a:latin typeface="HG丸ｺﾞｼｯｸM-PRO" panose="020F0600000000000000" pitchFamily="50" charset="-128"/>
                <a:ea typeface="HG丸ｺﾞｼｯｸM-PRO" panose="020F0600000000000000" pitchFamily="50" charset="-128"/>
              </a:rPr>
              <a:t>　 →相手の考えのよいところを見付ける。</a:t>
            </a:r>
            <a:endParaRPr lang="en-US" altLang="ja-JP" dirty="0">
              <a:solidFill>
                <a:prstClr val="black"/>
              </a:solidFill>
              <a:latin typeface="HG丸ｺﾞｼｯｸM-PRO" panose="020F0600000000000000" pitchFamily="50" charset="-128"/>
              <a:ea typeface="HG丸ｺﾞｼｯｸM-PRO" panose="020F0600000000000000" pitchFamily="50" charset="-128"/>
            </a:endParaRPr>
          </a:p>
          <a:p>
            <a:r>
              <a:rPr lang="ja-JP" altLang="en-US" dirty="0">
                <a:solidFill>
                  <a:prstClr val="black"/>
                </a:solidFill>
                <a:latin typeface="HG丸ｺﾞｼｯｸM-PRO" panose="020F0600000000000000" pitchFamily="50" charset="-128"/>
                <a:ea typeface="HG丸ｺﾞｼｯｸM-PRO" panose="020F0600000000000000" pitchFamily="50" charset="-128"/>
              </a:rPr>
              <a:t>　 →考えを出し合い、よりよい考えを導く。</a:t>
            </a:r>
          </a:p>
        </p:txBody>
      </p:sp>
      <p:sp>
        <p:nvSpPr>
          <p:cNvPr id="12" name="右矢印 11"/>
          <p:cNvSpPr/>
          <p:nvPr/>
        </p:nvSpPr>
        <p:spPr>
          <a:xfrm>
            <a:off x="1739516" y="1542047"/>
            <a:ext cx="684076"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dirty="0">
                <a:solidFill>
                  <a:prstClr val="white"/>
                </a:solidFill>
                <a:latin typeface="Calibri"/>
                <a:ea typeface="ＭＳ Ｐゴシック" panose="020B0600070205080204" pitchFamily="50" charset="-128"/>
              </a:rPr>
              <a:t>例えば</a:t>
            </a:r>
          </a:p>
        </p:txBody>
      </p:sp>
      <p:sp>
        <p:nvSpPr>
          <p:cNvPr id="14" name="正方形/長方形 13"/>
          <p:cNvSpPr/>
          <p:nvPr/>
        </p:nvSpPr>
        <p:spPr>
          <a:xfrm>
            <a:off x="8039498" y="1598982"/>
            <a:ext cx="1992064" cy="312947"/>
          </a:xfrm>
          <a:prstGeom prst="rect">
            <a:avLst/>
          </a:prstGeom>
          <a:solidFill>
            <a:schemeClr val="accent3">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r>
              <a:rPr lang="ja-JP" altLang="en-US" dirty="0">
                <a:solidFill>
                  <a:prstClr val="black"/>
                </a:solidFill>
                <a:latin typeface="Calibri"/>
                <a:ea typeface="ＭＳ Ｐゴシック" panose="020B0600070205080204" pitchFamily="50" charset="-128"/>
              </a:rPr>
              <a:t>教師による指導</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sp>
        <p:nvSpPr>
          <p:cNvPr id="15" name="正方形/長方形 14"/>
          <p:cNvSpPr/>
          <p:nvPr/>
        </p:nvSpPr>
        <p:spPr>
          <a:xfrm>
            <a:off x="8031131" y="1979222"/>
            <a:ext cx="1992064" cy="585682"/>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r>
              <a:rPr lang="ja-JP" altLang="en-US" dirty="0">
                <a:solidFill>
                  <a:prstClr val="black"/>
                </a:solidFill>
                <a:latin typeface="Calibri"/>
                <a:ea typeface="ＭＳ Ｐゴシック" panose="020B0600070205080204" pitchFamily="50" charset="-128"/>
              </a:rPr>
              <a:t>児童生徒による主体的な活動</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sp>
        <p:nvSpPr>
          <p:cNvPr id="19" name="正方形/長方形 18"/>
          <p:cNvSpPr/>
          <p:nvPr/>
        </p:nvSpPr>
        <p:spPr>
          <a:xfrm>
            <a:off x="6303275" y="1079122"/>
            <a:ext cx="3711619" cy="405662"/>
          </a:xfrm>
          <a:prstGeom prst="rect">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prstClr val="black"/>
                </a:solidFill>
                <a:latin typeface="Calibri"/>
                <a:ea typeface="ＭＳ Ｐゴシック" panose="020B0600070205080204" pitchFamily="50" charset="-128"/>
              </a:rPr>
              <a:t>主に各教科等で行う。</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sp>
        <p:nvSpPr>
          <p:cNvPr id="24" name="Text Box 11"/>
          <p:cNvSpPr txBox="1">
            <a:spLocks noChangeArrowheads="1"/>
          </p:cNvSpPr>
          <p:nvPr/>
        </p:nvSpPr>
        <p:spPr bwMode="auto">
          <a:xfrm>
            <a:off x="468704" y="332657"/>
            <a:ext cx="669674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a:spcBef>
                <a:spcPct val="20000"/>
              </a:spcBef>
              <a:buClr>
                <a:schemeClr val="accent1"/>
              </a:buClr>
              <a:buSzPct val="70000"/>
              <a:buFont typeface="Wingdings 2" pitchFamily="18" charset="2"/>
              <a:buChar char=""/>
              <a:defRPr kumimoji="1" sz="3200">
                <a:solidFill>
                  <a:schemeClr val="tx2"/>
                </a:solidFill>
                <a:latin typeface="Franklin Gothic Book" pitchFamily="34" charset="0"/>
              </a:defRPr>
            </a:lvl1pPr>
            <a:lvl2pPr marL="742950" indent="-285750">
              <a:spcBef>
                <a:spcPct val="20000"/>
              </a:spcBef>
              <a:buClr>
                <a:schemeClr val="accent1"/>
              </a:buClr>
              <a:buSzPct val="70000"/>
              <a:buFont typeface="Wingdings 2" pitchFamily="18" charset="2"/>
              <a:buChar char=""/>
              <a:defRPr kumimoji="1" sz="2800">
                <a:solidFill>
                  <a:schemeClr val="tx2"/>
                </a:solidFill>
                <a:latin typeface="Franklin Gothic Book" pitchFamily="34" charset="0"/>
              </a:defRPr>
            </a:lvl2pPr>
            <a:lvl3pPr marL="1143000" indent="-228600">
              <a:spcBef>
                <a:spcPct val="20000"/>
              </a:spcBef>
              <a:buClr>
                <a:schemeClr val="accent1"/>
              </a:buClr>
              <a:buSzPct val="70000"/>
              <a:buFont typeface="Wingdings 2" pitchFamily="18" charset="2"/>
              <a:buChar char=""/>
              <a:defRPr kumimoji="1" sz="2400">
                <a:solidFill>
                  <a:schemeClr val="tx2"/>
                </a:solidFill>
                <a:latin typeface="Franklin Gothic Book" pitchFamily="34" charset="0"/>
              </a:defRPr>
            </a:lvl3pPr>
            <a:lvl4pPr marL="1600200" indent="-228600">
              <a:spcBef>
                <a:spcPct val="20000"/>
              </a:spcBef>
              <a:buClr>
                <a:schemeClr val="accent1"/>
              </a:buClr>
              <a:buSzPct val="70000"/>
              <a:buFont typeface="Wingdings 2" pitchFamily="18" charset="2"/>
              <a:buChar char=""/>
              <a:defRPr kumimoji="1" sz="2000">
                <a:solidFill>
                  <a:schemeClr val="tx2"/>
                </a:solidFill>
                <a:latin typeface="Franklin Gothic Book" pitchFamily="34" charset="0"/>
              </a:defRPr>
            </a:lvl4pPr>
            <a:lvl5pPr marL="2057400" indent="-228600">
              <a:spcBef>
                <a:spcPct val="20000"/>
              </a:spcBef>
              <a:buClr>
                <a:schemeClr val="accent1"/>
              </a:buClr>
              <a:buSzPct val="60000"/>
              <a:buFont typeface="Wingdings 2" pitchFamily="18" charset="2"/>
              <a:buChar char=""/>
              <a:defRPr kumimoji="1">
                <a:solidFill>
                  <a:schemeClr val="tx2"/>
                </a:solidFill>
                <a:latin typeface="Franklin Gothic Book" pitchFamily="34" charset="0"/>
              </a:defRPr>
            </a:lvl5pPr>
            <a:lvl6pPr marL="25146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6pPr>
            <a:lvl7pPr marL="29718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7pPr>
            <a:lvl8pPr marL="34290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8pPr>
            <a:lvl9pPr marL="3886200" indent="-228600" eaLnBrk="0" fontAlgn="base" hangingPunct="0">
              <a:spcBef>
                <a:spcPct val="20000"/>
              </a:spcBef>
              <a:spcAft>
                <a:spcPct val="0"/>
              </a:spcAft>
              <a:buClr>
                <a:schemeClr val="accent1"/>
              </a:buClr>
              <a:buSzPct val="60000"/>
              <a:buFont typeface="Wingdings 2" pitchFamily="18" charset="2"/>
              <a:buChar char=""/>
              <a:defRPr kumimoji="1">
                <a:solidFill>
                  <a:schemeClr val="tx2"/>
                </a:solidFill>
                <a:latin typeface="Franklin Gothic Book" pitchFamily="34" charset="0"/>
              </a:defRPr>
            </a:lvl9pPr>
          </a:lstStyle>
          <a:p>
            <a:pPr>
              <a:spcBef>
                <a:spcPct val="50000"/>
              </a:spcBef>
              <a:buClr>
                <a:srgbClr val="2D5902"/>
              </a:buClr>
              <a:buSzTx/>
              <a:buNone/>
            </a:pPr>
            <a:r>
              <a:rPr lang="ja-JP" altLang="en-US" sz="26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2600" dirty="0">
                <a:solidFill>
                  <a:prstClr val="black"/>
                </a:solidFill>
                <a:latin typeface="HG丸ｺﾞｼｯｸM-PRO" panose="020F0600000000000000" pitchFamily="50" charset="-128"/>
                <a:ea typeface="HG丸ｺﾞｼｯｸM-PRO" panose="020F0600000000000000" pitchFamily="50" charset="-128"/>
              </a:rPr>
              <a:t>いじめの未然防止につながる教育活動</a:t>
            </a:r>
          </a:p>
        </p:txBody>
      </p:sp>
      <p:sp>
        <p:nvSpPr>
          <p:cNvPr id="6" name="正方形/長方形 5"/>
          <p:cNvSpPr/>
          <p:nvPr/>
        </p:nvSpPr>
        <p:spPr>
          <a:xfrm>
            <a:off x="1922203" y="3066974"/>
            <a:ext cx="7920880" cy="1296144"/>
          </a:xfrm>
          <a:prstGeom prst="rect">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Calibri"/>
              <a:ea typeface="ＭＳ Ｐゴシック" panose="020B0600070205080204" pitchFamily="50" charset="-128"/>
            </a:endParaRPr>
          </a:p>
        </p:txBody>
      </p:sp>
      <p:sp>
        <p:nvSpPr>
          <p:cNvPr id="10" name="角丸四角形 9"/>
          <p:cNvSpPr/>
          <p:nvPr/>
        </p:nvSpPr>
        <p:spPr>
          <a:xfrm>
            <a:off x="1770851" y="2832573"/>
            <a:ext cx="4319163"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prstClr val="black"/>
                </a:solidFill>
                <a:latin typeface="ＭＳ ゴシック" panose="020B0609070205080204" pitchFamily="49" charset="-128"/>
                <a:ea typeface="ＭＳ ゴシック" panose="020B0609070205080204" pitchFamily="49" charset="-128"/>
              </a:rPr>
              <a:t>異年齢</a:t>
            </a:r>
            <a:r>
              <a:rPr lang="ja-JP" altLang="en-US" b="1" dirty="0">
                <a:solidFill>
                  <a:prstClr val="black"/>
                </a:solidFill>
                <a:latin typeface="ＭＳ ゴシック" panose="020B0609070205080204" pitchFamily="49" charset="-128"/>
                <a:ea typeface="ＭＳ ゴシック" panose="020B0609070205080204" pitchFamily="49" charset="-128"/>
              </a:rPr>
              <a:t>で交流する活動を実施する。</a:t>
            </a:r>
            <a:endParaRPr lang="en-US" altLang="ja-JP" b="1" dirty="0">
              <a:solidFill>
                <a:prstClr val="black"/>
              </a:solidFill>
              <a:latin typeface="ＭＳ ゴシック" panose="020B0609070205080204" pitchFamily="49" charset="-128"/>
              <a:ea typeface="ＭＳ ゴシック" panose="020B0609070205080204" pitchFamily="49" charset="-128"/>
            </a:endParaRPr>
          </a:p>
        </p:txBody>
      </p:sp>
      <p:sp>
        <p:nvSpPr>
          <p:cNvPr id="16" name="正方形/長方形 15"/>
          <p:cNvSpPr/>
          <p:nvPr/>
        </p:nvSpPr>
        <p:spPr>
          <a:xfrm>
            <a:off x="2370027" y="3516189"/>
            <a:ext cx="5456832" cy="977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prstClr val="black"/>
                </a:solidFill>
                <a:latin typeface="HG丸ｺﾞｼｯｸM-PRO" panose="020F0600000000000000" pitchFamily="50" charset="-128"/>
                <a:ea typeface="HG丸ｺﾞｼｯｸM-PRO" panose="020F0600000000000000" pitchFamily="50" charset="-128"/>
              </a:rPr>
              <a:t>○学校行事などを異年齢で行う。</a:t>
            </a:r>
            <a:endParaRPr lang="en-US" altLang="ja-JP" dirty="0">
              <a:solidFill>
                <a:prstClr val="black"/>
              </a:solidFill>
              <a:latin typeface="HG丸ｺﾞｼｯｸM-PRO" panose="020F0600000000000000" pitchFamily="50" charset="-128"/>
              <a:ea typeface="HG丸ｺﾞｼｯｸM-PRO" panose="020F0600000000000000" pitchFamily="50" charset="-128"/>
            </a:endParaRPr>
          </a:p>
          <a:p>
            <a:r>
              <a:rPr lang="ja-JP" altLang="en-US" dirty="0">
                <a:solidFill>
                  <a:prstClr val="black"/>
                </a:solidFill>
                <a:latin typeface="HG丸ｺﾞｼｯｸM-PRO" panose="020F0600000000000000" pitchFamily="50" charset="-128"/>
                <a:ea typeface="HG丸ｺﾞｼｯｸM-PRO" panose="020F0600000000000000" pitchFamily="50" charset="-128"/>
              </a:rPr>
              <a:t>　 →集会活動を異年齢集団で行う。</a:t>
            </a:r>
            <a:endParaRPr lang="en-US" altLang="ja-JP" dirty="0">
              <a:solidFill>
                <a:prstClr val="black"/>
              </a:solidFill>
              <a:latin typeface="HG丸ｺﾞｼｯｸM-PRO" panose="020F0600000000000000" pitchFamily="50" charset="-128"/>
              <a:ea typeface="HG丸ｺﾞｼｯｸM-PRO" panose="020F0600000000000000" pitchFamily="50" charset="-128"/>
            </a:endParaRPr>
          </a:p>
          <a:p>
            <a:r>
              <a:rPr lang="ja-JP" altLang="en-US" dirty="0">
                <a:solidFill>
                  <a:prstClr val="black"/>
                </a:solidFill>
                <a:latin typeface="HG丸ｺﾞｼｯｸM-PRO" panose="020F0600000000000000" pitchFamily="50" charset="-128"/>
                <a:ea typeface="HG丸ｺﾞｼｯｸM-PRO" panose="020F0600000000000000" pitchFamily="50" charset="-128"/>
              </a:rPr>
              <a:t>　 →異なる校種による交流活動を行う。</a:t>
            </a:r>
          </a:p>
        </p:txBody>
      </p:sp>
      <p:sp>
        <p:nvSpPr>
          <p:cNvPr id="17" name="右矢印 16"/>
          <p:cNvSpPr/>
          <p:nvPr/>
        </p:nvSpPr>
        <p:spPr>
          <a:xfrm>
            <a:off x="1670175" y="3447164"/>
            <a:ext cx="684076"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dirty="0">
                <a:solidFill>
                  <a:prstClr val="white"/>
                </a:solidFill>
                <a:latin typeface="Calibri"/>
                <a:ea typeface="ＭＳ Ｐゴシック" panose="020B0600070205080204" pitchFamily="50" charset="-128"/>
              </a:rPr>
              <a:t>例えば</a:t>
            </a:r>
          </a:p>
        </p:txBody>
      </p:sp>
      <p:sp>
        <p:nvSpPr>
          <p:cNvPr id="22" name="正方形/長方形 21"/>
          <p:cNvSpPr/>
          <p:nvPr/>
        </p:nvSpPr>
        <p:spPr>
          <a:xfrm>
            <a:off x="7947066" y="3534663"/>
            <a:ext cx="1992064" cy="312947"/>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r>
              <a:rPr lang="ja-JP" altLang="en-US" dirty="0">
                <a:solidFill>
                  <a:prstClr val="black"/>
                </a:solidFill>
                <a:latin typeface="Calibri"/>
                <a:ea typeface="ＭＳ Ｐゴシック" panose="020B0600070205080204" pitchFamily="50" charset="-128"/>
              </a:rPr>
              <a:t>教師による指導</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sp>
        <p:nvSpPr>
          <p:cNvPr id="23" name="正方形/長方形 22"/>
          <p:cNvSpPr/>
          <p:nvPr/>
        </p:nvSpPr>
        <p:spPr>
          <a:xfrm>
            <a:off x="7953488" y="3903461"/>
            <a:ext cx="1992064" cy="585682"/>
          </a:xfrm>
          <a:prstGeom prst="rect">
            <a:avLst/>
          </a:prstGeom>
          <a:solidFill>
            <a:schemeClr val="accent3">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r>
              <a:rPr lang="ja-JP" altLang="en-US" dirty="0">
                <a:solidFill>
                  <a:prstClr val="black"/>
                </a:solidFill>
                <a:latin typeface="Calibri"/>
                <a:ea typeface="ＭＳ Ｐゴシック" panose="020B0600070205080204" pitchFamily="50" charset="-128"/>
              </a:rPr>
              <a:t>児童・生徒会が中心となった活動</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sp>
        <p:nvSpPr>
          <p:cNvPr id="25" name="正方形/長方形 24"/>
          <p:cNvSpPr/>
          <p:nvPr/>
        </p:nvSpPr>
        <p:spPr>
          <a:xfrm>
            <a:off x="6230055" y="3002975"/>
            <a:ext cx="3711619" cy="405662"/>
          </a:xfrm>
          <a:prstGeom prst="rect">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prstClr val="black"/>
                </a:solidFill>
                <a:latin typeface="Calibri"/>
                <a:ea typeface="ＭＳ Ｐゴシック" panose="020B0600070205080204" pitchFamily="50" charset="-128"/>
              </a:rPr>
              <a:t>各教科等及びその他で行う。</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sp>
        <p:nvSpPr>
          <p:cNvPr id="5" name="正方形/長方形 4"/>
          <p:cNvSpPr/>
          <p:nvPr/>
        </p:nvSpPr>
        <p:spPr>
          <a:xfrm>
            <a:off x="1947541" y="4882967"/>
            <a:ext cx="7920880" cy="1296144"/>
          </a:xfrm>
          <a:prstGeom prst="rect">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Calibri"/>
              <a:ea typeface="ＭＳ Ｐゴシック" panose="020B0600070205080204" pitchFamily="50" charset="-128"/>
            </a:endParaRPr>
          </a:p>
        </p:txBody>
      </p:sp>
      <p:sp>
        <p:nvSpPr>
          <p:cNvPr id="21" name="正方形/長方形 20"/>
          <p:cNvSpPr/>
          <p:nvPr/>
        </p:nvSpPr>
        <p:spPr>
          <a:xfrm>
            <a:off x="7997892" y="5374567"/>
            <a:ext cx="1992064" cy="312947"/>
          </a:xfrm>
          <a:prstGeom prst="rect">
            <a:avLst/>
          </a:prstGeom>
          <a:gradFill flip="none" rotWithShape="1">
            <a:gsLst>
              <a:gs pos="0">
                <a:schemeClr val="accent3">
                  <a:lumMod val="40000"/>
                  <a:lumOff val="60000"/>
                </a:schemeClr>
              </a:gs>
              <a:gs pos="50000">
                <a:schemeClr val="bg1"/>
              </a:gs>
            </a:gsLst>
            <a:lin ang="0" scaled="1"/>
            <a:tileRect/>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r>
              <a:rPr lang="ja-JP" altLang="en-US" dirty="0">
                <a:solidFill>
                  <a:prstClr val="black"/>
                </a:solidFill>
                <a:latin typeface="Calibri"/>
                <a:ea typeface="ＭＳ Ｐゴシック" panose="020B0600070205080204" pitchFamily="50" charset="-128"/>
              </a:rPr>
              <a:t>教師による指導</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grpSp>
        <p:nvGrpSpPr>
          <p:cNvPr id="2" name="グループ化 1"/>
          <p:cNvGrpSpPr/>
          <p:nvPr/>
        </p:nvGrpSpPr>
        <p:grpSpPr>
          <a:xfrm>
            <a:off x="1709145" y="4660968"/>
            <a:ext cx="8303902" cy="1695382"/>
            <a:chOff x="1727660" y="2866771"/>
            <a:chExt cx="8303902" cy="1695382"/>
          </a:xfrm>
        </p:grpSpPr>
        <p:sp>
          <p:nvSpPr>
            <p:cNvPr id="9" name="角丸四角形 8"/>
            <p:cNvSpPr/>
            <p:nvPr/>
          </p:nvSpPr>
          <p:spPr>
            <a:xfrm>
              <a:off x="1840192" y="2866771"/>
              <a:ext cx="4319163"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b="1" spc="-150" dirty="0" smtClean="0">
                  <a:solidFill>
                    <a:prstClr val="black"/>
                  </a:solidFill>
                  <a:latin typeface="ＭＳ ゴシック" panose="020B0609070205080204" pitchFamily="49" charset="-128"/>
                  <a:ea typeface="ＭＳ ゴシック" panose="020B0609070205080204" pitchFamily="49" charset="-128"/>
                </a:rPr>
                <a:t>地域</a:t>
              </a:r>
              <a:r>
                <a:rPr lang="ja-JP" altLang="en-US" b="1" spc="-150" dirty="0">
                  <a:solidFill>
                    <a:prstClr val="black"/>
                  </a:solidFill>
                  <a:latin typeface="ＭＳ ゴシック" panose="020B0609070205080204" pitchFamily="49" charset="-128"/>
                  <a:ea typeface="ＭＳ ゴシック" panose="020B0609070205080204" pitchFamily="49" charset="-128"/>
                </a:rPr>
                <a:t>の人々と触れ合う活動を実施する。</a:t>
              </a:r>
              <a:endParaRPr lang="en-US" altLang="ja-JP" b="1" spc="-150" dirty="0">
                <a:solidFill>
                  <a:prstClr val="black"/>
                </a:solidFill>
                <a:latin typeface="ＭＳ ゴシック" panose="020B0609070205080204" pitchFamily="49" charset="-128"/>
                <a:ea typeface="ＭＳ ゴシック" panose="020B0609070205080204" pitchFamily="49" charset="-128"/>
              </a:endParaRPr>
            </a:p>
          </p:txBody>
        </p:sp>
        <p:sp>
          <p:nvSpPr>
            <p:cNvPr id="13" name="右矢印 12"/>
            <p:cNvSpPr/>
            <p:nvPr/>
          </p:nvSpPr>
          <p:spPr>
            <a:xfrm>
              <a:off x="1727660" y="3497030"/>
              <a:ext cx="684076"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dirty="0">
                  <a:solidFill>
                    <a:prstClr val="white"/>
                  </a:solidFill>
                  <a:latin typeface="Calibri"/>
                  <a:ea typeface="ＭＳ Ｐゴシック" panose="020B0600070205080204" pitchFamily="50" charset="-128"/>
                </a:rPr>
                <a:t>例えば</a:t>
              </a:r>
            </a:p>
          </p:txBody>
        </p:sp>
        <p:sp>
          <p:nvSpPr>
            <p:cNvPr id="18" name="正方形/長方形 17"/>
            <p:cNvSpPr/>
            <p:nvPr/>
          </p:nvSpPr>
          <p:spPr>
            <a:xfrm>
              <a:off x="2439368" y="3580370"/>
              <a:ext cx="5456832" cy="9817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prstClr val="black"/>
                  </a:solidFill>
                  <a:latin typeface="HG丸ｺﾞｼｯｸM-PRO" panose="020F0600000000000000" pitchFamily="50" charset="-128"/>
                  <a:ea typeface="HG丸ｺﾞｼｯｸM-PRO" panose="020F0600000000000000" pitchFamily="50" charset="-128"/>
                </a:rPr>
                <a:t>○学校行事などを地域の人々と一緒に行う。</a:t>
              </a:r>
              <a:endParaRPr lang="en-US" altLang="ja-JP" dirty="0">
                <a:solidFill>
                  <a:prstClr val="black"/>
                </a:solidFill>
                <a:latin typeface="HG丸ｺﾞｼｯｸM-PRO" panose="020F0600000000000000" pitchFamily="50" charset="-128"/>
                <a:ea typeface="HG丸ｺﾞｼｯｸM-PRO" panose="020F0600000000000000" pitchFamily="50" charset="-128"/>
              </a:endParaRPr>
            </a:p>
            <a:p>
              <a:r>
                <a:rPr lang="ja-JP" altLang="en-US" dirty="0">
                  <a:solidFill>
                    <a:prstClr val="black"/>
                  </a:solidFill>
                  <a:latin typeface="HG丸ｺﾞｼｯｸM-PRO" panose="020F0600000000000000" pitchFamily="50" charset="-128"/>
                  <a:ea typeface="HG丸ｺﾞｼｯｸM-PRO" panose="020F0600000000000000" pitchFamily="50" charset="-128"/>
                </a:rPr>
                <a:t>　 →清掃活動などの</a:t>
              </a:r>
              <a:r>
                <a:rPr lang="ja-JP" altLang="en-US" u="sng" dirty="0">
                  <a:solidFill>
                    <a:prstClr val="black"/>
                  </a:solidFill>
                  <a:latin typeface="HG丸ｺﾞｼｯｸM-PRO" panose="020F0600000000000000" pitchFamily="50" charset="-128"/>
                  <a:ea typeface="HG丸ｺﾞｼｯｸM-PRO" panose="020F0600000000000000" pitchFamily="50" charset="-128"/>
                </a:rPr>
                <a:t>ボランティア活動</a:t>
              </a:r>
              <a:r>
                <a:rPr lang="ja-JP" altLang="en-US" dirty="0">
                  <a:solidFill>
                    <a:prstClr val="black"/>
                  </a:solidFill>
                  <a:latin typeface="HG丸ｺﾞｼｯｸM-PRO" panose="020F0600000000000000" pitchFamily="50" charset="-128"/>
                  <a:ea typeface="HG丸ｺﾞｼｯｸM-PRO" panose="020F0600000000000000" pitchFamily="50" charset="-128"/>
                </a:rPr>
                <a:t>を行う。</a:t>
              </a:r>
              <a:endParaRPr lang="en-US" altLang="ja-JP" dirty="0">
                <a:solidFill>
                  <a:prstClr val="black"/>
                </a:solidFill>
                <a:latin typeface="HG丸ｺﾞｼｯｸM-PRO" panose="020F0600000000000000" pitchFamily="50" charset="-128"/>
                <a:ea typeface="HG丸ｺﾞｼｯｸM-PRO" panose="020F0600000000000000" pitchFamily="50" charset="-128"/>
              </a:endParaRPr>
            </a:p>
            <a:p>
              <a:r>
                <a:rPr lang="ja-JP" altLang="en-US" dirty="0">
                  <a:solidFill>
                    <a:prstClr val="black"/>
                  </a:solidFill>
                  <a:latin typeface="HG丸ｺﾞｼｯｸM-PRO" panose="020F0600000000000000" pitchFamily="50" charset="-128"/>
                  <a:ea typeface="HG丸ｺﾞｼｯｸM-PRO" panose="020F0600000000000000" pitchFamily="50" charset="-128"/>
                </a:rPr>
                <a:t>　 →学習成果を提言する。</a:t>
              </a:r>
            </a:p>
          </p:txBody>
        </p:sp>
        <p:sp>
          <p:nvSpPr>
            <p:cNvPr id="20" name="正方形/長方形 19"/>
            <p:cNvSpPr/>
            <p:nvPr/>
          </p:nvSpPr>
          <p:spPr>
            <a:xfrm>
              <a:off x="8039498" y="3966622"/>
              <a:ext cx="1992064" cy="585682"/>
            </a:xfrm>
            <a:prstGeom prst="rect">
              <a:avLst/>
            </a:prstGeom>
            <a:gradFill flip="none" rotWithShape="1">
              <a:gsLst>
                <a:gs pos="0">
                  <a:schemeClr val="accent3">
                    <a:lumMod val="40000"/>
                    <a:lumOff val="60000"/>
                  </a:schemeClr>
                </a:gs>
                <a:gs pos="50000">
                  <a:schemeClr val="bg1"/>
                </a:gs>
              </a:gsLst>
              <a:lin ang="10800000" scaled="1"/>
              <a:tileRect/>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r>
                <a:rPr lang="ja-JP" altLang="en-US" dirty="0">
                  <a:solidFill>
                    <a:prstClr val="black"/>
                  </a:solidFill>
                  <a:latin typeface="Calibri"/>
                  <a:ea typeface="ＭＳ Ｐゴシック" panose="020B0600070205080204" pitchFamily="50" charset="-128"/>
                </a:rPr>
                <a:t>児童・生徒会が中心となった活動</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sp>
          <p:nvSpPr>
            <p:cNvPr id="27" name="正方形/長方形 26"/>
            <p:cNvSpPr/>
            <p:nvPr/>
          </p:nvSpPr>
          <p:spPr>
            <a:xfrm>
              <a:off x="6279967" y="3037173"/>
              <a:ext cx="3711619" cy="405662"/>
            </a:xfrm>
            <a:prstGeom prst="rect">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prstClr val="black"/>
                  </a:solidFill>
                  <a:latin typeface="Calibri"/>
                  <a:ea typeface="ＭＳ Ｐゴシック" panose="020B0600070205080204" pitchFamily="50" charset="-128"/>
                </a:rPr>
                <a:t>各教科等及びその他で行う。</a:t>
              </a:r>
              <a:endParaRPr lang="en-US" altLang="ja-JP" dirty="0">
                <a:solidFill>
                  <a:prstClr val="black"/>
                </a:solidFill>
                <a:latin typeface="Calibri"/>
                <a:ea typeface="ＭＳ Ｐゴシック" panose="020B0600070205080204" pitchFamily="50" charset="-128"/>
              </a:endParaRPr>
            </a:p>
            <a:p>
              <a:endParaRPr lang="ja-JP" altLang="en-US" dirty="0">
                <a:solidFill>
                  <a:prstClr val="black"/>
                </a:solidFill>
                <a:latin typeface="Calibri"/>
                <a:ea typeface="ＭＳ Ｐゴシック" panose="020B0600070205080204" pitchFamily="50" charset="-128"/>
              </a:endParaRPr>
            </a:p>
          </p:txBody>
        </p:sp>
      </p:grpSp>
      <p:sp>
        <p:nvSpPr>
          <p:cNvPr id="28" name="正方形/長方形 27"/>
          <p:cNvSpPr/>
          <p:nvPr/>
        </p:nvSpPr>
        <p:spPr>
          <a:xfrm>
            <a:off x="292801" y="73120"/>
            <a:ext cx="3047546" cy="276999"/>
          </a:xfrm>
          <a:prstGeom prst="rect">
            <a:avLst/>
          </a:prstGeom>
        </p:spPr>
        <p:txBody>
          <a:bodyPr wrap="square">
            <a:spAutoFit/>
          </a:bodyPr>
          <a:lstStyle/>
          <a:p>
            <a:r>
              <a:rPr lang="ja-JP" altLang="en-US" sz="1200" dirty="0" smtClean="0"/>
              <a:t>３　いじめ未然防止モデルプログラムの活用</a:t>
            </a:r>
            <a:endParaRPr lang="ja-JP" altLang="en-US" sz="1200" dirty="0"/>
          </a:p>
        </p:txBody>
      </p:sp>
    </p:spTree>
    <p:extLst>
      <p:ext uri="{BB962C8B-B14F-4D97-AF65-F5344CB8AC3E}">
        <p14:creationId xmlns:p14="http://schemas.microsoft.com/office/powerpoint/2010/main" val="33938269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1868</TotalTime>
  <Words>1857</Words>
  <Application>Microsoft Office PowerPoint</Application>
  <PresentationFormat>ワイド画面</PresentationFormat>
  <Paragraphs>234</Paragraphs>
  <Slides>13</Slides>
  <Notes>13</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13</vt:i4>
      </vt:variant>
    </vt:vector>
  </HeadingPairs>
  <TitlesOfParts>
    <vt:vector size="24" baseType="lpstr">
      <vt:lpstr>HGS創英角ｺﾞｼｯｸUB</vt:lpstr>
      <vt:lpstr>HG丸ｺﾞｼｯｸM-PRO</vt:lpstr>
      <vt:lpstr>ＭＳ Ｐゴシック</vt:lpstr>
      <vt:lpstr>ＭＳ ゴシック</vt:lpstr>
      <vt:lpstr>メイリオ</vt:lpstr>
      <vt:lpstr>游ゴシック</vt:lpstr>
      <vt:lpstr>Arial</vt:lpstr>
      <vt:lpstr>Calibri</vt:lpstr>
      <vt:lpstr>Calibri Light</vt:lpstr>
      <vt:lpstr>Wingdings 2</vt:lpstr>
      <vt:lpstr>Office テーマ</vt:lpstr>
      <vt:lpstr>いじめの未然防止の在り方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Ｈ31道研研修講座「36：実践的生徒指導研修【基礎編】」</dc:title>
  <dc:creator>hokkaido</dc:creator>
  <cp:lastModifiedBy>浅部＿航太</cp:lastModifiedBy>
  <cp:revision>123</cp:revision>
  <cp:lastPrinted>2020-05-18T01:35:36Z</cp:lastPrinted>
  <dcterms:created xsi:type="dcterms:W3CDTF">2019-02-08T00:22:45Z</dcterms:created>
  <dcterms:modified xsi:type="dcterms:W3CDTF">2020-05-18T05:18:33Z</dcterms:modified>
</cp:coreProperties>
</file>