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handoutMasterIdLst>
    <p:handoutMasterId r:id="rId20"/>
  </p:handoutMasterIdLst>
  <p:sldIdLst>
    <p:sldId id="494" r:id="rId2"/>
    <p:sldId id="284" r:id="rId3"/>
    <p:sldId id="495" r:id="rId4"/>
    <p:sldId id="496" r:id="rId5"/>
    <p:sldId id="498" r:id="rId6"/>
    <p:sldId id="499" r:id="rId7"/>
    <p:sldId id="513" r:id="rId8"/>
    <p:sldId id="504" r:id="rId9"/>
    <p:sldId id="514" r:id="rId10"/>
    <p:sldId id="510" r:id="rId11"/>
    <p:sldId id="511" r:id="rId12"/>
    <p:sldId id="477" r:id="rId13"/>
    <p:sldId id="488" r:id="rId14"/>
    <p:sldId id="481" r:id="rId15"/>
    <p:sldId id="508" r:id="rId16"/>
    <p:sldId id="509" r:id="rId17"/>
    <p:sldId id="487" r:id="rId18"/>
  </p:sldIdLst>
  <p:sldSz cx="12192000" cy="6858000"/>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CC"/>
    <a:srgbClr val="99FFCC"/>
    <a:srgbClr val="85DFFF"/>
    <a:srgbClr val="99CCFF"/>
    <a:srgbClr val="66FF99"/>
    <a:srgbClr val="00FFCC"/>
    <a:srgbClr val="00FF00"/>
    <a:srgbClr val="FFD85D"/>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75137" autoAdjust="0"/>
  </p:normalViewPr>
  <p:slideViewPr>
    <p:cSldViewPr snapToGrid="0">
      <p:cViewPr varScale="1">
        <p:scale>
          <a:sx n="56" d="100"/>
          <a:sy n="56" d="100"/>
        </p:scale>
        <p:origin x="1368" y="60"/>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7" d="100"/>
          <a:sy n="87" d="100"/>
        </p:scale>
        <p:origin x="2220" y="-996"/>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7" y="11"/>
            <a:ext cx="2921583" cy="495347"/>
          </a:xfrm>
          <a:prstGeom prst="rect">
            <a:avLst/>
          </a:prstGeom>
        </p:spPr>
        <p:txBody>
          <a:bodyPr vert="horz" lIns="91228" tIns="45620" rIns="91228" bIns="456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99" y="11"/>
            <a:ext cx="2921583" cy="495347"/>
          </a:xfrm>
          <a:prstGeom prst="rect">
            <a:avLst/>
          </a:prstGeom>
        </p:spPr>
        <p:txBody>
          <a:bodyPr vert="horz" lIns="91228" tIns="45620" rIns="91228" bIns="45620" rtlCol="0"/>
          <a:lstStyle>
            <a:lvl1pPr algn="r">
              <a:defRPr sz="1200"/>
            </a:lvl1pPr>
          </a:lstStyle>
          <a:p>
            <a:fld id="{9F771C3D-8746-4833-88E1-6D962B40C95C}" type="datetimeFigureOut">
              <a:rPr kumimoji="1" lang="ja-JP" altLang="en-US" smtClean="0"/>
              <a:t>2020/5/25</a:t>
            </a:fld>
            <a:endParaRPr kumimoji="1" lang="ja-JP" altLang="en-US"/>
          </a:p>
        </p:txBody>
      </p:sp>
      <p:sp>
        <p:nvSpPr>
          <p:cNvPr id="4" name="フッター プレースホルダー 3"/>
          <p:cNvSpPr>
            <a:spLocks noGrp="1"/>
          </p:cNvSpPr>
          <p:nvPr>
            <p:ph type="ftr" sz="quarter" idx="2"/>
          </p:nvPr>
        </p:nvSpPr>
        <p:spPr>
          <a:xfrm>
            <a:off x="27" y="9377334"/>
            <a:ext cx="2921583" cy="495346"/>
          </a:xfrm>
          <a:prstGeom prst="rect">
            <a:avLst/>
          </a:prstGeom>
        </p:spPr>
        <p:txBody>
          <a:bodyPr vert="horz" lIns="91228" tIns="45620" rIns="91228" bIns="456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99" y="9377334"/>
            <a:ext cx="2921583" cy="495346"/>
          </a:xfrm>
          <a:prstGeom prst="rect">
            <a:avLst/>
          </a:prstGeom>
        </p:spPr>
        <p:txBody>
          <a:bodyPr vert="horz" lIns="91228" tIns="45620" rIns="91228" bIns="45620"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7" y="11"/>
            <a:ext cx="2921583" cy="495347"/>
          </a:xfrm>
          <a:prstGeom prst="rect">
            <a:avLst/>
          </a:prstGeom>
        </p:spPr>
        <p:txBody>
          <a:bodyPr vert="horz" lIns="91228" tIns="45620" rIns="91228" bIns="456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99" y="11"/>
            <a:ext cx="2921583" cy="495347"/>
          </a:xfrm>
          <a:prstGeom prst="rect">
            <a:avLst/>
          </a:prstGeom>
        </p:spPr>
        <p:txBody>
          <a:bodyPr vert="horz" lIns="91228" tIns="45620" rIns="91228" bIns="45620" rtlCol="0"/>
          <a:lstStyle>
            <a:lvl1pPr algn="r">
              <a:defRPr sz="1200"/>
            </a:lvl1pPr>
          </a:lstStyle>
          <a:p>
            <a:fld id="{4DF2220C-ECB0-4AD0-820B-0C92A3AD5DF7}" type="datetimeFigureOut">
              <a:rPr kumimoji="1" lang="ja-JP" altLang="en-US" smtClean="0"/>
              <a:t>2020/5/25</a:t>
            </a:fld>
            <a:endParaRPr kumimoji="1" lang="ja-JP" altLang="en-US"/>
          </a:p>
        </p:txBody>
      </p:sp>
      <p:sp>
        <p:nvSpPr>
          <p:cNvPr id="4" name="スライド イメージ プレースホルダー 3"/>
          <p:cNvSpPr>
            <a:spLocks noGrp="1" noRot="1" noChangeAspect="1"/>
          </p:cNvSpPr>
          <p:nvPr>
            <p:ph type="sldImg" idx="2"/>
          </p:nvPr>
        </p:nvSpPr>
        <p:spPr>
          <a:xfrm>
            <a:off x="411163" y="1233488"/>
            <a:ext cx="5919787" cy="3330575"/>
          </a:xfrm>
          <a:prstGeom prst="rect">
            <a:avLst/>
          </a:prstGeom>
          <a:noFill/>
          <a:ln w="12700">
            <a:solidFill>
              <a:prstClr val="black"/>
            </a:solidFill>
          </a:ln>
        </p:spPr>
        <p:txBody>
          <a:bodyPr vert="horz" lIns="91228" tIns="45620" rIns="91228" bIns="45620" rtlCol="0" anchor="ctr"/>
          <a:lstStyle/>
          <a:p>
            <a:endParaRPr lang="ja-JP" altLang="en-US"/>
          </a:p>
        </p:txBody>
      </p:sp>
      <p:sp>
        <p:nvSpPr>
          <p:cNvPr id="5" name="ノート プレースホルダー 4"/>
          <p:cNvSpPr>
            <a:spLocks noGrp="1"/>
          </p:cNvSpPr>
          <p:nvPr>
            <p:ph type="body" sz="quarter" idx="3"/>
          </p:nvPr>
        </p:nvSpPr>
        <p:spPr>
          <a:xfrm>
            <a:off x="674212" y="4751233"/>
            <a:ext cx="5393690" cy="3887361"/>
          </a:xfrm>
          <a:prstGeom prst="rect">
            <a:avLst/>
          </a:prstGeom>
        </p:spPr>
        <p:txBody>
          <a:bodyPr vert="horz" lIns="91228" tIns="45620" rIns="91228" bIns="456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7" y="9377334"/>
            <a:ext cx="2921583" cy="495346"/>
          </a:xfrm>
          <a:prstGeom prst="rect">
            <a:avLst/>
          </a:prstGeom>
        </p:spPr>
        <p:txBody>
          <a:bodyPr vert="horz" lIns="91228" tIns="45620" rIns="91228" bIns="45620" rtlCol="0" anchor="b"/>
          <a:lstStyle>
            <a:lvl1pPr algn="l">
              <a:defRPr sz="1200"/>
            </a:lvl1pPr>
          </a:lstStyle>
          <a:p>
            <a:endParaRPr kumimoji="1" lang="ja-JP" altLang="en-US"/>
          </a:p>
        </p:txBody>
      </p:sp>
      <p:sp>
        <p:nvSpPr>
          <p:cNvPr id="8" name="スライド番号プレースホルダー 7"/>
          <p:cNvSpPr>
            <a:spLocks noGrp="1"/>
          </p:cNvSpPr>
          <p:nvPr>
            <p:ph type="sldNum" sz="quarter" idx="5"/>
          </p:nvPr>
        </p:nvSpPr>
        <p:spPr>
          <a:xfrm>
            <a:off x="3819268" y="9377127"/>
            <a:ext cx="2921264" cy="495540"/>
          </a:xfrm>
          <a:prstGeom prst="rect">
            <a:avLst/>
          </a:prstGeom>
        </p:spPr>
        <p:txBody>
          <a:bodyPr vert="horz" lIns="91430" tIns="45717" rIns="91430" bIns="45717" rtlCol="0" anchor="b"/>
          <a:lstStyle>
            <a:lvl1pPr algn="r">
              <a:defRPr sz="1200"/>
            </a:lvl1pPr>
          </a:lstStyle>
          <a:p>
            <a:fld id="{5D35984A-A3C2-48D3-9581-371B1BE65CDA}"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22963" cy="3332162"/>
          </a:xfrm>
        </p:spPr>
      </p:sp>
      <p:sp>
        <p:nvSpPr>
          <p:cNvPr id="3" name="ノート プレースホルダー 2"/>
          <p:cNvSpPr>
            <a:spLocks noGrp="1"/>
          </p:cNvSpPr>
          <p:nvPr>
            <p:ph type="body" idx="1"/>
          </p:nvPr>
        </p:nvSpPr>
        <p:spPr/>
        <p:txBody>
          <a:bodyPr/>
          <a:lstStyle/>
          <a:p>
            <a:r>
              <a:rPr kumimoji="1" lang="ja-JP" altLang="en-US" dirty="0" smtClean="0"/>
              <a:t>・これから、講義・演習「タブレットを活用した授業の在り方」を行う。</a:t>
            </a:r>
            <a:endParaRPr kumimoji="1" lang="en-US" altLang="ja-JP" dirty="0" smtClean="0"/>
          </a:p>
          <a:p>
            <a:r>
              <a:rPr kumimoji="1" lang="ja-JP" altLang="en-US" dirty="0" smtClean="0"/>
              <a:t>・この講座のねらいは、「</a:t>
            </a:r>
            <a:r>
              <a:rPr lang="ja-JP" altLang="ja-JP" dirty="0"/>
              <a:t>新学習指導要領に示された情報活用能力の育成に係る説明や先進地における教育の情報化についての説明を通して、タブレットを活用して授業の質的な転換を図る必要性について理解を深める</a:t>
            </a:r>
            <a:r>
              <a:rPr kumimoji="1" lang="ja-JP" altLang="en-US" dirty="0" smtClean="0"/>
              <a:t>」</a:t>
            </a:r>
            <a:r>
              <a:rPr lang="ja-JP" altLang="en-US" dirty="0"/>
              <a:t>ことである。</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a:t>
            </a:fld>
            <a:endParaRPr kumimoji="1" lang="ja-JP" altLang="en-US"/>
          </a:p>
        </p:txBody>
      </p:sp>
    </p:spTree>
    <p:extLst>
      <p:ext uri="{BB962C8B-B14F-4D97-AF65-F5344CB8AC3E}">
        <p14:creationId xmlns:p14="http://schemas.microsoft.com/office/powerpoint/2010/main" val="380429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別支援学校では、各教科及び高等部に設けられた教科「情報」を要として情報教育を展開していくこととなるが、障害による操作上の困難を補い、本来の学習内容に集中できる環境を整えるとともに、個々の児童生徒に応じた具体的な支援を考える必要がある。</a:t>
            </a:r>
            <a:endParaRPr kumimoji="1" lang="en-US" altLang="ja-JP" dirty="0" smtClean="0"/>
          </a:p>
          <a:p>
            <a:r>
              <a:rPr kumimoji="1" lang="ja-JP" altLang="en-US" dirty="0" smtClean="0"/>
              <a:t>・また、学習を進めるに当たっては、個々の障害の状態や特性や社会経験等を考慮した、適切な補助用具の選択、指導上の工夫が必要である。</a:t>
            </a:r>
            <a:endParaRPr kumimoji="1" lang="en-US" altLang="ja-JP" dirty="0" smtClean="0"/>
          </a:p>
          <a:p>
            <a:r>
              <a:rPr kumimoji="1" lang="ja-JP" altLang="en-US" dirty="0" smtClean="0"/>
              <a:t>・そのためには、教師が様々な支援機器についての知識を高めることが重要であり、そのためには教育関係機関だけでなく、リハビリテーション分野や工学分野など、関係する他分野から情報を集めることも大切で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10</a:t>
            </a:fld>
            <a:endParaRPr kumimoji="1" lang="ja-JP" altLang="en-US"/>
          </a:p>
        </p:txBody>
      </p:sp>
    </p:spTree>
    <p:extLst>
      <p:ext uri="{BB962C8B-B14F-4D97-AF65-F5344CB8AC3E}">
        <p14:creationId xmlns:p14="http://schemas.microsoft.com/office/powerpoint/2010/main" val="195810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smtClean="0"/>
              <a:t>通常の学級における一斉指導の場合、発達障害のある児童生徒の学びを支援する情報機器は、クラス全体の学習の目標や指導の流れに即して、自然かつ柔軟に使うことが大切である。</a:t>
            </a:r>
            <a:endParaRPr kumimoji="1" lang="en-US" altLang="ja-JP" dirty="0" smtClean="0"/>
          </a:p>
          <a:p>
            <a:r>
              <a:rPr kumimoji="1" lang="ja-JP" altLang="en-US" dirty="0" smtClean="0"/>
              <a:t>・一斉指導の中で情報機器を活用する際には、学級全員の理解を促すとともに、発達障害のある児童生徒への支援にもつなげる、という視点をもつことが重要である。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11</a:t>
            </a:fld>
            <a:endParaRPr kumimoji="1" lang="ja-JP" altLang="en-US"/>
          </a:p>
        </p:txBody>
      </p:sp>
    </p:spTree>
    <p:extLst>
      <p:ext uri="{BB962C8B-B14F-4D97-AF65-F5344CB8AC3E}">
        <p14:creationId xmlns:p14="http://schemas.microsoft.com/office/powerpoint/2010/main" val="420457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3488"/>
            <a:ext cx="5919787" cy="3330575"/>
          </a:xfrm>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・では、ここからは、タブレットを活用した授業改善の具体について一緒に考えていきたい。</a:t>
            </a:r>
            <a:endParaRPr kumimoji="1" lang="en-US" altLang="ja-JP" dirty="0" smtClean="0">
              <a:solidFill>
                <a:schemeClr val="tx1"/>
              </a:solidFill>
            </a:endParaRPr>
          </a:p>
          <a:p>
            <a:r>
              <a:rPr kumimoji="1" lang="ja-JP" altLang="en-US" dirty="0" smtClean="0">
                <a:solidFill>
                  <a:schemeClr val="tx1"/>
                </a:solidFill>
              </a:rPr>
              <a:t>・本研修会の目的に示されている授業改善について、小（中）学習指導要領では、スライドの通り示されている。</a:t>
            </a:r>
            <a:endParaRPr kumimoji="1" lang="en-US" altLang="ja-JP" dirty="0" smtClean="0">
              <a:solidFill>
                <a:schemeClr val="tx1"/>
              </a:solidFill>
            </a:endParaRPr>
          </a:p>
          <a:p>
            <a:endParaRPr kumimoji="1" lang="en-US" altLang="ja-JP" dirty="0" smtClean="0">
              <a:solidFill>
                <a:schemeClr val="tx1"/>
              </a:solidFill>
            </a:endParaRPr>
          </a:p>
          <a:p>
            <a:endParaRPr kumimoji="1" lang="en-US" altLang="ja-JP" b="0" u="none" dirty="0">
              <a:solidFill>
                <a:schemeClr val="tx1"/>
              </a:solidFill>
            </a:endParaRPr>
          </a:p>
        </p:txBody>
      </p:sp>
      <p:sp>
        <p:nvSpPr>
          <p:cNvPr id="4" name="スライド番号プレースホルダー 3"/>
          <p:cNvSpPr>
            <a:spLocks noGrp="1"/>
          </p:cNvSpPr>
          <p:nvPr>
            <p:ph type="sldNum" sz="quarter" idx="10"/>
          </p:nvPr>
        </p:nvSpPr>
        <p:spPr>
          <a:xfrm>
            <a:off x="3818999" y="9377334"/>
            <a:ext cx="2921583" cy="495346"/>
          </a:xfrm>
          <a:prstGeom prst="rect">
            <a:avLst/>
          </a:prstGeom>
        </p:spPr>
        <p:txBody>
          <a:bodyPr/>
          <a:lstStyle/>
          <a:p>
            <a:fld id="{CEEEB887-679D-4D85-ACAC-2C9ECF041923}" type="slidenum">
              <a:rPr kumimoji="1" lang="ja-JP" altLang="en-US" smtClean="0"/>
              <a:t>12</a:t>
            </a:fld>
            <a:endParaRPr kumimoji="1" lang="ja-JP" altLang="en-US"/>
          </a:p>
        </p:txBody>
      </p:sp>
    </p:spTree>
    <p:extLst>
      <p:ext uri="{BB962C8B-B14F-4D97-AF65-F5344CB8AC3E}">
        <p14:creationId xmlns:p14="http://schemas.microsoft.com/office/powerpoint/2010/main" val="44348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3488"/>
            <a:ext cx="5919787" cy="3330575"/>
          </a:xfrm>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・また、高等学校の学習指導要領には、授業改善について、スライドの通り示されている。</a:t>
            </a:r>
            <a:endParaRPr kumimoji="1" lang="en-US" altLang="ja-JP" dirty="0" smtClean="0">
              <a:solidFill>
                <a:schemeClr val="tx1"/>
              </a:solidFill>
            </a:endParaRPr>
          </a:p>
          <a:p>
            <a:pPr defTabSz="917509">
              <a:defRPr/>
            </a:pPr>
            <a:r>
              <a:rPr kumimoji="1" lang="ja-JP" altLang="en-US" dirty="0" smtClean="0">
                <a:solidFill>
                  <a:schemeClr val="tx1"/>
                </a:solidFill>
              </a:rPr>
              <a:t>・</a:t>
            </a:r>
            <a:r>
              <a:rPr kumimoji="1" lang="ja-JP" altLang="en-US" dirty="0" smtClean="0">
                <a:solidFill>
                  <a:schemeClr val="tx1"/>
                </a:solidFill>
              </a:rPr>
              <a:t>この後、「主体的・対話的で深い学びの視点からの授業改善」に係り、主に下線部に示した「</a:t>
            </a:r>
            <a:r>
              <a:rPr lang="ja-JP" altLang="en-US" dirty="0"/>
              <a:t>知識を相互に関連付けてより深く理解」「情報を精査して考えを形成」「問題を見いだして解決策を考える」過程において、効果的と思われる機能について演習を通して理解していただきたい。</a:t>
            </a:r>
            <a:endParaRPr kumimoji="1" lang="en-US" altLang="ja-JP" b="0" u="none" dirty="0" smtClean="0">
              <a:solidFill>
                <a:schemeClr val="tx1"/>
              </a:solidFill>
            </a:endParaRPr>
          </a:p>
          <a:p>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a:xfrm>
            <a:off x="3819000" y="9377334"/>
            <a:ext cx="2921583" cy="495346"/>
          </a:xfrm>
          <a:prstGeom prst="rect">
            <a:avLst/>
          </a:prstGeom>
        </p:spPr>
        <p:txBody>
          <a:bodyPr/>
          <a:lstStyle/>
          <a:p>
            <a:fld id="{CEEEB887-679D-4D85-ACAC-2C9ECF041923}" type="slidenum">
              <a:rPr kumimoji="1" lang="ja-JP" altLang="en-US" smtClean="0"/>
              <a:t>13</a:t>
            </a:fld>
            <a:endParaRPr kumimoji="1" lang="ja-JP" altLang="en-US"/>
          </a:p>
        </p:txBody>
      </p:sp>
    </p:spTree>
    <p:extLst>
      <p:ext uri="{BB962C8B-B14F-4D97-AF65-F5344CB8AC3E}">
        <p14:creationId xmlns:p14="http://schemas.microsoft.com/office/powerpoint/2010/main" val="151983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3488"/>
            <a:ext cx="5919787" cy="3330575"/>
          </a:xfrm>
        </p:spPr>
      </p:sp>
      <p:sp>
        <p:nvSpPr>
          <p:cNvPr id="3" name="ノート プレースホルダー 2"/>
          <p:cNvSpPr>
            <a:spLocks noGrp="1"/>
          </p:cNvSpPr>
          <p:nvPr>
            <p:ph type="body" idx="1"/>
          </p:nvPr>
        </p:nvSpPr>
        <p:spPr>
          <a:xfrm>
            <a:off x="674212" y="4651809"/>
            <a:ext cx="5393690" cy="4351549"/>
          </a:xfrm>
        </p:spPr>
        <p:txBody>
          <a:bodyPr/>
          <a:lstStyle/>
          <a:p>
            <a:r>
              <a:rPr kumimoji="1" lang="ja-JP" altLang="en-US" dirty="0" smtClean="0"/>
              <a:t>★ロイロノート・スクールを用いた情報の</a:t>
            </a:r>
            <a:r>
              <a:rPr kumimoji="1" lang="ja-JP" altLang="en-US" dirty="0" smtClean="0"/>
              <a:t>共有</a:t>
            </a:r>
            <a:endParaRPr kumimoji="1" lang="en-US" altLang="ja-JP" dirty="0" smtClean="0"/>
          </a:p>
        </p:txBody>
      </p:sp>
      <p:sp>
        <p:nvSpPr>
          <p:cNvPr id="4" name="スライド番号プレースホルダー 3"/>
          <p:cNvSpPr>
            <a:spLocks noGrp="1"/>
          </p:cNvSpPr>
          <p:nvPr>
            <p:ph type="sldNum" sz="quarter" idx="10"/>
          </p:nvPr>
        </p:nvSpPr>
        <p:spPr>
          <a:xfrm>
            <a:off x="3818999" y="9377334"/>
            <a:ext cx="2921583" cy="495346"/>
          </a:xfrm>
          <a:prstGeom prst="rect">
            <a:avLst/>
          </a:prstGeom>
        </p:spPr>
        <p:txBody>
          <a:bodyPr/>
          <a:lstStyle/>
          <a:p>
            <a:fld id="{CEEEB887-679D-4D85-ACAC-2C9ECF041923}" type="slidenum">
              <a:rPr kumimoji="1" lang="ja-JP" altLang="en-US" smtClean="0"/>
              <a:t>14</a:t>
            </a:fld>
            <a:endParaRPr kumimoji="1" lang="ja-JP" altLang="en-US"/>
          </a:p>
        </p:txBody>
      </p:sp>
    </p:spTree>
    <p:extLst>
      <p:ext uri="{BB962C8B-B14F-4D97-AF65-F5344CB8AC3E}">
        <p14:creationId xmlns:p14="http://schemas.microsoft.com/office/powerpoint/2010/main" val="203637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3488"/>
            <a:ext cx="5919787" cy="3330575"/>
          </a:xfrm>
        </p:spPr>
      </p:sp>
      <p:sp>
        <p:nvSpPr>
          <p:cNvPr id="3" name="ノート プレースホルダー 2"/>
          <p:cNvSpPr>
            <a:spLocks noGrp="1"/>
          </p:cNvSpPr>
          <p:nvPr>
            <p:ph type="body" idx="1"/>
          </p:nvPr>
        </p:nvSpPr>
        <p:spPr>
          <a:xfrm>
            <a:off x="674212" y="4651809"/>
            <a:ext cx="5393690" cy="4351549"/>
          </a:xfrm>
        </p:spPr>
        <p:txBody>
          <a:bodyPr/>
          <a:lstStyle/>
          <a:p>
            <a:r>
              <a:rPr kumimoji="1" lang="ja-JP" altLang="en-US" dirty="0" smtClean="0"/>
              <a:t>★</a:t>
            </a:r>
            <a:r>
              <a:rPr kumimoji="1" lang="ja-JP" altLang="en-US" dirty="0" smtClean="0"/>
              <a:t>演習を踏まえ、タブレットの共有機能の利点を全体で確認する。</a:t>
            </a:r>
            <a:endParaRPr kumimoji="1" lang="en-US" altLang="ja-JP" dirty="0" smtClean="0"/>
          </a:p>
          <a:p>
            <a:r>
              <a:rPr lang="ja-JP" altLang="en-US" dirty="0"/>
              <a:t>① 学習状況をリアルタイムで把握できる</a:t>
            </a:r>
            <a:endParaRPr lang="en-US" altLang="ja-JP" dirty="0"/>
          </a:p>
          <a:p>
            <a:r>
              <a:rPr lang="ja-JP" altLang="en-US" dirty="0"/>
              <a:t>② 個々の学習状況に応じた指導ができる</a:t>
            </a:r>
            <a:endParaRPr lang="en-US" altLang="ja-JP" dirty="0"/>
          </a:p>
          <a:p>
            <a:r>
              <a:rPr lang="ja-JP" altLang="en-US" dirty="0"/>
              <a:t>③ 全員が考えを発表できる（主体的）</a:t>
            </a:r>
            <a:endParaRPr lang="en-US" altLang="ja-JP" dirty="0"/>
          </a:p>
          <a:p>
            <a:r>
              <a:rPr lang="ja-JP" altLang="en-US" dirty="0"/>
              <a:t>④ 他者の考えとの比較により、対話が生まれる（対話的） など</a:t>
            </a:r>
          </a:p>
          <a:p>
            <a:endParaRPr kumimoji="1" lang="en-US" altLang="ja-JP" dirty="0" smtClean="0"/>
          </a:p>
          <a:p>
            <a:endParaRPr kumimoji="1" lang="en-US" altLang="ja-JP" dirty="0"/>
          </a:p>
        </p:txBody>
      </p:sp>
      <p:sp>
        <p:nvSpPr>
          <p:cNvPr id="4" name="スライド番号プレースホルダー 3"/>
          <p:cNvSpPr>
            <a:spLocks noGrp="1"/>
          </p:cNvSpPr>
          <p:nvPr>
            <p:ph type="sldNum" sz="quarter" idx="10"/>
          </p:nvPr>
        </p:nvSpPr>
        <p:spPr>
          <a:xfrm>
            <a:off x="3818999" y="9377334"/>
            <a:ext cx="2921583" cy="495346"/>
          </a:xfrm>
          <a:prstGeom prst="rect">
            <a:avLst/>
          </a:prstGeom>
        </p:spPr>
        <p:txBody>
          <a:bodyPr/>
          <a:lstStyle/>
          <a:p>
            <a:fld id="{CEEEB887-679D-4D85-ACAC-2C9ECF041923}" type="slidenum">
              <a:rPr kumimoji="1" lang="ja-JP" altLang="en-US" smtClean="0"/>
              <a:t>15</a:t>
            </a:fld>
            <a:endParaRPr kumimoji="1" lang="ja-JP" altLang="en-US"/>
          </a:p>
        </p:txBody>
      </p:sp>
    </p:spTree>
    <p:extLst>
      <p:ext uri="{BB962C8B-B14F-4D97-AF65-F5344CB8AC3E}">
        <p14:creationId xmlns:p14="http://schemas.microsoft.com/office/powerpoint/2010/main" val="208742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3488"/>
            <a:ext cx="5919787" cy="3330575"/>
          </a:xfrm>
        </p:spPr>
      </p:sp>
      <p:sp>
        <p:nvSpPr>
          <p:cNvPr id="3" name="ノート プレースホルダー 2"/>
          <p:cNvSpPr>
            <a:spLocks noGrp="1"/>
          </p:cNvSpPr>
          <p:nvPr>
            <p:ph type="body" idx="1"/>
          </p:nvPr>
        </p:nvSpPr>
        <p:spPr/>
        <p:txBody>
          <a:bodyPr/>
          <a:lstStyle/>
          <a:p>
            <a:r>
              <a:rPr kumimoji="1" lang="ja-JP" altLang="en-US" dirty="0" smtClean="0"/>
              <a:t>・情報機器の活用状況と学習内容の定着についての相関に関する資料を提示した。</a:t>
            </a:r>
            <a:endParaRPr kumimoji="1" lang="en-US" altLang="ja-JP" dirty="0" smtClean="0"/>
          </a:p>
          <a:p>
            <a:r>
              <a:rPr kumimoji="1" lang="ja-JP" altLang="en-US" dirty="0" smtClean="0"/>
              <a:t>・スライドの通り、情報機器を活用して子ども同士が教え合い、学び合う学習や、課題発見・解決型の学習を行った学校ほど、成果があがっていることが明らかとなっている。</a:t>
            </a:r>
            <a:endParaRPr kumimoji="1" lang="en-US" altLang="ja-JP" dirty="0" smtClean="0"/>
          </a:p>
          <a:p>
            <a:r>
              <a:rPr kumimoji="1" lang="ja-JP" altLang="en-US" dirty="0" smtClean="0"/>
              <a:t>・タブレットは単純に授業で用いることで成果が得られるものではなく、機能の特徴を踏まえ、育成すべき資質・能力を明確にして指導に取り入れる必要があることに留意願う。</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a:xfrm>
            <a:off x="3818999" y="9377334"/>
            <a:ext cx="2921583" cy="495346"/>
          </a:xfrm>
          <a:prstGeom prst="rect">
            <a:avLst/>
          </a:prstGeom>
        </p:spPr>
        <p:txBody>
          <a:bodyPr/>
          <a:lstStyle/>
          <a:p>
            <a:fld id="{CEEEB887-679D-4D85-ACAC-2C9ECF041923}" type="slidenum">
              <a:rPr kumimoji="1" lang="ja-JP" altLang="en-US" smtClean="0"/>
              <a:t>16</a:t>
            </a:fld>
            <a:endParaRPr kumimoji="1" lang="ja-JP" altLang="en-US"/>
          </a:p>
        </p:txBody>
      </p:sp>
    </p:spTree>
    <p:extLst>
      <p:ext uri="{BB962C8B-B14F-4D97-AF65-F5344CB8AC3E}">
        <p14:creationId xmlns:p14="http://schemas.microsoft.com/office/powerpoint/2010/main" val="309422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3488"/>
            <a:ext cx="5919787" cy="3330575"/>
          </a:xfrm>
        </p:spPr>
      </p:sp>
      <p:sp>
        <p:nvSpPr>
          <p:cNvPr id="3" name="ノート プレースホルダー 2"/>
          <p:cNvSpPr>
            <a:spLocks noGrp="1"/>
          </p:cNvSpPr>
          <p:nvPr>
            <p:ph type="body" idx="1"/>
          </p:nvPr>
        </p:nvSpPr>
        <p:spPr/>
        <p:txBody>
          <a:bodyPr/>
          <a:lstStyle/>
          <a:p>
            <a:r>
              <a:rPr kumimoji="1" lang="ja-JP" altLang="en-US" dirty="0" smtClean="0"/>
              <a:t>・この時間の最後に、高等学校の学習指導要領解説には、主体的・対話的で深い学びの実現に向けた授業改善について、スライドに示した内容が示されている。</a:t>
            </a:r>
            <a:endParaRPr kumimoji="1" lang="en-US" altLang="ja-JP" dirty="0" smtClean="0"/>
          </a:p>
          <a:p>
            <a:r>
              <a:rPr kumimoji="1" lang="ja-JP" altLang="en-US" dirty="0" smtClean="0"/>
              <a:t>★義務教育においても、このような高等学校の学習指導要領における記載内容が参考になることを紹介する。</a:t>
            </a:r>
            <a:endParaRPr kumimoji="1" lang="en-US" altLang="ja-JP" dirty="0" smtClean="0"/>
          </a:p>
          <a:p>
            <a:r>
              <a:rPr kumimoji="1" lang="ja-JP" altLang="en-US" dirty="0" smtClean="0"/>
              <a:t>・</a:t>
            </a:r>
            <a:r>
              <a:rPr kumimoji="1" lang="ja-JP" altLang="en-US" dirty="0" smtClean="0"/>
              <a:t>以上で、「タブレットを活用した授業の在り方」の講座を終了する。</a:t>
            </a:r>
            <a:endParaRPr kumimoji="1" lang="en-US" altLang="ja-JP" dirty="0" smtClean="0"/>
          </a:p>
          <a:p>
            <a:endParaRPr kumimoji="1" lang="en-US" altLang="ja-JP" dirty="0"/>
          </a:p>
        </p:txBody>
      </p:sp>
      <p:sp>
        <p:nvSpPr>
          <p:cNvPr id="4" name="スライド番号プレースホルダー 3"/>
          <p:cNvSpPr>
            <a:spLocks noGrp="1"/>
          </p:cNvSpPr>
          <p:nvPr>
            <p:ph type="sldNum" sz="quarter" idx="10"/>
          </p:nvPr>
        </p:nvSpPr>
        <p:spPr>
          <a:xfrm>
            <a:off x="3819000" y="9377334"/>
            <a:ext cx="2921583" cy="495346"/>
          </a:xfrm>
          <a:prstGeom prst="rect">
            <a:avLst/>
          </a:prstGeom>
        </p:spPr>
        <p:txBody>
          <a:bodyPr/>
          <a:lstStyle/>
          <a:p>
            <a:fld id="{CEEEB887-679D-4D85-ACAC-2C9ECF041923}" type="slidenum">
              <a:rPr kumimoji="1" lang="ja-JP" altLang="en-US" smtClean="0"/>
              <a:t>17</a:t>
            </a:fld>
            <a:endParaRPr kumimoji="1" lang="ja-JP" altLang="en-US"/>
          </a:p>
        </p:txBody>
      </p:sp>
    </p:spTree>
    <p:extLst>
      <p:ext uri="{BB962C8B-B14F-4D97-AF65-F5344CB8AC3E}">
        <p14:creationId xmlns:p14="http://schemas.microsoft.com/office/powerpoint/2010/main" val="16387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411163" y="1233488"/>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xfrm>
            <a:off x="674212" y="4751233"/>
            <a:ext cx="5661271" cy="3887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1204"/>
              </a:lnSpc>
              <a:spcBef>
                <a:spcPct val="0"/>
              </a:spcBef>
            </a:pPr>
            <a:r>
              <a:rPr lang="ja-JP" altLang="en-US" b="0" dirty="0" smtClean="0">
                <a:latin typeface="ＭＳ ゴシック" panose="020B0609070205080204" pitchFamily="49" charset="-128"/>
                <a:ea typeface="ＭＳ ゴシック" panose="020B0609070205080204" pitchFamily="49" charset="-128"/>
              </a:rPr>
              <a:t>・内容</a:t>
            </a:r>
            <a:r>
              <a:rPr lang="ja-JP" altLang="en-US" b="0" dirty="0">
                <a:latin typeface="ＭＳ ゴシック" panose="020B0609070205080204" pitchFamily="49" charset="-128"/>
                <a:ea typeface="ＭＳ ゴシック" panose="020B0609070205080204" pitchFamily="49" charset="-128"/>
              </a:rPr>
              <a:t>については、スライドに示す</a:t>
            </a:r>
            <a:r>
              <a:rPr lang="ja-JP" altLang="en-US" b="0" dirty="0" smtClean="0">
                <a:latin typeface="ＭＳ ゴシック" panose="020B0609070205080204" pitchFamily="49" charset="-128"/>
                <a:ea typeface="ＭＳ ゴシック" panose="020B0609070205080204" pitchFamily="49" charset="-128"/>
              </a:rPr>
              <a:t>とおり</a:t>
            </a:r>
            <a:endParaRPr lang="en-US" altLang="ja-JP" b="0" dirty="0" smtClean="0">
              <a:latin typeface="ＭＳ ゴシック" panose="020B0609070205080204" pitchFamily="49" charset="-128"/>
              <a:ea typeface="ＭＳ ゴシック" panose="020B0609070205080204" pitchFamily="49" charset="-128"/>
            </a:endParaRPr>
          </a:p>
          <a:p>
            <a:pPr eaLnBrk="0" hangingPunct="0">
              <a:lnSpc>
                <a:spcPts val="1204"/>
              </a:lnSpc>
            </a:pPr>
            <a:r>
              <a:rPr lang="ja-JP" altLang="en-US" dirty="0">
                <a:cs typeface="メイリオ" panose="020B0604030504040204" pitchFamily="50" charset="-128"/>
              </a:rPr>
              <a:t>１　説明「教育の情報化に関する現状」</a:t>
            </a:r>
            <a:endParaRPr lang="en-US" altLang="ja-JP" dirty="0">
              <a:cs typeface="メイリオ" panose="020B0604030504040204" pitchFamily="50" charset="-128"/>
            </a:endParaRPr>
          </a:p>
          <a:p>
            <a:pPr eaLnBrk="0" hangingPunct="0">
              <a:lnSpc>
                <a:spcPts val="1204"/>
              </a:lnSpc>
            </a:pPr>
            <a:r>
              <a:rPr lang="ja-JP" altLang="en-US" dirty="0"/>
              <a:t>２　説明・演習「主体的・対話的で深い学びの実現に向けたタブレット活用の在り方」</a:t>
            </a:r>
            <a:endParaRPr lang="en-US" altLang="ja-JP" dirty="0"/>
          </a:p>
          <a:p>
            <a:pPr eaLnBrk="0" hangingPunct="0">
              <a:lnSpc>
                <a:spcPts val="1204"/>
              </a:lnSpc>
            </a:pPr>
            <a:r>
              <a:rPr lang="ja-JP" altLang="en-US" dirty="0"/>
              <a:t>３　説明</a:t>
            </a:r>
            <a:r>
              <a:rPr lang="ja-JP" altLang="en-US" dirty="0">
                <a:cs typeface="メイリオ" panose="020B0604030504040204" pitchFamily="50" charset="-128"/>
              </a:rPr>
              <a:t>「タブレットの活用を通して育む児童生徒の資質・能力」</a:t>
            </a:r>
            <a:endParaRPr lang="en-US" altLang="ja-JP" dirty="0"/>
          </a:p>
          <a:p>
            <a:pPr>
              <a:lnSpc>
                <a:spcPts val="1204"/>
              </a:lnSpc>
              <a:spcBef>
                <a:spcPct val="0"/>
              </a:spcBef>
            </a:pPr>
            <a:r>
              <a:rPr lang="ja-JP" altLang="en-US" b="0" dirty="0" smtClean="0">
                <a:latin typeface="ＭＳ ゴシック" panose="020B0609070205080204" pitchFamily="49" charset="-128"/>
                <a:ea typeface="ＭＳ ゴシック" panose="020B0609070205080204" pitchFamily="49" charset="-128"/>
              </a:rPr>
              <a:t>である</a:t>
            </a:r>
            <a:r>
              <a:rPr lang="ja-JP" altLang="en-US" b="0" dirty="0" smtClean="0">
                <a:latin typeface="ＭＳ ゴシック" panose="020B0609070205080204" pitchFamily="49" charset="-128"/>
                <a:ea typeface="ＭＳ ゴシック" panose="020B0609070205080204" pitchFamily="49" charset="-128"/>
              </a:rPr>
              <a:t>。</a:t>
            </a:r>
            <a:endParaRPr lang="en-US" altLang="ja-JP" b="0"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0"/>
          </p:nvPr>
        </p:nvSpPr>
        <p:spPr>
          <a:xfrm>
            <a:off x="3818999" y="9377334"/>
            <a:ext cx="2921583" cy="495346"/>
          </a:xfrm>
          <a:prstGeom prst="rect">
            <a:avLst/>
          </a:prstGeom>
        </p:spPr>
        <p:txBody>
          <a:bodyPr/>
          <a:lstStyle/>
          <a:p>
            <a:fld id="{CEEEB887-679D-4D85-ACAC-2C9ECF041923}" type="slidenum">
              <a:rPr kumimoji="1" lang="ja-JP" altLang="en-US" smtClean="0"/>
              <a:t>2</a:t>
            </a:fld>
            <a:endParaRPr kumimoji="1" lang="ja-JP" altLang="en-US"/>
          </a:p>
        </p:txBody>
      </p:sp>
    </p:spTree>
    <p:extLst>
      <p:ext uri="{BB962C8B-B14F-4D97-AF65-F5344CB8AC3E}">
        <p14:creationId xmlns:p14="http://schemas.microsoft.com/office/powerpoint/2010/main" val="73207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r>
              <a:rPr lang="ja-JP" altLang="en-US" dirty="0" smtClean="0"/>
              <a:t>・はじめに、情報化による社会の変化について皆さんと一緒に考えたい。</a:t>
            </a:r>
            <a:endParaRPr lang="en-US" altLang="ja-JP" dirty="0" smtClean="0"/>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Society5.0</a:t>
            </a:r>
            <a:r>
              <a:rPr lang="ja-JP" altLang="en-US" dirty="0" smtClean="0">
                <a:latin typeface="ＭＳ ゴシック" panose="020B0609070205080204" pitchFamily="49" charset="-128"/>
                <a:ea typeface="ＭＳ ゴシック" panose="020B0609070205080204" pitchFamily="49" charset="-128"/>
              </a:rPr>
              <a:t>」という言葉を聞いたことがあるだろうか。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Society5.0</a:t>
            </a:r>
            <a:r>
              <a:rPr lang="ja-JP" altLang="en-US" dirty="0" smtClean="0">
                <a:latin typeface="ＭＳ ゴシック" panose="020B0609070205080204" pitchFamily="49" charset="-128"/>
                <a:ea typeface="ＭＳ ゴシック" panose="020B0609070205080204" pitchFamily="49" charset="-128"/>
              </a:rPr>
              <a:t>とは、</a:t>
            </a:r>
            <a:r>
              <a:rPr lang="ja-JP" altLang="en-US" b="0" dirty="0" smtClean="0">
                <a:latin typeface="ＭＳ ゴシック" panose="020B0609070205080204" pitchFamily="49" charset="-128"/>
                <a:ea typeface="ＭＳ ゴシック" panose="020B0609070205080204" pitchFamily="49" charset="-128"/>
              </a:rPr>
              <a:t>仮想空間と現実空間を高度に融合させたシステムにより、経済発展と社会的課題の解決を両立する新しい社会の姿である。</a:t>
            </a:r>
            <a:endParaRPr lang="en-US" altLang="ja-JP" b="0" dirty="0" smtClean="0">
              <a:latin typeface="ＭＳ ゴシック" panose="020B0609070205080204" pitchFamily="49" charset="-128"/>
              <a:ea typeface="ＭＳ ゴシック" panose="020B0609070205080204" pitchFamily="49" charset="-128"/>
            </a:endParaRPr>
          </a:p>
          <a:p>
            <a:r>
              <a:rPr lang="ja-JP" altLang="en-US" b="0" dirty="0" smtClean="0">
                <a:latin typeface="ＭＳ ゴシック" panose="020B0609070205080204" pitchFamily="49" charset="-128"/>
                <a:ea typeface="ＭＳ ゴシック" panose="020B0609070205080204" pitchFamily="49" charset="-128"/>
              </a:rPr>
              <a:t>・ここで、</a:t>
            </a:r>
            <a:r>
              <a:rPr lang="en-US" altLang="ja-JP" dirty="0" smtClean="0">
                <a:latin typeface="ＭＳ ゴシック" panose="020B0609070205080204" pitchFamily="49" charset="-128"/>
                <a:ea typeface="ＭＳ ゴシック" panose="020B0609070205080204" pitchFamily="49" charset="-128"/>
              </a:rPr>
              <a:t>Society5.0</a:t>
            </a:r>
            <a:r>
              <a:rPr lang="ja-JP" altLang="en-US" dirty="0" smtClean="0">
                <a:latin typeface="ＭＳ ゴシック" panose="020B0609070205080204" pitchFamily="49" charset="-128"/>
                <a:ea typeface="ＭＳ ゴシック" panose="020B0609070205080204" pitchFamily="49" charset="-128"/>
              </a:rPr>
              <a:t>による近未来を予想した映像をご覧いただく。</a:t>
            </a:r>
            <a:endParaRPr lang="en-US" altLang="ja-JP" dirty="0" smtClean="0">
              <a:latin typeface="ＭＳ ゴシック" panose="020B0609070205080204" pitchFamily="49" charset="-128"/>
              <a:ea typeface="ＭＳ ゴシック" panose="020B0609070205080204" pitchFamily="49" charset="-128"/>
            </a:endParaRPr>
          </a:p>
          <a:p>
            <a:endParaRPr lang="en-US" altLang="ja-JP" b="0" dirty="0" smtClean="0">
              <a:latin typeface="ＭＳ ゴシック" panose="020B0609070205080204" pitchFamily="49" charset="-128"/>
              <a:ea typeface="ＭＳ ゴシック" panose="020B0609070205080204" pitchFamily="49" charset="-128"/>
            </a:endParaRPr>
          </a:p>
          <a:p>
            <a:pPr hangingPunct="0"/>
            <a:endParaRPr lang="en-US" altLang="ja-JP"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3</a:t>
            </a:fld>
            <a:endParaRPr kumimoji="1" lang="ja-JP" altLang="en-US"/>
          </a:p>
        </p:txBody>
      </p:sp>
    </p:spTree>
    <p:extLst>
      <p:ext uri="{BB962C8B-B14F-4D97-AF65-F5344CB8AC3E}">
        <p14:creationId xmlns:p14="http://schemas.microsoft.com/office/powerpoint/2010/main" val="235059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ＭＳ ゴシック" panose="020B0609070205080204" pitchFamily="49" charset="-128"/>
                <a:ea typeface="ＭＳ ゴシック" panose="020B0609070205080204" pitchFamily="49" charset="-128"/>
              </a:rPr>
              <a:t>・スライドは、国土交通省が作成した日本の人口予測のグラフである。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2100</a:t>
            </a:r>
            <a:r>
              <a:rPr lang="ja-JP" altLang="en-US" dirty="0" smtClean="0">
                <a:latin typeface="ＭＳ ゴシック" panose="020B0609070205080204" pitchFamily="49" charset="-128"/>
                <a:ea typeface="ＭＳ ゴシック" panose="020B0609070205080204" pitchFamily="49" charset="-128"/>
              </a:rPr>
              <a:t>年には人口が現在の半数以下に減少するとともに、高齢化率は現在の２倍以上となることが予想されている。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・人口減少や高齢化が急激に進む中で、我が国が豊かな社会を維持するためには、これまで以上に情報技術を活用することが求められる。</a:t>
            </a:r>
            <a:endParaRPr lang="en-US" altLang="ja-JP" dirty="0" smtClean="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4</a:t>
            </a:fld>
            <a:endParaRPr kumimoji="1" lang="ja-JP" altLang="en-US"/>
          </a:p>
        </p:txBody>
      </p:sp>
    </p:spTree>
    <p:extLst>
      <p:ext uri="{BB962C8B-B14F-4D97-AF65-F5344CB8AC3E}">
        <p14:creationId xmlns:p14="http://schemas.microsoft.com/office/powerpoint/2010/main" val="458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・それでは、こうした社会の変化を踏まえて、学習指導要領はどのように変わるのであろうか。</a:t>
            </a:r>
            <a:endParaRPr kumimoji="1" lang="en-US" altLang="ja-JP" dirty="0" smtClean="0"/>
          </a:p>
          <a:p>
            <a:r>
              <a:rPr kumimoji="1" lang="ja-JP" altLang="en-US" dirty="0" smtClean="0"/>
              <a:t>・スライドには、新学習指導要領の情報教育・ＩＣＴ活用教育関係のポイントについて示した。</a:t>
            </a:r>
            <a:endParaRPr kumimoji="1" lang="en-US" altLang="ja-JP" dirty="0" smtClean="0"/>
          </a:p>
          <a:p>
            <a:r>
              <a:rPr kumimoji="1" lang="ja-JP" altLang="en-US" dirty="0" smtClean="0"/>
              <a:t>・まず、小・中・高等学校共通のポイントについてである。</a:t>
            </a:r>
            <a:endParaRPr kumimoji="1" lang="en-US" altLang="ja-JP" dirty="0" smtClean="0"/>
          </a:p>
          <a:p>
            <a:r>
              <a:rPr kumimoji="1" lang="ja-JP" altLang="en-US" dirty="0" smtClean="0"/>
              <a:t>・情報活用能力が言語能力と同様に、「学習の基盤となる資質・能力」と位置付けられたことを御存知の方も多いと思う。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5</a:t>
            </a:fld>
            <a:endParaRPr kumimoji="1" lang="ja-JP" altLang="en-US"/>
          </a:p>
        </p:txBody>
      </p:sp>
    </p:spTree>
    <p:extLst>
      <p:ext uri="{BB962C8B-B14F-4D97-AF65-F5344CB8AC3E}">
        <p14:creationId xmlns:p14="http://schemas.microsoft.com/office/powerpoint/2010/main" val="379147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・情報活用能力の育成に当たっては、どのような指導内容が考えられるのだろうか。</a:t>
            </a:r>
            <a:endParaRPr kumimoji="1" lang="en-US" altLang="ja-JP" dirty="0" smtClean="0"/>
          </a:p>
          <a:p>
            <a:r>
              <a:rPr kumimoji="1" lang="ja-JP" altLang="en-US" dirty="0" smtClean="0"/>
              <a:t>・情報活用能力の育成に向けた指導内容の例として</a:t>
            </a:r>
            <a:endParaRPr kumimoji="1" lang="en-US" altLang="ja-JP" dirty="0" smtClean="0"/>
          </a:p>
          <a:p>
            <a:r>
              <a:rPr kumimoji="1" lang="ja-JP" altLang="en-US" dirty="0" smtClean="0"/>
              <a:t>①ＩＣＴの基本的な操作、情報の収集・整理・発信</a:t>
            </a:r>
            <a:endParaRPr kumimoji="1" lang="en-US" altLang="ja-JP" dirty="0" smtClean="0"/>
          </a:p>
          <a:p>
            <a:r>
              <a:rPr kumimoji="1" lang="ja-JP" altLang="en-US" dirty="0" smtClean="0"/>
              <a:t>②プログラミング</a:t>
            </a:r>
            <a:endParaRPr kumimoji="1" lang="en-US" altLang="ja-JP" dirty="0" smtClean="0"/>
          </a:p>
          <a:p>
            <a:r>
              <a:rPr kumimoji="1" lang="ja-JP" altLang="en-US" dirty="0" smtClean="0"/>
              <a:t>③情報モラル</a:t>
            </a:r>
            <a:endParaRPr kumimoji="1" lang="en-US" altLang="ja-JP" dirty="0" smtClean="0"/>
          </a:p>
          <a:p>
            <a:r>
              <a:rPr kumimoji="1" lang="ja-JP" altLang="en-US" dirty="0" smtClean="0"/>
              <a:t>が挙げられる</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6</a:t>
            </a:fld>
            <a:endParaRPr kumimoji="1" lang="ja-JP" altLang="en-US"/>
          </a:p>
        </p:txBody>
      </p:sp>
    </p:spTree>
    <p:extLst>
      <p:ext uri="{BB962C8B-B14F-4D97-AF65-F5344CB8AC3E}">
        <p14:creationId xmlns:p14="http://schemas.microsoft.com/office/powerpoint/2010/main" val="266815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・次に、小・中・高等学校別のポイントについてである。</a:t>
            </a:r>
            <a:endParaRPr kumimoji="1" lang="en-US" altLang="ja-JP" dirty="0" smtClean="0"/>
          </a:p>
          <a:p>
            <a:r>
              <a:rPr kumimoji="1" lang="ja-JP" altLang="en-US" dirty="0" smtClean="0"/>
              <a:t>・小学校プログラミング教育の必修化を含め、小・中・高等学校を通じてプログラミング教育充実することが示された。</a:t>
            </a:r>
            <a:endParaRPr kumimoji="1" lang="en-US" altLang="ja-JP" dirty="0" smtClean="0"/>
          </a:p>
          <a:p>
            <a:r>
              <a:rPr kumimoji="1" lang="ja-JP" altLang="en-US" dirty="0" smtClean="0"/>
              <a:t>・各校種における、指導の概要はスライドの通りである。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7</a:t>
            </a:fld>
            <a:endParaRPr kumimoji="1" lang="ja-JP" altLang="en-US"/>
          </a:p>
        </p:txBody>
      </p:sp>
    </p:spTree>
    <p:extLst>
      <p:ext uri="{BB962C8B-B14F-4D97-AF65-F5344CB8AC3E}">
        <p14:creationId xmlns:p14="http://schemas.microsoft.com/office/powerpoint/2010/main" val="287275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・次に、特別支援教育における教育の情報化について説明する。</a:t>
            </a:r>
            <a:endParaRPr kumimoji="1" lang="en-US" altLang="ja-JP" dirty="0" smtClean="0"/>
          </a:p>
          <a:p>
            <a:r>
              <a:rPr kumimoji="1" lang="ja-JP" altLang="en-US" dirty="0" smtClean="0"/>
              <a:t>・小・中・高等学校の学習指導要領の総則においては、特別な配慮を必要とする児童生徒への指導として、全ての学習活動において「障害のある児童（生徒）などについては、学習活動を行う場合に生じる困難さに応じた指導内容や指導方法の工夫を計画的、組織的に行うこと」と規定されている。</a:t>
            </a:r>
            <a:endParaRPr kumimoji="1" lang="en-US" altLang="ja-JP" dirty="0" smtClean="0"/>
          </a:p>
          <a:p>
            <a:r>
              <a:rPr kumimoji="1" lang="ja-JP" altLang="en-US" dirty="0" smtClean="0"/>
              <a:t>・また、そのためには、「情報手段や教材・教具の活用を図ること」と述べられている。</a:t>
            </a:r>
            <a:endParaRPr kumimoji="1" lang="en-US" altLang="ja-JP" dirty="0" smtClean="0"/>
          </a:p>
          <a:p>
            <a:pPr defTabSz="917509">
              <a:defRPr/>
            </a:pPr>
            <a:r>
              <a:rPr kumimoji="1" lang="ja-JP" altLang="en-US" dirty="0" smtClean="0"/>
              <a:t>・ＩＣＴの活用は、障害のある児童生徒への支援において、大きな効果を発揮するものであることから</a:t>
            </a:r>
            <a:r>
              <a:rPr kumimoji="1" lang="ja-JP" altLang="en-US" dirty="0" smtClean="0"/>
              <a:t>、ＩＣＴを活用した指導の工夫が大切である。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8</a:t>
            </a:fld>
            <a:endParaRPr kumimoji="1" lang="ja-JP" altLang="en-US"/>
          </a:p>
        </p:txBody>
      </p:sp>
    </p:spTree>
    <p:extLst>
      <p:ext uri="{BB962C8B-B14F-4D97-AF65-F5344CB8AC3E}">
        <p14:creationId xmlns:p14="http://schemas.microsoft.com/office/powerpoint/2010/main" val="280180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7509">
              <a:defRPr/>
            </a:pPr>
            <a:r>
              <a:rPr kumimoji="1" lang="ja-JP" altLang="en-US" dirty="0" smtClean="0"/>
              <a:t>・スライド</a:t>
            </a:r>
            <a:r>
              <a:rPr kumimoji="1" lang="ja-JP" altLang="en-US" dirty="0" smtClean="0"/>
              <a:t>に、</a:t>
            </a:r>
            <a:r>
              <a:rPr lang="ja-JP" altLang="en-US" dirty="0"/>
              <a:t>独立行政法人　国立特別支援教育総合研究所による、「教材教具の活用と評価に関する研究」の調査結果の一部を示した。</a:t>
            </a:r>
            <a:endParaRPr lang="en-US" altLang="ja-JP" dirty="0"/>
          </a:p>
          <a:p>
            <a:pPr defTabSz="917509">
              <a:defRPr/>
            </a:pPr>
            <a:r>
              <a:rPr lang="ja-JP" altLang="en-US" dirty="0"/>
              <a:t>・例として示した視覚障害の子どもに対してのタブレット活用の具体から、学習活動を行う場合に生じる困難さに応じた、指導内容や指導方法の工夫についてイメージしていただきたい。</a:t>
            </a:r>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9</a:t>
            </a:fld>
            <a:endParaRPr kumimoji="1" lang="ja-JP" altLang="en-US"/>
          </a:p>
        </p:txBody>
      </p:sp>
    </p:spTree>
    <p:extLst>
      <p:ext uri="{BB962C8B-B14F-4D97-AF65-F5344CB8AC3E}">
        <p14:creationId xmlns:p14="http://schemas.microsoft.com/office/powerpoint/2010/main" val="11503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FDF97BF-81F4-4239-B7AE-DD422761D28B}" type="datetime1">
              <a:rPr kumimoji="1" lang="ja-JP" altLang="en-US" smtClean="0"/>
              <a:t>2020/5/25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4446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3DA65E-F4BE-4DDC-8225-796B4B688172}" type="datetime1">
              <a:rPr kumimoji="1" lang="ja-JP" altLang="en-US" smtClean="0"/>
              <a:t>2020/5/25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19945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D3D254-3438-4613-9D75-A7104DC30FFB}" type="datetime1">
              <a:rPr kumimoji="1" lang="ja-JP" altLang="en-US" smtClean="0"/>
              <a:t>2020/5/25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453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FE7A7F-259A-487E-B0AF-D14801CAF1C5}" type="datetime1">
              <a:rPr kumimoji="1" lang="ja-JP" altLang="en-US" smtClean="0"/>
              <a:t>2020/5/25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74224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EFD6CB-2C35-4B4D-9C92-135D2323E449}" type="datetime1">
              <a:rPr kumimoji="1" lang="ja-JP" altLang="en-US" smtClean="0"/>
              <a:t>2020/5/25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7239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1B0B77-3C70-4E13-A754-82160367F68A}" type="datetime1">
              <a:rPr kumimoji="1" lang="ja-JP" altLang="en-US" smtClean="0"/>
              <a:t>2020/5/25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426938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2341DD-79E0-442B-83BD-C59416409D27}" type="datetime1">
              <a:rPr kumimoji="1" lang="ja-JP" altLang="en-US" smtClean="0"/>
              <a:t>2020/5/25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19912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40E6E-C48D-4348-A199-BF012ADDDFF2}" type="datetime1">
              <a:rPr kumimoji="1" lang="ja-JP" altLang="en-US" smtClean="0"/>
              <a:t>2020/5/25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5659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1E09F-1C9D-4BBA-AA37-576F449791F7}" type="datetime1">
              <a:rPr kumimoji="1" lang="ja-JP" altLang="en-US" smtClean="0"/>
              <a:t>2020/5/25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5531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FB9BEF-949D-4A0C-B083-C8E2978C74FD}" type="datetime1">
              <a:rPr kumimoji="1" lang="ja-JP" altLang="en-US" smtClean="0"/>
              <a:t>2020/5/25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91883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342016-3234-47CC-930A-567B9C83CD3F}" type="datetime1">
              <a:rPr kumimoji="1" lang="ja-JP" altLang="en-US" smtClean="0"/>
              <a:t>2020/5/25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6814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74840-51CF-4DB7-A1DD-CC7A3B28D3FE}" type="datetime1">
              <a:rPr kumimoji="1" lang="ja-JP" altLang="en-US" smtClean="0"/>
              <a:t>2020/5/25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9100297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2662" y="1838423"/>
            <a:ext cx="10006402" cy="968328"/>
          </a:xfrm>
          <a:solidFill>
            <a:srgbClr val="FFFF99"/>
          </a:solidFill>
          <a:ln w="139700" cmpd="dbl">
            <a:solidFill>
              <a:srgbClr val="FF8900"/>
            </a:solidFill>
          </a:ln>
          <a:effectLst>
            <a:outerShdw blurRad="279400" dist="38100" dir="2700000" algn="tl" rotWithShape="0">
              <a:prstClr val="black">
                <a:alpha val="40000"/>
              </a:prstClr>
            </a:outerShdw>
          </a:effectLst>
        </p:spPr>
        <p:txBody>
          <a:bodyPr anchor="ctr">
            <a:noAutofit/>
          </a:bodyPr>
          <a:lstStyle/>
          <a:p>
            <a:pPr>
              <a:lnSpc>
                <a:spcPct val="100000"/>
              </a:lnSpc>
            </a:pPr>
            <a:r>
              <a:rPr lang="ja-JP" altLang="en-US" sz="4000" b="1" dirty="0" smtClean="0">
                <a:latin typeface="ＭＳ ゴシック" panose="020B0609070205080204" pitchFamily="49" charset="-128"/>
                <a:ea typeface="ＭＳ ゴシック" panose="020B0609070205080204" pitchFamily="49" charset="-128"/>
                <a:cs typeface="メイリオ" panose="020B0604030504040204" pitchFamily="50" charset="-128"/>
              </a:rPr>
              <a:t>タブレットを活用した授業の在り方</a:t>
            </a:r>
            <a:endParaRPr lang="ja-JP" altLang="en-US" sz="40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 name="サブタイトル 2"/>
          <p:cNvSpPr>
            <a:spLocks noGrp="1"/>
          </p:cNvSpPr>
          <p:nvPr>
            <p:ph type="subTitle" idx="1"/>
          </p:nvPr>
        </p:nvSpPr>
        <p:spPr>
          <a:xfrm>
            <a:off x="865965" y="839364"/>
            <a:ext cx="10365915" cy="666295"/>
          </a:xfrm>
        </p:spPr>
        <p:txBody>
          <a:bodyPr>
            <a:normAutofit/>
          </a:bodyPr>
          <a:lstStyle/>
          <a:p>
            <a:r>
              <a:rPr lang="ja-JP" altLang="en-US"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令和元年度（</a:t>
            </a:r>
            <a:r>
              <a:rPr lang="en-US" altLang="ja-JP"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2019</a:t>
            </a:r>
            <a:r>
              <a:rPr lang="ja-JP" altLang="en-US"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年度）タブレット活用基礎研修</a:t>
            </a:r>
            <a:endParaRPr lang="en-US" altLang="ja-JP" sz="3600" b="1"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スライド番号プレースホルダー 2"/>
          <p:cNvSpPr>
            <a:spLocks noGrp="1"/>
          </p:cNvSpPr>
          <p:nvPr>
            <p:ph type="sldNum" sz="quarter" idx="12"/>
          </p:nvPr>
        </p:nvSpPr>
        <p:spPr>
          <a:xfrm>
            <a:off x="9752922" y="6440601"/>
            <a:ext cx="2057400" cy="365125"/>
          </a:xfrm>
        </p:spPr>
        <p:txBody>
          <a:bodyPr/>
          <a:lstStyle/>
          <a:p>
            <a:pPr>
              <a:defRPr/>
            </a:pPr>
            <a:r>
              <a:rPr lang="ja-JP" altLang="en-US" dirty="0" smtClean="0"/>
              <a:t>１</a:t>
            </a:r>
            <a:endParaRPr lang="en-US" altLang="ja-JP" dirty="0"/>
          </a:p>
        </p:txBody>
      </p:sp>
      <p:sp>
        <p:nvSpPr>
          <p:cNvPr id="5" name="テキスト ボックス 4"/>
          <p:cNvSpPr txBox="1"/>
          <p:nvPr/>
        </p:nvSpPr>
        <p:spPr>
          <a:xfrm>
            <a:off x="1025292" y="4228962"/>
            <a:ext cx="10206588" cy="1990288"/>
          </a:xfrm>
          <a:prstGeom prst="rect">
            <a:avLst/>
          </a:prstGeom>
          <a:noFill/>
        </p:spPr>
        <p:txBody>
          <a:bodyPr wrap="square">
            <a:spAutoFit/>
          </a:bodyPr>
          <a:lstStyle/>
          <a:p>
            <a:pPr eaLnBrk="0" hangingPunct="0">
              <a:lnSpc>
                <a:spcPts val="3700"/>
              </a:lnSpc>
            </a:pPr>
            <a:r>
              <a:rPr lang="ja-JP" altLang="en-US" sz="3600" dirty="0">
                <a:latin typeface="ＭＳ ゴシック" panose="020B0609070205080204" pitchFamily="49" charset="-128"/>
                <a:ea typeface="ＭＳ ゴシック" panose="020B0609070205080204" pitchFamily="49" charset="-128"/>
              </a:rPr>
              <a:t>　</a:t>
            </a:r>
            <a:r>
              <a:rPr lang="ja-JP" altLang="ja-JP" sz="3200" dirty="0">
                <a:latin typeface="ＭＳ ゴシック" panose="020B0609070205080204" pitchFamily="49" charset="-128"/>
                <a:ea typeface="ＭＳ ゴシック" panose="020B0609070205080204" pitchFamily="49" charset="-128"/>
              </a:rPr>
              <a:t>新学習指導要領に示された情報活用能力の育成に係る説明や先進地における教育の情報化についての説明を通して、タブレットを活用して授業の質的な転換を図る必要性について理解を深める。</a:t>
            </a:r>
            <a:endParaRPr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テキスト ボックス 6"/>
          <p:cNvSpPr txBox="1"/>
          <p:nvPr/>
        </p:nvSpPr>
        <p:spPr>
          <a:xfrm>
            <a:off x="1052662" y="3351021"/>
            <a:ext cx="1671482" cy="656590"/>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lgn="ctr">
              <a:lnSpc>
                <a:spcPts val="4400"/>
              </a:lnSpc>
              <a:defRPr/>
            </a:pPr>
            <a:r>
              <a:rPr lang="ja-JP" altLang="en-US" sz="3200" b="1" dirty="0">
                <a:latin typeface="ＭＳ ゴシック" panose="020B0609070205080204" pitchFamily="49" charset="-128"/>
                <a:ea typeface="ＭＳ ゴシック" panose="020B0609070205080204" pitchFamily="49" charset="-128"/>
              </a:rPr>
              <a:t>ねらい</a:t>
            </a:r>
            <a:r>
              <a:rPr lang="ja-JP" altLang="en-US" sz="2800" dirty="0"/>
              <a:t>　</a:t>
            </a:r>
            <a:endParaRPr lang="en-US" altLang="ja-JP" sz="2800" dirty="0"/>
          </a:p>
        </p:txBody>
      </p:sp>
      <p:sp>
        <p:nvSpPr>
          <p:cNvPr id="4" name="テキスト ボックス 3"/>
          <p:cNvSpPr txBox="1"/>
          <p:nvPr/>
        </p:nvSpPr>
        <p:spPr>
          <a:xfrm>
            <a:off x="865965" y="137268"/>
            <a:ext cx="1022438" cy="369332"/>
          </a:xfrm>
          <a:prstGeom prst="rect">
            <a:avLst/>
          </a:prstGeom>
          <a:noFill/>
        </p:spPr>
        <p:txBody>
          <a:bodyPr wrap="square" rtlCol="0">
            <a:spAutoFit/>
          </a:bodyPr>
          <a:lstStyle/>
          <a:p>
            <a:r>
              <a:rPr lang="en-US" altLang="ja-JP" dirty="0" smtClean="0"/>
              <a:t>34</a:t>
            </a:r>
            <a:r>
              <a:rPr lang="ja-JP" altLang="en-US" dirty="0" smtClean="0"/>
              <a:t>－②</a:t>
            </a:r>
            <a:endParaRPr lang="en-US" altLang="ja-JP" dirty="0" smtClean="0"/>
          </a:p>
        </p:txBody>
      </p:sp>
    </p:spTree>
    <p:extLst>
      <p:ext uri="{BB962C8B-B14F-4D97-AF65-F5344CB8AC3E}">
        <p14:creationId xmlns:p14="http://schemas.microsoft.com/office/powerpoint/2010/main" val="4050356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66406" y="1531075"/>
            <a:ext cx="11110823" cy="4258762"/>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9248955" y="6434492"/>
            <a:ext cx="2743200" cy="365125"/>
          </a:xfrm>
        </p:spPr>
        <p:txBody>
          <a:bodyPr/>
          <a:lstStyle/>
          <a:p>
            <a:r>
              <a:rPr kumimoji="1" lang="en-US" altLang="ja-JP" dirty="0" smtClean="0"/>
              <a:t>10</a:t>
            </a:r>
            <a:endParaRPr kumimoji="1" lang="ja-JP" altLang="en-US" dirty="0"/>
          </a:p>
        </p:txBody>
      </p:sp>
      <p:sp>
        <p:nvSpPr>
          <p:cNvPr id="7" name="正方形/長方形 6">
            <a:extLst>
              <a:ext uri="{FF2B5EF4-FFF2-40B4-BE49-F238E27FC236}">
                <a16:creationId xmlns:a16="http://schemas.microsoft.com/office/drawing/2014/main" xmlns="" id="{57703857-1B50-490D-8F77-6EF77906AFAA}"/>
              </a:ext>
            </a:extLst>
          </p:cNvPr>
          <p:cNvSpPr/>
          <p:nvPr/>
        </p:nvSpPr>
        <p:spPr>
          <a:xfrm>
            <a:off x="311843" y="116844"/>
            <a:ext cx="3416320" cy="307777"/>
          </a:xfrm>
          <a:prstGeom prst="rect">
            <a:avLst/>
          </a:prstGeom>
        </p:spPr>
        <p:txBody>
          <a:bodyPr wrap="none">
            <a:spAutoFit/>
          </a:bodyPr>
          <a:lstStyle/>
          <a:p>
            <a:r>
              <a:rPr lang="ja-JP" altLang="en-US" sz="1400" dirty="0" smtClean="0">
                <a:latin typeface="ＭＳ ゴシック" panose="020B0609070205080204" pitchFamily="49" charset="-128"/>
                <a:ea typeface="ＭＳ ゴシック" panose="020B0609070205080204" pitchFamily="49" charset="-128"/>
              </a:rPr>
              <a:t>２　特別支援教育における教育の情報化</a:t>
            </a:r>
            <a:endParaRPr lang="ja-JP" altLang="en-US" sz="1400"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311843" y="682451"/>
            <a:ext cx="122667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特別支援教育における情報教育の配慮点</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937480" y="3763198"/>
            <a:ext cx="3444738" cy="461665"/>
          </a:xfrm>
          <a:prstGeom prst="rect">
            <a:avLst/>
          </a:prstGeom>
          <a:noFill/>
        </p:spPr>
        <p:txBody>
          <a:bodyPr wrap="square" rtlCol="0">
            <a:spAutoFit/>
          </a:bodyPr>
          <a:lstStyle/>
          <a:p>
            <a:endParaRPr lang="en-US" altLang="ja-JP" sz="240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997726" y="1852749"/>
            <a:ext cx="10248181" cy="3615413"/>
          </a:xfrm>
          <a:prstGeom prst="rect">
            <a:avLst/>
          </a:prstGeom>
          <a:noFill/>
        </p:spPr>
        <p:txBody>
          <a:bodyPr wrap="square" rtlCol="0">
            <a:spAutoFit/>
          </a:bodyPr>
          <a:lstStyle/>
          <a:p>
            <a:pPr>
              <a:lnSpc>
                <a:spcPts val="4000"/>
              </a:lnSpc>
            </a:pPr>
            <a:r>
              <a:rPr kumimoji="1" lang="ja-JP" altLang="en-US" sz="2800" dirty="0" smtClean="0">
                <a:latin typeface="ＭＳ ゴシック" panose="020B0609070205080204" pitchFamily="49" charset="-128"/>
                <a:ea typeface="ＭＳ ゴシック" panose="020B0609070205080204" pitchFamily="49" charset="-128"/>
              </a:rPr>
              <a:t>○　</a:t>
            </a:r>
            <a:r>
              <a:rPr kumimoji="1" lang="ja-JP" altLang="en-US" sz="2800" u="sng" dirty="0" smtClean="0">
                <a:solidFill>
                  <a:srgbClr val="FF0000"/>
                </a:solidFill>
                <a:latin typeface="ＭＳ ゴシック" panose="020B0609070205080204" pitchFamily="49" charset="-128"/>
                <a:ea typeface="ＭＳ ゴシック" panose="020B0609070205080204" pitchFamily="49" charset="-128"/>
              </a:rPr>
              <a:t>障害による操作上の困難を補い、本来の学習内容に集中で</a:t>
            </a:r>
            <a:r>
              <a:rPr kumimoji="1" lang="ja-JP" altLang="en-US" sz="2800" dirty="0" smtClean="0">
                <a:solidFill>
                  <a:srgbClr val="FF0000"/>
                </a:solidFill>
                <a:latin typeface="ＭＳ ゴシック" panose="020B0609070205080204" pitchFamily="49" charset="-128"/>
                <a:ea typeface="ＭＳ ゴシック" panose="020B0609070205080204" pitchFamily="49" charset="-128"/>
              </a:rPr>
              <a:t>　</a:t>
            </a:r>
            <a:endParaRPr kumimoji="1" lang="en-US" altLang="ja-JP" sz="2800" dirty="0" smtClean="0">
              <a:solidFill>
                <a:srgbClr val="FF0000"/>
              </a:solidFill>
              <a:latin typeface="ＭＳ ゴシック" panose="020B0609070205080204" pitchFamily="49" charset="-128"/>
              <a:ea typeface="ＭＳ ゴシック" panose="020B0609070205080204" pitchFamily="49" charset="-128"/>
            </a:endParaRPr>
          </a:p>
          <a:p>
            <a:pPr>
              <a:lnSpc>
                <a:spcPts val="4000"/>
              </a:lnSpc>
            </a:pPr>
            <a:r>
              <a:rPr kumimoji="1" lang="ja-JP" altLang="en-US" sz="2800"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2800" u="sng" dirty="0" smtClean="0">
                <a:solidFill>
                  <a:srgbClr val="FF0000"/>
                </a:solidFill>
                <a:latin typeface="ＭＳ ゴシック" panose="020B0609070205080204" pitchFamily="49" charset="-128"/>
                <a:ea typeface="ＭＳ ゴシック" panose="020B0609070205080204" pitchFamily="49" charset="-128"/>
              </a:rPr>
              <a:t>きる環境を整える</a:t>
            </a:r>
            <a:r>
              <a:rPr kumimoji="1" lang="ja-JP" altLang="en-US" sz="2800" dirty="0" smtClean="0">
                <a:latin typeface="ＭＳ ゴシック" panose="020B0609070205080204" pitchFamily="49" charset="-128"/>
                <a:ea typeface="ＭＳ ゴシック" panose="020B0609070205080204" pitchFamily="49" charset="-128"/>
              </a:rPr>
              <a:t>とともに、</a:t>
            </a:r>
            <a:r>
              <a:rPr kumimoji="1" lang="ja-JP" altLang="en-US" sz="2800" u="sng" dirty="0" smtClean="0">
                <a:solidFill>
                  <a:srgbClr val="FF0000"/>
                </a:solidFill>
                <a:latin typeface="ＭＳ ゴシック" panose="020B0609070205080204" pitchFamily="49" charset="-128"/>
                <a:ea typeface="ＭＳ ゴシック" panose="020B0609070205080204" pitchFamily="49" charset="-128"/>
              </a:rPr>
              <a:t>個々の児童生徒に応じた具体的</a:t>
            </a:r>
            <a:endParaRPr kumimoji="1" lang="en-US" altLang="ja-JP" sz="2800" u="sng" dirty="0" smtClean="0">
              <a:solidFill>
                <a:srgbClr val="FF0000"/>
              </a:solidFill>
              <a:latin typeface="ＭＳ ゴシック" panose="020B0609070205080204" pitchFamily="49" charset="-128"/>
              <a:ea typeface="ＭＳ ゴシック" panose="020B0609070205080204" pitchFamily="49" charset="-128"/>
            </a:endParaRPr>
          </a:p>
          <a:p>
            <a:pPr>
              <a:lnSpc>
                <a:spcPts val="4000"/>
              </a:lnSpc>
            </a:pPr>
            <a:r>
              <a:rPr kumimoji="1" lang="ja-JP" altLang="en-US" sz="2800"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2800" u="sng" dirty="0" smtClean="0">
                <a:solidFill>
                  <a:srgbClr val="FF0000"/>
                </a:solidFill>
                <a:latin typeface="ＭＳ ゴシック" panose="020B0609070205080204" pitchFamily="49" charset="-128"/>
                <a:ea typeface="ＭＳ ゴシック" panose="020B0609070205080204" pitchFamily="49" charset="-128"/>
              </a:rPr>
              <a:t>な支援</a:t>
            </a:r>
            <a:r>
              <a:rPr kumimoji="1" lang="ja-JP" altLang="en-US" sz="2800" dirty="0" smtClean="0">
                <a:latin typeface="ＭＳ ゴシック" panose="020B0609070205080204" pitchFamily="49" charset="-128"/>
                <a:ea typeface="ＭＳ ゴシック" panose="020B0609070205080204" pitchFamily="49" charset="-128"/>
              </a:rPr>
              <a:t>を考える必要がある。</a:t>
            </a:r>
            <a:endParaRPr kumimoji="1" lang="en-US" altLang="ja-JP" sz="2800" dirty="0" smtClean="0">
              <a:latin typeface="ＭＳ ゴシック" panose="020B0609070205080204" pitchFamily="49" charset="-128"/>
              <a:ea typeface="ＭＳ ゴシック" panose="020B0609070205080204" pitchFamily="49" charset="-128"/>
            </a:endParaRPr>
          </a:p>
          <a:p>
            <a:pPr>
              <a:lnSpc>
                <a:spcPts val="4000"/>
              </a:lnSpc>
            </a:pPr>
            <a:endParaRPr lang="en-US" altLang="ja-JP" sz="2800" dirty="0">
              <a:latin typeface="ＭＳ ゴシック" panose="020B0609070205080204" pitchFamily="49" charset="-128"/>
              <a:ea typeface="ＭＳ ゴシック" panose="020B0609070205080204" pitchFamily="49" charset="-128"/>
            </a:endParaRPr>
          </a:p>
          <a:p>
            <a:pPr>
              <a:lnSpc>
                <a:spcPts val="4000"/>
              </a:lnSpc>
            </a:pPr>
            <a:r>
              <a:rPr kumimoji="1" lang="ja-JP" altLang="en-US" sz="2800" dirty="0" smtClean="0">
                <a:latin typeface="ＭＳ ゴシック" panose="020B0609070205080204" pitchFamily="49" charset="-128"/>
                <a:ea typeface="ＭＳ ゴシック" panose="020B0609070205080204" pitchFamily="49" charset="-128"/>
              </a:rPr>
              <a:t>○　学習を進めるに当たって、個々の障害の状態や特性や社会</a:t>
            </a:r>
            <a:endParaRPr kumimoji="1" lang="en-US" altLang="ja-JP" sz="2800" dirty="0" smtClean="0">
              <a:latin typeface="ＭＳ ゴシック" panose="020B0609070205080204" pitchFamily="49" charset="-128"/>
              <a:ea typeface="ＭＳ ゴシック" panose="020B0609070205080204" pitchFamily="49" charset="-128"/>
            </a:endParaRPr>
          </a:p>
          <a:p>
            <a:pPr>
              <a:lnSpc>
                <a:spcPts val="4000"/>
              </a:lnSpc>
            </a:pPr>
            <a:r>
              <a:rPr kumimoji="1" lang="ja-JP" altLang="en-US" sz="2800" dirty="0" smtClean="0">
                <a:latin typeface="ＭＳ ゴシック" panose="020B0609070205080204" pitchFamily="49" charset="-128"/>
                <a:ea typeface="ＭＳ ゴシック" panose="020B0609070205080204" pitchFamily="49" charset="-128"/>
              </a:rPr>
              <a:t>　経験等を考慮して、</a:t>
            </a:r>
            <a:r>
              <a:rPr kumimoji="1" lang="ja-JP" altLang="en-US" sz="2800" u="sng" dirty="0" smtClean="0">
                <a:solidFill>
                  <a:srgbClr val="FF0000"/>
                </a:solidFill>
                <a:latin typeface="ＭＳ ゴシック" panose="020B0609070205080204" pitchFamily="49" charset="-128"/>
                <a:ea typeface="ＭＳ ゴシック" panose="020B0609070205080204" pitchFamily="49" charset="-128"/>
              </a:rPr>
              <a:t>適切な補助用具の選択、指導上の工夫</a:t>
            </a:r>
            <a:r>
              <a:rPr kumimoji="1" lang="ja-JP" altLang="en-US" sz="2800" dirty="0" smtClean="0">
                <a:latin typeface="ＭＳ ゴシック" panose="020B0609070205080204" pitchFamily="49" charset="-128"/>
                <a:ea typeface="ＭＳ ゴシック" panose="020B0609070205080204" pitchFamily="49" charset="-128"/>
              </a:rPr>
              <a:t>が</a:t>
            </a:r>
            <a:endParaRPr kumimoji="1" lang="en-US" altLang="ja-JP" sz="2800" dirty="0" smtClean="0">
              <a:latin typeface="ＭＳ ゴシック" panose="020B0609070205080204" pitchFamily="49" charset="-128"/>
              <a:ea typeface="ＭＳ ゴシック" panose="020B0609070205080204" pitchFamily="49" charset="-128"/>
            </a:endParaRPr>
          </a:p>
          <a:p>
            <a:pPr>
              <a:lnSpc>
                <a:spcPts val="4000"/>
              </a:lnSpc>
            </a:pPr>
            <a:r>
              <a:rPr kumimoji="1" lang="ja-JP" altLang="en-US" sz="2800" dirty="0" smtClean="0">
                <a:latin typeface="ＭＳ ゴシック" panose="020B0609070205080204" pitchFamily="49" charset="-128"/>
                <a:ea typeface="ＭＳ ゴシック" panose="020B0609070205080204" pitchFamily="49" charset="-128"/>
              </a:rPr>
              <a:t>　必要である。</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1601250" y="6309277"/>
            <a:ext cx="10075985" cy="307777"/>
          </a:xfrm>
          <a:prstGeom prst="rect">
            <a:avLst/>
          </a:prstGeom>
          <a:noFill/>
        </p:spPr>
        <p:txBody>
          <a:bodyPr wrap="square" rtlCol="0">
            <a:spAutoFit/>
          </a:bodyPr>
          <a:lstStyle/>
          <a:p>
            <a:pPr algn="r"/>
            <a:r>
              <a:rPr kumimoji="1" lang="ja-JP" altLang="en-US" sz="1400" dirty="0">
                <a:latin typeface="ＭＳ ゴシック" panose="020B0609070205080204" pitchFamily="49" charset="-128"/>
                <a:ea typeface="ＭＳ ゴシック" panose="020B0609070205080204" pitchFamily="49" charset="-128"/>
              </a:rPr>
              <a:t>出典</a:t>
            </a:r>
            <a:r>
              <a:rPr kumimoji="1" lang="ja-JP" altLang="en-US" sz="1400" dirty="0" smtClean="0">
                <a:latin typeface="ＭＳ ゴシック" panose="020B0609070205080204" pitchFamily="49" charset="-128"/>
                <a:ea typeface="ＭＳ ゴシック" panose="020B0609070205080204" pitchFamily="49" charset="-128"/>
              </a:rPr>
              <a:t>：「教育の情報化に関する手引」作成検討会配付資料（令和元年８月）</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1964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055598" y="4041170"/>
            <a:ext cx="5936557" cy="1678287"/>
          </a:xfrm>
          <a:prstGeom prst="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9248955" y="6434492"/>
            <a:ext cx="2743200" cy="365125"/>
          </a:xfrm>
        </p:spPr>
        <p:txBody>
          <a:bodyPr/>
          <a:lstStyle/>
          <a:p>
            <a:fld id="{F5C35AD2-8B7B-4CF4-BC66-4791DB21DCBF}" type="slidenum">
              <a:rPr kumimoji="1" lang="ja-JP" altLang="en-US" smtClean="0"/>
              <a:t>11</a:t>
            </a:fld>
            <a:endParaRPr kumimoji="1" lang="ja-JP" altLang="en-US"/>
          </a:p>
        </p:txBody>
      </p:sp>
      <p:sp>
        <p:nvSpPr>
          <p:cNvPr id="10" name="テキスト ボックス 9"/>
          <p:cNvSpPr txBox="1"/>
          <p:nvPr/>
        </p:nvSpPr>
        <p:spPr>
          <a:xfrm>
            <a:off x="311843" y="682451"/>
            <a:ext cx="122667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発達障害のある児童生徒へのＩＣＴの活用</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937480" y="3763198"/>
            <a:ext cx="3444738" cy="461665"/>
          </a:xfrm>
          <a:prstGeom prst="rect">
            <a:avLst/>
          </a:prstGeom>
          <a:noFill/>
        </p:spPr>
        <p:txBody>
          <a:bodyPr wrap="square" rtlCol="0">
            <a:spAutoFit/>
          </a:bodyPr>
          <a:lstStyle/>
          <a:p>
            <a:endParaRPr lang="en-US" altLang="ja-JP" sz="2400"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1726389" y="6229418"/>
            <a:ext cx="10075985" cy="307777"/>
          </a:xfrm>
          <a:prstGeom prst="rect">
            <a:avLst/>
          </a:prstGeom>
          <a:noFill/>
        </p:spPr>
        <p:txBody>
          <a:bodyPr wrap="square" rtlCol="0">
            <a:spAutoFit/>
          </a:bodyPr>
          <a:lstStyle/>
          <a:p>
            <a:pPr algn="r"/>
            <a:r>
              <a:rPr kumimoji="1" lang="ja-JP" altLang="en-US" sz="1400" dirty="0" smtClean="0">
                <a:latin typeface="ＭＳ ゴシック" panose="020B0609070205080204" pitchFamily="49" charset="-128"/>
                <a:ea typeface="ＭＳ ゴシック" panose="020B0609070205080204" pitchFamily="49" charset="-128"/>
              </a:rPr>
              <a:t>参考：「教育の情報化に関する手引」作成検討会配付資料（令和元年８月）</a:t>
            </a:r>
            <a:endParaRPr kumimoji="1" lang="ja-JP" altLang="en-US" sz="1400" dirty="0">
              <a:latin typeface="ＭＳ ゴシック" panose="020B0609070205080204" pitchFamily="49" charset="-128"/>
              <a:ea typeface="ＭＳ ゴシック" panose="020B0609070205080204" pitchFamily="49" charset="-128"/>
            </a:endParaRPr>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12" y="2097155"/>
            <a:ext cx="5296603" cy="3240779"/>
          </a:xfrm>
          <a:prstGeom prst="rect">
            <a:avLst/>
          </a:prstGeom>
        </p:spPr>
      </p:pic>
      <p:sp>
        <p:nvSpPr>
          <p:cNvPr id="8" name="テキスト ボックス 7"/>
          <p:cNvSpPr txBox="1"/>
          <p:nvPr/>
        </p:nvSpPr>
        <p:spPr>
          <a:xfrm>
            <a:off x="6055596" y="1742589"/>
            <a:ext cx="5936557" cy="1384995"/>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学級全員の興味を引き付けながら、視覚的に思考を促したり理解を深めたりする提示</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1" name="下矢印 10"/>
          <p:cNvSpPr/>
          <p:nvPr/>
        </p:nvSpPr>
        <p:spPr>
          <a:xfrm>
            <a:off x="7887291" y="3241183"/>
            <a:ext cx="2273169" cy="679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55598" y="4209514"/>
            <a:ext cx="5936557" cy="1384995"/>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学級全員の理解を促すとともに、発達障害のある児童生徒への支援につながる</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4" name="正方形/長方形 13">
            <a:extLst>
              <a:ext uri="{FF2B5EF4-FFF2-40B4-BE49-F238E27FC236}">
                <a16:creationId xmlns:a16="http://schemas.microsoft.com/office/drawing/2014/main" xmlns="" id="{57703857-1B50-490D-8F77-6EF77906AFAA}"/>
              </a:ext>
            </a:extLst>
          </p:cNvPr>
          <p:cNvSpPr/>
          <p:nvPr/>
        </p:nvSpPr>
        <p:spPr>
          <a:xfrm>
            <a:off x="311843" y="116844"/>
            <a:ext cx="3416320" cy="307777"/>
          </a:xfrm>
          <a:prstGeom prst="rect">
            <a:avLst/>
          </a:prstGeom>
        </p:spPr>
        <p:txBody>
          <a:bodyPr wrap="none">
            <a:spAutoFit/>
          </a:bodyPr>
          <a:lstStyle/>
          <a:p>
            <a:r>
              <a:rPr lang="ja-JP" altLang="en-US" sz="1400" dirty="0" smtClean="0">
                <a:latin typeface="ＭＳ ゴシック" panose="020B0609070205080204" pitchFamily="49" charset="-128"/>
                <a:ea typeface="ＭＳ ゴシック" panose="020B0609070205080204" pitchFamily="49" charset="-128"/>
              </a:rPr>
              <a:t>２　特別支援教育における教育の情報化</a:t>
            </a:r>
            <a:endParaRPr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4509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53008" y="6375539"/>
            <a:ext cx="2743200" cy="365125"/>
          </a:xfrm>
        </p:spPr>
        <p:txBody>
          <a:bodyPr/>
          <a:lstStyle/>
          <a:p>
            <a:fld id="{F5C35AD2-8B7B-4CF4-BC66-4791DB21DCBF}" type="slidenum">
              <a:rPr kumimoji="1" lang="ja-JP" altLang="en-US" smtClean="0"/>
              <a:t>12</a:t>
            </a:fld>
            <a:endParaRPr kumimoji="1" lang="ja-JP" altLang="en-US"/>
          </a:p>
        </p:txBody>
      </p:sp>
      <p:sp>
        <p:nvSpPr>
          <p:cNvPr id="9" name="正方形/長方形 8"/>
          <p:cNvSpPr/>
          <p:nvPr/>
        </p:nvSpPr>
        <p:spPr>
          <a:xfrm>
            <a:off x="791307" y="1052424"/>
            <a:ext cx="10775853" cy="491800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987082" y="1341603"/>
            <a:ext cx="10384302" cy="4339650"/>
          </a:xfrm>
          <a:prstGeom prst="rect">
            <a:avLst/>
          </a:prstGeom>
          <a:noFill/>
        </p:spPr>
        <p:txBody>
          <a:bodyPr wrap="square" rtlCol="0">
            <a:spAutoFit/>
          </a:bodyPr>
          <a:lstStyle/>
          <a:p>
            <a:r>
              <a:rPr kumimoji="1" lang="ja-JP" altLang="en-US" sz="2600" b="1" dirty="0">
                <a:latin typeface="ＭＳ ゴシック" panose="020B0609070205080204" pitchFamily="49" charset="-128"/>
                <a:ea typeface="ＭＳ ゴシック" panose="020B0609070205080204" pitchFamily="49" charset="-128"/>
              </a:rPr>
              <a:t>小</a:t>
            </a:r>
            <a:r>
              <a:rPr kumimoji="1" lang="en-US" altLang="ja-JP" sz="2600" b="1" dirty="0">
                <a:latin typeface="ＭＳ ゴシック" panose="020B0609070205080204" pitchFamily="49" charset="-128"/>
                <a:ea typeface="ＭＳ ゴシック" panose="020B0609070205080204" pitchFamily="49" charset="-128"/>
              </a:rPr>
              <a:t>(</a:t>
            </a:r>
            <a:r>
              <a:rPr kumimoji="1" lang="ja-JP" altLang="en-US" sz="2600" b="1" dirty="0">
                <a:latin typeface="ＭＳ ゴシック" panose="020B0609070205080204" pitchFamily="49" charset="-128"/>
                <a:ea typeface="ＭＳ ゴシック" panose="020B0609070205080204" pitchFamily="49" charset="-128"/>
              </a:rPr>
              <a:t>中）学校学習指導</a:t>
            </a:r>
            <a:r>
              <a:rPr lang="ja-JP" altLang="en-US" sz="2600" b="1" dirty="0">
                <a:latin typeface="ＭＳ ゴシック" panose="020B0609070205080204" pitchFamily="49" charset="-128"/>
                <a:ea typeface="ＭＳ ゴシック" panose="020B0609070205080204" pitchFamily="49" charset="-128"/>
              </a:rPr>
              <a:t>要領（平成</a:t>
            </a:r>
            <a:r>
              <a:rPr lang="en-US" altLang="ja-JP" sz="2600" b="1" dirty="0">
                <a:latin typeface="ＭＳ ゴシック" panose="020B0609070205080204" pitchFamily="49" charset="-128"/>
                <a:ea typeface="ＭＳ ゴシック" panose="020B0609070205080204" pitchFamily="49" charset="-128"/>
              </a:rPr>
              <a:t>29</a:t>
            </a:r>
            <a:r>
              <a:rPr lang="ja-JP" altLang="en-US" sz="2600" b="1" dirty="0">
                <a:latin typeface="ＭＳ ゴシック" panose="020B0609070205080204" pitchFamily="49" charset="-128"/>
                <a:ea typeface="ＭＳ ゴシック" panose="020B0609070205080204" pitchFamily="49" charset="-128"/>
              </a:rPr>
              <a:t>年告示）第１章　第３　１</a:t>
            </a:r>
            <a:r>
              <a:rPr lang="en-US" altLang="ja-JP" sz="2600" b="1" dirty="0">
                <a:latin typeface="ＭＳ ゴシック" panose="020B0609070205080204" pitchFamily="49" charset="-128"/>
                <a:ea typeface="ＭＳ ゴシック" panose="020B0609070205080204" pitchFamily="49" charset="-128"/>
              </a:rPr>
              <a:t>(</a:t>
            </a:r>
            <a:r>
              <a:rPr lang="ja-JP" altLang="en-US" sz="2600" b="1" dirty="0">
                <a:latin typeface="ＭＳ ゴシック" panose="020B0609070205080204" pitchFamily="49" charset="-128"/>
                <a:ea typeface="ＭＳ ゴシック" panose="020B0609070205080204" pitchFamily="49" charset="-128"/>
              </a:rPr>
              <a:t>１</a:t>
            </a:r>
            <a:r>
              <a:rPr lang="en-US" altLang="ja-JP" sz="2600" b="1" dirty="0">
                <a:latin typeface="ＭＳ ゴシック" panose="020B0609070205080204" pitchFamily="49" charset="-128"/>
                <a:ea typeface="ＭＳ ゴシック" panose="020B0609070205080204" pitchFamily="49" charset="-128"/>
              </a:rPr>
              <a:t>)</a:t>
            </a:r>
          </a:p>
          <a:p>
            <a:endParaRPr kumimoji="1" lang="en-US" altLang="ja-JP" sz="26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（略）児童（生徒）の</a:t>
            </a:r>
            <a:r>
              <a:rPr kumimoji="1" lang="ja-JP" altLang="en-US" sz="2800" b="1" u="sng" dirty="0">
                <a:solidFill>
                  <a:srgbClr val="FF0000"/>
                </a:solidFill>
                <a:latin typeface="ＭＳ ゴシック" panose="020B0609070205080204" pitchFamily="49" charset="-128"/>
                <a:ea typeface="ＭＳ ゴシック" panose="020B0609070205080204" pitchFamily="49" charset="-128"/>
              </a:rPr>
              <a:t>主体的・対話的で深い学びの実現に向けた</a:t>
            </a:r>
            <a:r>
              <a:rPr kumimoji="1" lang="ja-JP" altLang="en-US" sz="2800" dirty="0">
                <a:latin typeface="ＭＳ ゴシック" panose="020B0609070205080204" pitchFamily="49" charset="-128"/>
                <a:ea typeface="ＭＳ ゴシック" panose="020B0609070205080204" pitchFamily="49" charset="-128"/>
              </a:rPr>
              <a:t>授業改善を行うこと。</a:t>
            </a:r>
            <a:endParaRPr kumimoji="1" lang="en-US" altLang="ja-JP" sz="2800" dirty="0">
              <a:latin typeface="ＭＳ ゴシック" panose="020B0609070205080204" pitchFamily="49" charset="-128"/>
              <a:ea typeface="ＭＳ ゴシック" panose="020B0609070205080204" pitchFamily="49" charset="-128"/>
            </a:endParaRPr>
          </a:p>
          <a:p>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（略）児童（生徒）が各教科等の特質に応じた見方・考え方を働かせながら、</a:t>
            </a:r>
            <a:r>
              <a:rPr lang="ja-JP" altLang="en-US" sz="2800" b="1" u="sng" dirty="0">
                <a:solidFill>
                  <a:srgbClr val="FF0000"/>
                </a:solidFill>
                <a:latin typeface="ＭＳ ゴシック" panose="020B0609070205080204" pitchFamily="49" charset="-128"/>
                <a:ea typeface="ＭＳ ゴシック" panose="020B0609070205080204" pitchFamily="49" charset="-128"/>
              </a:rPr>
              <a:t>知識を相互に関連付けてより深く理解</a:t>
            </a:r>
            <a:r>
              <a:rPr lang="ja-JP" altLang="en-US" sz="2800" dirty="0">
                <a:latin typeface="ＭＳ ゴシック" panose="020B0609070205080204" pitchFamily="49" charset="-128"/>
                <a:ea typeface="ＭＳ ゴシック" panose="020B0609070205080204" pitchFamily="49" charset="-128"/>
              </a:rPr>
              <a:t>したり、</a:t>
            </a:r>
            <a:r>
              <a:rPr lang="ja-JP" altLang="en-US" sz="2800" b="1" u="sng" dirty="0">
                <a:solidFill>
                  <a:srgbClr val="FF0000"/>
                </a:solidFill>
                <a:latin typeface="ＭＳ ゴシック" panose="020B0609070205080204" pitchFamily="49" charset="-128"/>
                <a:ea typeface="ＭＳ ゴシック" panose="020B0609070205080204" pitchFamily="49" charset="-128"/>
              </a:rPr>
              <a:t>情報を精査して考えを形成</a:t>
            </a:r>
            <a:r>
              <a:rPr lang="ja-JP" altLang="en-US" sz="2800" dirty="0">
                <a:latin typeface="ＭＳ ゴシック" panose="020B0609070205080204" pitchFamily="49" charset="-128"/>
                <a:ea typeface="ＭＳ ゴシック" panose="020B0609070205080204" pitchFamily="49" charset="-128"/>
              </a:rPr>
              <a:t>したり、</a:t>
            </a:r>
            <a:r>
              <a:rPr lang="ja-JP" altLang="en-US" sz="2800" b="1" u="sng" dirty="0">
                <a:solidFill>
                  <a:srgbClr val="FF0000"/>
                </a:solidFill>
                <a:latin typeface="ＭＳ ゴシック" panose="020B0609070205080204" pitchFamily="49" charset="-128"/>
                <a:ea typeface="ＭＳ ゴシック" panose="020B0609070205080204" pitchFamily="49" charset="-128"/>
              </a:rPr>
              <a:t>問題を見いだして解決策を考え</a:t>
            </a:r>
            <a:r>
              <a:rPr lang="ja-JP" altLang="en-US" sz="2800" dirty="0">
                <a:latin typeface="ＭＳ ゴシック" panose="020B0609070205080204" pitchFamily="49" charset="-128"/>
                <a:ea typeface="ＭＳ ゴシック" panose="020B0609070205080204" pitchFamily="49" charset="-128"/>
              </a:rPr>
              <a:t>たり、思いや考えを基に創造したりすることに向かう過程を重視した学習の充実を図ること。</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1682068" y="6221650"/>
            <a:ext cx="10075985" cy="307777"/>
          </a:xfrm>
          <a:prstGeom prst="rect">
            <a:avLst/>
          </a:prstGeom>
          <a:noFill/>
        </p:spPr>
        <p:txBody>
          <a:bodyPr wrap="square" rtlCol="0">
            <a:spAutoFit/>
          </a:bodyPr>
          <a:lstStyle/>
          <a:p>
            <a:pPr algn="r"/>
            <a:r>
              <a:rPr kumimoji="1" lang="ja-JP" altLang="en-US" sz="1400" dirty="0">
                <a:latin typeface="ＭＳ ゴシック" panose="020B0609070205080204" pitchFamily="49" charset="-128"/>
                <a:ea typeface="ＭＳ ゴシック" panose="020B0609070205080204" pitchFamily="49" charset="-128"/>
              </a:rPr>
              <a:t>出典：小（中）学校学習指導要領（平成</a:t>
            </a:r>
            <a:r>
              <a:rPr kumimoji="1" lang="en-US" altLang="ja-JP" sz="1400" dirty="0">
                <a:latin typeface="ＭＳ ゴシック" panose="020B0609070205080204" pitchFamily="49" charset="-128"/>
                <a:ea typeface="ＭＳ ゴシック" panose="020B0609070205080204" pitchFamily="49" charset="-128"/>
              </a:rPr>
              <a:t>29</a:t>
            </a:r>
            <a:r>
              <a:rPr kumimoji="1" lang="ja-JP" altLang="en-US" sz="1400" dirty="0">
                <a:latin typeface="ＭＳ ゴシック" panose="020B0609070205080204" pitchFamily="49" charset="-128"/>
                <a:ea typeface="ＭＳ ゴシック" panose="020B0609070205080204" pitchFamily="49" charset="-128"/>
              </a:rPr>
              <a:t>年告示　文部科学省）</a:t>
            </a:r>
          </a:p>
        </p:txBody>
      </p:sp>
      <p:sp>
        <p:nvSpPr>
          <p:cNvPr id="11" name="正方形/長方形 10"/>
          <p:cNvSpPr/>
          <p:nvPr/>
        </p:nvSpPr>
        <p:spPr>
          <a:xfrm>
            <a:off x="339543" y="278630"/>
            <a:ext cx="11418510" cy="523220"/>
          </a:xfrm>
          <a:prstGeom prst="rect">
            <a:avLst/>
          </a:prstGeom>
        </p:spPr>
        <p:txBody>
          <a:bodyPr wrap="none">
            <a:spAutoFit/>
          </a:bodyPr>
          <a:lstStyle/>
          <a:p>
            <a:r>
              <a:rPr lang="ja-JP" altLang="en-US" sz="2800" spc="-150" dirty="0" smtClean="0">
                <a:latin typeface="ＭＳ ゴシック" panose="020B0609070205080204" pitchFamily="49" charset="-128"/>
                <a:ea typeface="ＭＳ ゴシック" panose="020B0609070205080204" pitchFamily="49" charset="-128"/>
              </a:rPr>
              <a:t>３　主体的・対話的で深い学びの実現に向けたタブレット活用の在り方</a:t>
            </a:r>
            <a:r>
              <a:rPr lang="ja-JP" altLang="en-US" sz="2800" dirty="0">
                <a:latin typeface="ＭＳ ゴシック" panose="020B0609070205080204" pitchFamily="49" charset="-128"/>
                <a:ea typeface="ＭＳ ゴシック" panose="020B0609070205080204" pitchFamily="49" charset="-128"/>
              </a:rPr>
              <a:t>　</a:t>
            </a:r>
            <a:endParaRPr lang="ja-JP" altLang="en-US" sz="2800" dirty="0"/>
          </a:p>
        </p:txBody>
      </p:sp>
    </p:spTree>
    <p:extLst>
      <p:ext uri="{BB962C8B-B14F-4D97-AF65-F5344CB8AC3E}">
        <p14:creationId xmlns:p14="http://schemas.microsoft.com/office/powerpoint/2010/main" val="212507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81065" y="6360651"/>
            <a:ext cx="2743200" cy="365125"/>
          </a:xfrm>
        </p:spPr>
        <p:txBody>
          <a:bodyPr/>
          <a:lstStyle/>
          <a:p>
            <a:fld id="{F5C35AD2-8B7B-4CF4-BC66-4791DB21DCBF}" type="slidenum">
              <a:rPr kumimoji="1" lang="ja-JP" altLang="en-US" smtClean="0"/>
              <a:t>13</a:t>
            </a:fld>
            <a:endParaRPr kumimoji="1" lang="ja-JP" altLang="en-US"/>
          </a:p>
        </p:txBody>
      </p:sp>
      <p:sp>
        <p:nvSpPr>
          <p:cNvPr id="7" name="正方形/長方形 6">
            <a:extLst>
              <a:ext uri="{FF2B5EF4-FFF2-40B4-BE49-F238E27FC236}">
                <a16:creationId xmlns:a16="http://schemas.microsoft.com/office/drawing/2014/main" xmlns="" id="{57703857-1B50-490D-8F77-6EF77906AFAA}"/>
              </a:ext>
            </a:extLst>
          </p:cNvPr>
          <p:cNvSpPr/>
          <p:nvPr/>
        </p:nvSpPr>
        <p:spPr>
          <a:xfrm>
            <a:off x="385731" y="356725"/>
            <a:ext cx="6365002" cy="307777"/>
          </a:xfrm>
          <a:prstGeom prst="rect">
            <a:avLst/>
          </a:prstGeom>
        </p:spPr>
        <p:txBody>
          <a:bodyPr wrap="square">
            <a:spAutoFit/>
          </a:bodyPr>
          <a:lstStyle/>
          <a:p>
            <a:r>
              <a:rPr lang="ja-JP" altLang="en-US" sz="1400" spc="-150" dirty="0" smtClean="0">
                <a:latin typeface="ＭＳ ゴシック" panose="020B0609070205080204" pitchFamily="49" charset="-128"/>
                <a:ea typeface="ＭＳ ゴシック" panose="020B0609070205080204" pitchFamily="49" charset="-128"/>
              </a:rPr>
              <a:t>３</a:t>
            </a:r>
            <a:r>
              <a:rPr lang="ja-JP" altLang="en-US" sz="1400" spc="-150" dirty="0">
                <a:latin typeface="ＭＳ ゴシック" panose="020B0609070205080204" pitchFamily="49" charset="-128"/>
                <a:ea typeface="ＭＳ ゴシック" panose="020B0609070205080204" pitchFamily="49" charset="-128"/>
              </a:rPr>
              <a:t>　主体的・対話的で深い学びの実現に向けたタブレット活用の</a:t>
            </a:r>
            <a:r>
              <a:rPr lang="ja-JP" altLang="en-US" sz="1400" spc="-150" dirty="0" smtClean="0">
                <a:latin typeface="ＭＳ ゴシック" panose="020B0609070205080204" pitchFamily="49" charset="-128"/>
                <a:ea typeface="ＭＳ ゴシック" panose="020B0609070205080204" pitchFamily="49" charset="-128"/>
              </a:rPr>
              <a:t>在り方</a:t>
            </a:r>
            <a:endParaRPr lang="ja-JP" altLang="en-US" sz="2800"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791307" y="1035170"/>
            <a:ext cx="10775853" cy="505381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491175" y="6235436"/>
            <a:ext cx="10075985" cy="307777"/>
          </a:xfrm>
          <a:prstGeom prst="rect">
            <a:avLst/>
          </a:prstGeom>
          <a:noFill/>
        </p:spPr>
        <p:txBody>
          <a:bodyPr wrap="square" rtlCol="0">
            <a:spAutoFit/>
          </a:bodyPr>
          <a:lstStyle/>
          <a:p>
            <a:pPr algn="r"/>
            <a:r>
              <a:rPr kumimoji="1" lang="ja-JP" altLang="en-US" sz="1400" dirty="0">
                <a:latin typeface="ＭＳ ゴシック" panose="020B0609070205080204" pitchFamily="49" charset="-128"/>
                <a:ea typeface="ＭＳ ゴシック" panose="020B0609070205080204" pitchFamily="49" charset="-128"/>
              </a:rPr>
              <a:t>出典：高等学校学習指導要領（平成</a:t>
            </a:r>
            <a:r>
              <a:rPr kumimoji="1" lang="en-US" altLang="ja-JP" sz="1400" dirty="0">
                <a:latin typeface="ＭＳ ゴシック" panose="020B0609070205080204" pitchFamily="49" charset="-128"/>
                <a:ea typeface="ＭＳ ゴシック" panose="020B0609070205080204" pitchFamily="49" charset="-128"/>
              </a:rPr>
              <a:t>30</a:t>
            </a:r>
            <a:r>
              <a:rPr kumimoji="1" lang="ja-JP" altLang="en-US" sz="1400" dirty="0">
                <a:latin typeface="ＭＳ ゴシック" panose="020B0609070205080204" pitchFamily="49" charset="-128"/>
                <a:ea typeface="ＭＳ ゴシック" panose="020B0609070205080204" pitchFamily="49" charset="-128"/>
              </a:rPr>
              <a:t>年告示　文部科学省）</a:t>
            </a:r>
          </a:p>
        </p:txBody>
      </p:sp>
      <p:sp>
        <p:nvSpPr>
          <p:cNvPr id="4" name="テキスト ボックス 3"/>
          <p:cNvSpPr txBox="1"/>
          <p:nvPr/>
        </p:nvSpPr>
        <p:spPr>
          <a:xfrm>
            <a:off x="922527" y="1378665"/>
            <a:ext cx="10582422" cy="4339650"/>
          </a:xfrm>
          <a:prstGeom prst="rect">
            <a:avLst/>
          </a:prstGeom>
          <a:noFill/>
        </p:spPr>
        <p:txBody>
          <a:bodyPr wrap="square" rtlCol="0">
            <a:spAutoFit/>
          </a:bodyPr>
          <a:lstStyle/>
          <a:p>
            <a:r>
              <a:rPr lang="ja-JP" altLang="en-US" sz="2600" b="1" spc="-150" dirty="0">
                <a:latin typeface="ＭＳ ゴシック" panose="020B0609070205080204" pitchFamily="49" charset="-128"/>
                <a:ea typeface="ＭＳ ゴシック" panose="020B0609070205080204" pitchFamily="49" charset="-128"/>
              </a:rPr>
              <a:t>高等学校</a:t>
            </a:r>
            <a:r>
              <a:rPr kumimoji="1" lang="ja-JP" altLang="en-US" sz="2600" b="1" spc="-150" dirty="0">
                <a:latin typeface="ＭＳ ゴシック" panose="020B0609070205080204" pitchFamily="49" charset="-128"/>
                <a:ea typeface="ＭＳ ゴシック" panose="020B0609070205080204" pitchFamily="49" charset="-128"/>
              </a:rPr>
              <a:t>学習指導要領（平成</a:t>
            </a:r>
            <a:r>
              <a:rPr kumimoji="1" lang="en-US" altLang="ja-JP" sz="2600" b="1" spc="-150" dirty="0">
                <a:latin typeface="ＭＳ ゴシック" panose="020B0609070205080204" pitchFamily="49" charset="-128"/>
                <a:ea typeface="ＭＳ ゴシック" panose="020B0609070205080204" pitchFamily="49" charset="-128"/>
              </a:rPr>
              <a:t>30</a:t>
            </a:r>
            <a:r>
              <a:rPr kumimoji="1" lang="ja-JP" altLang="en-US" sz="2600" b="1" spc="-150" dirty="0">
                <a:latin typeface="ＭＳ ゴシック" panose="020B0609070205080204" pitchFamily="49" charset="-128"/>
                <a:ea typeface="ＭＳ ゴシック" panose="020B0609070205080204" pitchFamily="49" charset="-128"/>
              </a:rPr>
              <a:t>年告示）第１章　第３款　１</a:t>
            </a:r>
            <a:r>
              <a:rPr kumimoji="1" lang="en-US" altLang="ja-JP" sz="2600" b="1" spc="-150" dirty="0">
                <a:latin typeface="ＭＳ ゴシック" panose="020B0609070205080204" pitchFamily="49" charset="-128"/>
                <a:ea typeface="ＭＳ ゴシック" panose="020B0609070205080204" pitchFamily="49" charset="-128"/>
              </a:rPr>
              <a:t>(</a:t>
            </a:r>
            <a:r>
              <a:rPr kumimoji="1" lang="ja-JP" altLang="en-US" sz="2600" b="1" spc="-150" dirty="0">
                <a:latin typeface="ＭＳ ゴシック" panose="020B0609070205080204" pitchFamily="49" charset="-128"/>
                <a:ea typeface="ＭＳ ゴシック" panose="020B0609070205080204" pitchFamily="49" charset="-128"/>
              </a:rPr>
              <a:t>１</a:t>
            </a:r>
            <a:r>
              <a:rPr kumimoji="1" lang="en-US" altLang="ja-JP" sz="2600" b="1" spc="-150" dirty="0">
                <a:latin typeface="ＭＳ ゴシック" panose="020B0609070205080204" pitchFamily="49" charset="-128"/>
                <a:ea typeface="ＭＳ ゴシック" panose="020B0609070205080204" pitchFamily="49" charset="-128"/>
              </a:rPr>
              <a:t>)</a:t>
            </a:r>
            <a:endParaRPr lang="en-US" altLang="zh-TW" sz="2600" b="1" spc="-150" dirty="0">
              <a:latin typeface="ＭＳ ゴシック" panose="020B0609070205080204" pitchFamily="49" charset="-128"/>
              <a:ea typeface="ＭＳ ゴシック" panose="020B0609070205080204" pitchFamily="49" charset="-128"/>
            </a:endParaRPr>
          </a:p>
          <a:p>
            <a:endParaRPr kumimoji="1" lang="en-US" altLang="ja-JP" sz="2600" b="1"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（略）生徒の</a:t>
            </a:r>
            <a:r>
              <a:rPr lang="ja-JP" altLang="en-US" sz="2800" b="1" u="sng" dirty="0">
                <a:solidFill>
                  <a:srgbClr val="FF0000"/>
                </a:solidFill>
                <a:latin typeface="ＭＳ ゴシック" panose="020B0609070205080204" pitchFamily="49" charset="-128"/>
                <a:ea typeface="ＭＳ ゴシック" panose="020B0609070205080204" pitchFamily="49" charset="-128"/>
              </a:rPr>
              <a:t>主体的・対話的で深い学びの実現に向けた</a:t>
            </a:r>
            <a:r>
              <a:rPr lang="ja-JP" altLang="en-US" sz="2800" dirty="0">
                <a:latin typeface="ＭＳ ゴシック" panose="020B0609070205080204" pitchFamily="49" charset="-128"/>
                <a:ea typeface="ＭＳ ゴシック" panose="020B0609070205080204" pitchFamily="49" charset="-128"/>
              </a:rPr>
              <a:t>授業改善を行うこと。</a:t>
            </a:r>
            <a:endParaRPr lang="en-US" altLang="ja-JP" sz="2800" dirty="0">
              <a:latin typeface="ＭＳ ゴシック" panose="020B0609070205080204" pitchFamily="49" charset="-128"/>
              <a:ea typeface="ＭＳ ゴシック" panose="020B0609070205080204" pitchFamily="49" charset="-128"/>
            </a:endParaRPr>
          </a:p>
          <a:p>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（略）生徒が各教科・科目等の特質に応じた見方・考え方を働かせながら、</a:t>
            </a:r>
            <a:r>
              <a:rPr lang="ja-JP" altLang="en-US" sz="2800" b="1" u="sng" dirty="0">
                <a:solidFill>
                  <a:srgbClr val="FF0000"/>
                </a:solidFill>
                <a:latin typeface="ＭＳ ゴシック" panose="020B0609070205080204" pitchFamily="49" charset="-128"/>
                <a:ea typeface="ＭＳ ゴシック" panose="020B0609070205080204" pitchFamily="49" charset="-128"/>
              </a:rPr>
              <a:t>知識を相互に関連付けてより深く理解</a:t>
            </a:r>
            <a:r>
              <a:rPr lang="ja-JP" altLang="en-US" sz="2800" dirty="0">
                <a:latin typeface="ＭＳ ゴシック" panose="020B0609070205080204" pitchFamily="49" charset="-128"/>
                <a:ea typeface="ＭＳ ゴシック" panose="020B0609070205080204" pitchFamily="49" charset="-128"/>
              </a:rPr>
              <a:t>したり、</a:t>
            </a:r>
            <a:r>
              <a:rPr lang="ja-JP" altLang="en-US" sz="2800" b="1" u="sng" dirty="0">
                <a:solidFill>
                  <a:srgbClr val="FF0000"/>
                </a:solidFill>
                <a:latin typeface="ＭＳ ゴシック" panose="020B0609070205080204" pitchFamily="49" charset="-128"/>
                <a:ea typeface="ＭＳ ゴシック" panose="020B0609070205080204" pitchFamily="49" charset="-128"/>
              </a:rPr>
              <a:t>情報を精査して考えを形成</a:t>
            </a:r>
            <a:r>
              <a:rPr lang="ja-JP" altLang="en-US" sz="2800" dirty="0">
                <a:latin typeface="ＭＳ ゴシック" panose="020B0609070205080204" pitchFamily="49" charset="-128"/>
                <a:ea typeface="ＭＳ ゴシック" panose="020B0609070205080204" pitchFamily="49" charset="-128"/>
              </a:rPr>
              <a:t>したり、</a:t>
            </a:r>
            <a:r>
              <a:rPr lang="ja-JP" altLang="en-US" sz="2800" b="1" u="sng" dirty="0">
                <a:solidFill>
                  <a:srgbClr val="FF0000"/>
                </a:solidFill>
                <a:latin typeface="ＭＳ ゴシック" panose="020B0609070205080204" pitchFamily="49" charset="-128"/>
                <a:ea typeface="ＭＳ ゴシック" panose="020B0609070205080204" pitchFamily="49" charset="-128"/>
              </a:rPr>
              <a:t>問題を見いだして解決策を考え</a:t>
            </a:r>
            <a:r>
              <a:rPr lang="ja-JP" altLang="en-US" sz="2800" dirty="0">
                <a:latin typeface="ＭＳ ゴシック" panose="020B0609070205080204" pitchFamily="49" charset="-128"/>
                <a:ea typeface="ＭＳ ゴシック" panose="020B0609070205080204" pitchFamily="49" charset="-128"/>
              </a:rPr>
              <a:t>たり、思いや考えを基に創造したりすることに向かう過程を重視した学習の充実を図ること。</a:t>
            </a:r>
          </a:p>
        </p:txBody>
      </p:sp>
    </p:spTree>
    <p:extLst>
      <p:ext uri="{BB962C8B-B14F-4D97-AF65-F5344CB8AC3E}">
        <p14:creationId xmlns:p14="http://schemas.microsoft.com/office/powerpoint/2010/main" val="388588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5752" y="4364966"/>
            <a:ext cx="10417680" cy="172528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984738" y="1371600"/>
            <a:ext cx="10384302" cy="892552"/>
          </a:xfrm>
          <a:prstGeom prst="rect">
            <a:avLst/>
          </a:prstGeom>
          <a:noFill/>
        </p:spPr>
        <p:txBody>
          <a:bodyPr wrap="square" rtlCol="0">
            <a:spAutoFit/>
          </a:bodyPr>
          <a:lstStyle/>
          <a:p>
            <a:endParaRPr kumimoji="1" lang="en-US" altLang="ja-JP" sz="2600" b="1" dirty="0">
              <a:latin typeface="ＭＳ ゴシック" panose="020B0609070205080204" pitchFamily="49" charset="-128"/>
              <a:ea typeface="ＭＳ ゴシック" panose="020B0609070205080204" pitchFamily="49" charset="-128"/>
            </a:endParaRPr>
          </a:p>
          <a:p>
            <a:endParaRPr kumimoji="1" lang="ja-JP" altLang="en-US" sz="2600" dirty="0">
              <a:latin typeface="ＭＳ ゴシック" panose="020B0609070205080204" pitchFamily="49" charset="-128"/>
              <a:ea typeface="ＭＳ ゴシック" panose="020B0609070205080204" pitchFamily="49" charset="-128"/>
            </a:endParaRPr>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2" y="600600"/>
            <a:ext cx="1827729" cy="1871245"/>
          </a:xfrm>
          <a:prstGeom prst="rect">
            <a:avLst/>
          </a:prstGeom>
        </p:spPr>
      </p:pic>
      <p:cxnSp>
        <p:nvCxnSpPr>
          <p:cNvPr id="9" name="直線コネクタ 8"/>
          <p:cNvCxnSpPr/>
          <p:nvPr/>
        </p:nvCxnSpPr>
        <p:spPr>
          <a:xfrm>
            <a:off x="795752" y="2584140"/>
            <a:ext cx="1041768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37392" y="4546237"/>
            <a:ext cx="8534400" cy="1323439"/>
          </a:xfrm>
          <a:prstGeom prst="rect">
            <a:avLst/>
          </a:prstGeom>
          <a:noFill/>
        </p:spPr>
        <p:txBody>
          <a:bodyPr wrap="square" rtlCol="0">
            <a:spAutoFit/>
          </a:bodyPr>
          <a:lstStyle/>
          <a:p>
            <a:r>
              <a:rPr kumimoji="1" lang="ja-JP" altLang="en-US" sz="4000" b="1" dirty="0">
                <a:latin typeface="ＭＳ ゴシック" panose="020B0609070205080204" pitchFamily="49" charset="-128"/>
                <a:ea typeface="ＭＳ ゴシック" panose="020B0609070205080204" pitchFamily="49" charset="-128"/>
              </a:rPr>
              <a:t>ロイロノート・スクール</a:t>
            </a:r>
            <a:endParaRPr kumimoji="1" lang="en-US" altLang="ja-JP" sz="4000" b="1" dirty="0">
              <a:latin typeface="ＭＳ ゴシック" panose="020B0609070205080204" pitchFamily="49" charset="-128"/>
              <a:ea typeface="ＭＳ ゴシック" panose="020B0609070205080204" pitchFamily="49" charset="-128"/>
            </a:endParaRPr>
          </a:p>
          <a:p>
            <a:r>
              <a:rPr kumimoji="1" lang="ja-JP" altLang="en-US" sz="4000" b="1" dirty="0">
                <a:solidFill>
                  <a:schemeClr val="accent1">
                    <a:lumMod val="75000"/>
                  </a:schemeClr>
                </a:solidFill>
                <a:latin typeface="ＭＳ ゴシック" panose="020B0609070205080204" pitchFamily="49" charset="-128"/>
                <a:ea typeface="ＭＳ ゴシック" panose="020B0609070205080204" pitchFamily="49" charset="-128"/>
              </a:rPr>
              <a:t>　</a:t>
            </a:r>
            <a:r>
              <a:rPr kumimoji="1" lang="ja-JP" altLang="en-US" sz="4000" b="1" dirty="0" smtClean="0">
                <a:solidFill>
                  <a:schemeClr val="accent1">
                    <a:lumMod val="75000"/>
                  </a:schemeClr>
                </a:solidFill>
                <a:latin typeface="ＭＳ ゴシック" panose="020B0609070205080204" pitchFamily="49" charset="-128"/>
                <a:ea typeface="ＭＳ ゴシック" panose="020B0609070205080204" pitchFamily="49" charset="-128"/>
              </a:rPr>
              <a:t>プレゼンテーション・情報</a:t>
            </a:r>
            <a:r>
              <a:rPr kumimoji="1" lang="ja-JP" altLang="en-US" sz="4000" b="1" dirty="0">
                <a:solidFill>
                  <a:schemeClr val="accent1">
                    <a:lumMod val="75000"/>
                  </a:schemeClr>
                </a:solidFill>
                <a:latin typeface="ＭＳ ゴシック" panose="020B0609070205080204" pitchFamily="49" charset="-128"/>
                <a:ea typeface="ＭＳ ゴシック" panose="020B0609070205080204" pitchFamily="49" charset="-128"/>
              </a:rPr>
              <a:t>の共有</a:t>
            </a:r>
          </a:p>
        </p:txBody>
      </p:sp>
      <p:sp>
        <p:nvSpPr>
          <p:cNvPr id="2" name="テキスト ボックス 1"/>
          <p:cNvSpPr txBox="1"/>
          <p:nvPr/>
        </p:nvSpPr>
        <p:spPr>
          <a:xfrm>
            <a:off x="333552" y="2654489"/>
            <a:ext cx="11467384" cy="1938992"/>
          </a:xfrm>
          <a:prstGeom prst="rect">
            <a:avLst/>
          </a:prstGeom>
          <a:noFill/>
        </p:spPr>
        <p:txBody>
          <a:bodyPr wrap="square" rtlCol="0">
            <a:spAutoFit/>
          </a:bodyPr>
          <a:lstStyle/>
          <a:p>
            <a:endParaRPr lang="en-US" altLang="ja-JP" sz="3600" u="sng" dirty="0">
              <a:latin typeface="メイリオ" panose="020B0604030504040204" pitchFamily="50" charset="-128"/>
              <a:ea typeface="メイリオ" panose="020B0604030504040204" pitchFamily="50" charset="-128"/>
            </a:endParaRPr>
          </a:p>
          <a:p>
            <a:pPr algn="ctr"/>
            <a:r>
              <a:rPr lang="ja-JP" altLang="en-US" sz="4800" b="1" u="sng" dirty="0" smtClean="0">
                <a:solidFill>
                  <a:schemeClr val="tx1">
                    <a:lumMod val="65000"/>
                    <a:lumOff val="35000"/>
                  </a:schemeClr>
                </a:solidFill>
                <a:latin typeface="メイリオ" panose="020B0604030504040204" pitchFamily="50" charset="-128"/>
                <a:ea typeface="メイリオ" panose="020B0604030504040204" pitchFamily="50" charset="-128"/>
              </a:rPr>
              <a:t>分析した課題の要因</a:t>
            </a:r>
            <a:r>
              <a:rPr lang="ja-JP" altLang="en-US" sz="4800" b="1" dirty="0" smtClean="0">
                <a:solidFill>
                  <a:schemeClr val="tx1">
                    <a:lumMod val="65000"/>
                    <a:lumOff val="35000"/>
                  </a:schemeClr>
                </a:solidFill>
                <a:latin typeface="メイリオ" panose="020B0604030504040204" pitchFamily="50" charset="-128"/>
                <a:ea typeface="メイリオ" panose="020B0604030504040204" pitchFamily="50" charset="-128"/>
              </a:rPr>
              <a:t>を共有</a:t>
            </a:r>
            <a:endParaRPr lang="en-US" altLang="ja-JP" sz="4800" b="1"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　</a:t>
            </a:r>
            <a:endParaRPr kumimoji="1" lang="ja-JP" altLang="en-US" sz="3600" spc="-300" dirty="0">
              <a:latin typeface="メイリオ" panose="020B0604030504040204" pitchFamily="50" charset="-128"/>
              <a:ea typeface="メイリオ" panose="020B0604030504040204" pitchFamily="50" charset="-128"/>
            </a:endParaRPr>
          </a:p>
        </p:txBody>
      </p:sp>
      <p:sp>
        <p:nvSpPr>
          <p:cNvPr id="14" name="スライド番号プレースホルダー 1"/>
          <p:cNvSpPr>
            <a:spLocks noGrp="1"/>
          </p:cNvSpPr>
          <p:nvPr>
            <p:ph type="sldNum" sz="quarter" idx="12"/>
          </p:nvPr>
        </p:nvSpPr>
        <p:spPr>
          <a:xfrm>
            <a:off x="9181065" y="6360651"/>
            <a:ext cx="2743200" cy="365125"/>
          </a:xfrm>
        </p:spPr>
        <p:txBody>
          <a:bodyPr/>
          <a:lstStyle/>
          <a:p>
            <a:r>
              <a:rPr kumimoji="1" lang="en-US" altLang="ja-JP" dirty="0" smtClean="0"/>
              <a:t>14</a:t>
            </a:r>
            <a:endParaRPr kumimoji="1" lang="ja-JP" altLang="en-US" dirty="0"/>
          </a:p>
        </p:txBody>
      </p:sp>
      <p:sp>
        <p:nvSpPr>
          <p:cNvPr id="10" name="正方形/長方形 9">
            <a:extLst>
              <a:ext uri="{FF2B5EF4-FFF2-40B4-BE49-F238E27FC236}">
                <a16:creationId xmlns:a16="http://schemas.microsoft.com/office/drawing/2014/main" xmlns="" id="{57703857-1B50-490D-8F77-6EF77906AFAA}"/>
              </a:ext>
            </a:extLst>
          </p:cNvPr>
          <p:cNvSpPr/>
          <p:nvPr/>
        </p:nvSpPr>
        <p:spPr>
          <a:xfrm>
            <a:off x="333552" y="286718"/>
            <a:ext cx="6365002" cy="307777"/>
          </a:xfrm>
          <a:prstGeom prst="rect">
            <a:avLst/>
          </a:prstGeom>
        </p:spPr>
        <p:txBody>
          <a:bodyPr wrap="square">
            <a:spAutoFit/>
          </a:bodyPr>
          <a:lstStyle/>
          <a:p>
            <a:r>
              <a:rPr lang="ja-JP" altLang="en-US" sz="1400" spc="-150" dirty="0" smtClean="0">
                <a:latin typeface="ＭＳ ゴシック" panose="020B0609070205080204" pitchFamily="49" charset="-128"/>
                <a:ea typeface="ＭＳ ゴシック" panose="020B0609070205080204" pitchFamily="49" charset="-128"/>
              </a:rPr>
              <a:t>３</a:t>
            </a:r>
            <a:r>
              <a:rPr lang="ja-JP" altLang="en-US" sz="1400" spc="-150" dirty="0">
                <a:latin typeface="ＭＳ ゴシック" panose="020B0609070205080204" pitchFamily="49" charset="-128"/>
                <a:ea typeface="ＭＳ ゴシック" panose="020B0609070205080204" pitchFamily="49" charset="-128"/>
              </a:rPr>
              <a:t>　主体的・対話的で深い学びの実現に向けたタブレット活用の</a:t>
            </a:r>
            <a:r>
              <a:rPr lang="ja-JP" altLang="en-US" sz="1400" spc="-150" dirty="0" smtClean="0">
                <a:latin typeface="ＭＳ ゴシック" panose="020B0609070205080204" pitchFamily="49" charset="-128"/>
                <a:ea typeface="ＭＳ ゴシック" panose="020B0609070205080204" pitchFamily="49" charset="-128"/>
              </a:rPr>
              <a:t>在り方</a:t>
            </a:r>
            <a:endParaRPr lang="ja-JP" altLang="en-US" sz="28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2621522" y="1429978"/>
            <a:ext cx="8591910" cy="984885"/>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共有機能を生かした学習のイメージ</a:t>
            </a:r>
            <a:endParaRPr lang="en-US" altLang="ja-JP" sz="4000" b="1"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69100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4738" y="1371600"/>
            <a:ext cx="10384302" cy="892552"/>
          </a:xfrm>
          <a:prstGeom prst="rect">
            <a:avLst/>
          </a:prstGeom>
          <a:noFill/>
        </p:spPr>
        <p:txBody>
          <a:bodyPr wrap="square" rtlCol="0">
            <a:spAutoFit/>
          </a:bodyPr>
          <a:lstStyle/>
          <a:p>
            <a:endParaRPr kumimoji="1" lang="en-US" altLang="ja-JP" sz="2600" b="1" dirty="0">
              <a:latin typeface="ＭＳ ゴシック" panose="020B0609070205080204" pitchFamily="49" charset="-128"/>
              <a:ea typeface="ＭＳ ゴシック" panose="020B0609070205080204" pitchFamily="49" charset="-128"/>
            </a:endParaRPr>
          </a:p>
          <a:p>
            <a:endParaRPr kumimoji="1" lang="ja-JP" altLang="en-US" sz="2600" dirty="0">
              <a:latin typeface="ＭＳ ゴシック" panose="020B0609070205080204" pitchFamily="49" charset="-128"/>
              <a:ea typeface="ＭＳ ゴシック" panose="020B0609070205080204" pitchFamily="49" charset="-128"/>
            </a:endParaRPr>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2" y="600600"/>
            <a:ext cx="1827729" cy="1871245"/>
          </a:xfrm>
          <a:prstGeom prst="rect">
            <a:avLst/>
          </a:prstGeom>
        </p:spPr>
      </p:pic>
      <p:cxnSp>
        <p:nvCxnSpPr>
          <p:cNvPr id="9" name="直線コネクタ 8"/>
          <p:cNvCxnSpPr/>
          <p:nvPr/>
        </p:nvCxnSpPr>
        <p:spPr>
          <a:xfrm>
            <a:off x="795752" y="2584140"/>
            <a:ext cx="1041768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679032" y="874502"/>
            <a:ext cx="8534400" cy="1323439"/>
          </a:xfrm>
          <a:prstGeom prst="rect">
            <a:avLst/>
          </a:prstGeom>
          <a:noFill/>
        </p:spPr>
        <p:txBody>
          <a:bodyPr wrap="square" rtlCol="0">
            <a:spAutoFit/>
          </a:bodyPr>
          <a:lstStyle/>
          <a:p>
            <a:r>
              <a:rPr kumimoji="1" lang="ja-JP" altLang="en-US" sz="4000" b="1" dirty="0">
                <a:latin typeface="ＭＳ ゴシック" panose="020B0609070205080204" pitchFamily="49" charset="-128"/>
                <a:ea typeface="ＭＳ ゴシック" panose="020B0609070205080204" pitchFamily="49" charset="-128"/>
              </a:rPr>
              <a:t>ロイロノート・スクール</a:t>
            </a:r>
            <a:endParaRPr kumimoji="1" lang="en-US" altLang="ja-JP" sz="4000" b="1" dirty="0">
              <a:latin typeface="ＭＳ ゴシック" panose="020B0609070205080204" pitchFamily="49" charset="-128"/>
              <a:ea typeface="ＭＳ ゴシック" panose="020B0609070205080204" pitchFamily="49" charset="-128"/>
            </a:endParaRPr>
          </a:p>
          <a:p>
            <a:r>
              <a:rPr kumimoji="1" lang="ja-JP" altLang="en-US" sz="4000" b="1" dirty="0">
                <a:solidFill>
                  <a:schemeClr val="accent1">
                    <a:lumMod val="75000"/>
                  </a:schemeClr>
                </a:solidFill>
                <a:latin typeface="ＭＳ ゴシック" panose="020B0609070205080204" pitchFamily="49" charset="-128"/>
                <a:ea typeface="ＭＳ ゴシック" panose="020B0609070205080204" pitchFamily="49" charset="-128"/>
              </a:rPr>
              <a:t>　</a:t>
            </a:r>
            <a:r>
              <a:rPr kumimoji="1" lang="ja-JP" altLang="en-US" sz="4000" b="1" dirty="0" smtClean="0">
                <a:solidFill>
                  <a:schemeClr val="accent1">
                    <a:lumMod val="75000"/>
                  </a:schemeClr>
                </a:solidFill>
                <a:latin typeface="ＭＳ ゴシック" panose="020B0609070205080204" pitchFamily="49" charset="-128"/>
                <a:ea typeface="ＭＳ ゴシック" panose="020B0609070205080204" pitchFamily="49" charset="-128"/>
              </a:rPr>
              <a:t>プレゼンテーション・情報</a:t>
            </a:r>
            <a:r>
              <a:rPr kumimoji="1" lang="ja-JP" altLang="en-US" sz="4000" b="1" dirty="0">
                <a:solidFill>
                  <a:schemeClr val="accent1">
                    <a:lumMod val="75000"/>
                  </a:schemeClr>
                </a:solidFill>
                <a:latin typeface="ＭＳ ゴシック" panose="020B0609070205080204" pitchFamily="49" charset="-128"/>
                <a:ea typeface="ＭＳ ゴシック" panose="020B0609070205080204" pitchFamily="49" charset="-128"/>
              </a:rPr>
              <a:t>の共有</a:t>
            </a:r>
          </a:p>
        </p:txBody>
      </p:sp>
      <p:sp>
        <p:nvSpPr>
          <p:cNvPr id="2" name="テキスト ボックス 1"/>
          <p:cNvSpPr txBox="1"/>
          <p:nvPr/>
        </p:nvSpPr>
        <p:spPr>
          <a:xfrm>
            <a:off x="674712" y="2832035"/>
            <a:ext cx="11191339" cy="3416320"/>
          </a:xfrm>
          <a:prstGeom prst="rect">
            <a:avLst/>
          </a:prstGeom>
          <a:noFill/>
        </p:spPr>
        <p:txBody>
          <a:bodyPr wrap="square" rtlCol="0">
            <a:spAutoFit/>
          </a:bodyPr>
          <a:lstStyle/>
          <a:p>
            <a:r>
              <a:rPr lang="ja-JP" altLang="en-US" sz="3600" u="sng" dirty="0" smtClean="0">
                <a:latin typeface="ＭＳ ゴシック" panose="020B0609070205080204" pitchFamily="49" charset="-128"/>
                <a:ea typeface="ＭＳ ゴシック" panose="020B0609070205080204" pitchFamily="49" charset="-128"/>
              </a:rPr>
              <a:t>活用の利点</a:t>
            </a:r>
            <a:endParaRPr lang="en-US" altLang="ja-JP" sz="3600" u="sng"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① 学習状況をリアルタイムで把握できる</a:t>
            </a:r>
            <a:endParaRPr lang="en-US" altLang="ja-JP" sz="3600" dirty="0" smtClean="0">
              <a:latin typeface="ＭＳ ゴシック" panose="020B0609070205080204" pitchFamily="49" charset="-128"/>
              <a:ea typeface="ＭＳ ゴシック" panose="020B0609070205080204" pitchFamily="49" charset="-128"/>
            </a:endParaRPr>
          </a:p>
          <a:p>
            <a:r>
              <a:rPr lang="ja-JP" altLang="en-US" sz="3600" dirty="0" smtClean="0">
                <a:latin typeface="ＭＳ ゴシック" panose="020B0609070205080204" pitchFamily="49" charset="-128"/>
                <a:ea typeface="ＭＳ ゴシック" panose="020B0609070205080204" pitchFamily="49" charset="-128"/>
              </a:rPr>
              <a:t>　② 個々の学習状況に応じた指導ができる</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③ 全員が考えを発表できる（</a:t>
            </a:r>
            <a:r>
              <a:rPr lang="ja-JP" altLang="en-US" sz="3600" dirty="0">
                <a:latin typeface="ＭＳ ゴシック" panose="020B0609070205080204" pitchFamily="49" charset="-128"/>
                <a:ea typeface="ＭＳ ゴシック" panose="020B0609070205080204" pitchFamily="49" charset="-128"/>
              </a:rPr>
              <a:t>主体的）</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④ </a:t>
            </a:r>
            <a:r>
              <a:rPr lang="ja-JP" altLang="en-US" sz="3600" spc="-300" dirty="0" smtClean="0">
                <a:latin typeface="ＭＳ ゴシック" panose="020B0609070205080204" pitchFamily="49" charset="-128"/>
                <a:ea typeface="ＭＳ ゴシック" panose="020B0609070205080204" pitchFamily="49" charset="-128"/>
              </a:rPr>
              <a:t>他者の</a:t>
            </a:r>
            <a:r>
              <a:rPr lang="ja-JP" altLang="en-US" sz="3600" spc="-300" dirty="0">
                <a:latin typeface="ＭＳ ゴシック" panose="020B0609070205080204" pitchFamily="49" charset="-128"/>
                <a:ea typeface="ＭＳ ゴシック" panose="020B0609070205080204" pitchFamily="49" charset="-128"/>
              </a:rPr>
              <a:t>考え</a:t>
            </a:r>
            <a:r>
              <a:rPr lang="ja-JP" altLang="en-US" sz="3600" spc="-300" dirty="0" smtClean="0">
                <a:latin typeface="ＭＳ ゴシック" panose="020B0609070205080204" pitchFamily="49" charset="-128"/>
                <a:ea typeface="ＭＳ ゴシック" panose="020B0609070205080204" pitchFamily="49" charset="-128"/>
              </a:rPr>
              <a:t>との比較により、</a:t>
            </a:r>
            <a:endParaRPr lang="en-US" altLang="ja-JP" sz="3600" spc="-300" dirty="0" smtClean="0">
              <a:latin typeface="ＭＳ ゴシック" panose="020B0609070205080204" pitchFamily="49" charset="-128"/>
              <a:ea typeface="ＭＳ ゴシック" panose="020B0609070205080204" pitchFamily="49" charset="-128"/>
            </a:endParaRPr>
          </a:p>
          <a:p>
            <a:r>
              <a:rPr lang="ja-JP" altLang="en-US" sz="3600" spc="-300" dirty="0" smtClean="0">
                <a:latin typeface="ＭＳ ゴシック" panose="020B0609070205080204" pitchFamily="49" charset="-128"/>
                <a:ea typeface="ＭＳ ゴシック" panose="020B0609070205080204" pitchFamily="49" charset="-128"/>
              </a:rPr>
              <a:t>　　　   　　　　　　　対話</a:t>
            </a:r>
            <a:r>
              <a:rPr lang="ja-JP" altLang="en-US" sz="3600" spc="-300" dirty="0">
                <a:latin typeface="ＭＳ ゴシック" panose="020B0609070205080204" pitchFamily="49" charset="-128"/>
                <a:ea typeface="ＭＳ ゴシック" panose="020B0609070205080204" pitchFamily="49" charset="-128"/>
              </a:rPr>
              <a:t>が生まれる</a:t>
            </a:r>
            <a:r>
              <a:rPr kumimoji="1" lang="ja-JP" altLang="en-US" sz="3600" spc="-300" dirty="0">
                <a:latin typeface="ＭＳ ゴシック" panose="020B0609070205080204" pitchFamily="49" charset="-128"/>
                <a:ea typeface="ＭＳ ゴシック" panose="020B0609070205080204" pitchFamily="49" charset="-128"/>
              </a:rPr>
              <a:t>（対話的</a:t>
            </a:r>
            <a:r>
              <a:rPr kumimoji="1" lang="ja-JP" altLang="en-US" sz="3600" spc="-300" dirty="0" smtClean="0">
                <a:latin typeface="ＭＳ ゴシック" panose="020B0609070205080204" pitchFamily="49" charset="-128"/>
                <a:ea typeface="ＭＳ ゴシック" panose="020B0609070205080204" pitchFamily="49" charset="-128"/>
              </a:rPr>
              <a:t>） など</a:t>
            </a:r>
            <a:endParaRPr kumimoji="1" lang="ja-JP" altLang="en-US" sz="3600" spc="-300" dirty="0">
              <a:latin typeface="ＭＳ ゴシック" panose="020B0609070205080204" pitchFamily="49" charset="-128"/>
              <a:ea typeface="ＭＳ ゴシック" panose="020B0609070205080204" pitchFamily="49" charset="-128"/>
            </a:endParaRPr>
          </a:p>
        </p:txBody>
      </p:sp>
      <p:sp>
        <p:nvSpPr>
          <p:cNvPr id="14" name="スライド番号プレースホルダー 1"/>
          <p:cNvSpPr>
            <a:spLocks noGrp="1"/>
          </p:cNvSpPr>
          <p:nvPr>
            <p:ph type="sldNum" sz="quarter" idx="12"/>
          </p:nvPr>
        </p:nvSpPr>
        <p:spPr>
          <a:xfrm>
            <a:off x="9181065" y="6360651"/>
            <a:ext cx="2743200" cy="365125"/>
          </a:xfrm>
        </p:spPr>
        <p:txBody>
          <a:bodyPr/>
          <a:lstStyle/>
          <a:p>
            <a:r>
              <a:rPr kumimoji="1" lang="en-US" altLang="ja-JP" dirty="0" smtClean="0"/>
              <a:t>15</a:t>
            </a:r>
            <a:endParaRPr kumimoji="1" lang="ja-JP" altLang="en-US" dirty="0"/>
          </a:p>
        </p:txBody>
      </p:sp>
      <p:sp>
        <p:nvSpPr>
          <p:cNvPr id="10" name="正方形/長方形 9">
            <a:extLst>
              <a:ext uri="{FF2B5EF4-FFF2-40B4-BE49-F238E27FC236}">
                <a16:creationId xmlns:a16="http://schemas.microsoft.com/office/drawing/2014/main" xmlns="" id="{57703857-1B50-490D-8F77-6EF77906AFAA}"/>
              </a:ext>
            </a:extLst>
          </p:cNvPr>
          <p:cNvSpPr/>
          <p:nvPr/>
        </p:nvSpPr>
        <p:spPr>
          <a:xfrm>
            <a:off x="333552" y="252843"/>
            <a:ext cx="6365002" cy="307777"/>
          </a:xfrm>
          <a:prstGeom prst="rect">
            <a:avLst/>
          </a:prstGeom>
        </p:spPr>
        <p:txBody>
          <a:bodyPr wrap="square">
            <a:spAutoFit/>
          </a:bodyPr>
          <a:lstStyle/>
          <a:p>
            <a:r>
              <a:rPr lang="ja-JP" altLang="en-US" sz="1400" spc="-150" dirty="0" smtClean="0">
                <a:latin typeface="ＭＳ ゴシック" panose="020B0609070205080204" pitchFamily="49" charset="-128"/>
                <a:ea typeface="ＭＳ ゴシック" panose="020B0609070205080204" pitchFamily="49" charset="-128"/>
              </a:rPr>
              <a:t>３</a:t>
            </a:r>
            <a:r>
              <a:rPr lang="ja-JP" altLang="en-US" sz="1400" spc="-150" dirty="0">
                <a:latin typeface="ＭＳ ゴシック" panose="020B0609070205080204" pitchFamily="49" charset="-128"/>
                <a:ea typeface="ＭＳ ゴシック" panose="020B0609070205080204" pitchFamily="49" charset="-128"/>
              </a:rPr>
              <a:t>　主体的・対話的で深い学びの実現に向けたタブレット活用の</a:t>
            </a:r>
            <a:r>
              <a:rPr lang="ja-JP" altLang="en-US" sz="1400" spc="-150" dirty="0" smtClean="0">
                <a:latin typeface="ＭＳ ゴシック" panose="020B0609070205080204" pitchFamily="49" charset="-128"/>
                <a:ea typeface="ＭＳ ゴシック" panose="020B0609070205080204" pitchFamily="49" charset="-128"/>
              </a:rPr>
              <a:t>在り方</a:t>
            </a:r>
            <a:endParaRPr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9581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54" y="768017"/>
            <a:ext cx="10316080" cy="5755715"/>
          </a:xfrm>
          <a:prstGeom prst="rect">
            <a:avLst/>
          </a:prstGeom>
        </p:spPr>
      </p:pic>
      <p:sp>
        <p:nvSpPr>
          <p:cNvPr id="2" name="スライド番号プレースホルダー 1"/>
          <p:cNvSpPr>
            <a:spLocks noGrp="1"/>
          </p:cNvSpPr>
          <p:nvPr>
            <p:ph type="sldNum" sz="quarter" idx="12"/>
          </p:nvPr>
        </p:nvSpPr>
        <p:spPr>
          <a:xfrm>
            <a:off x="9265857" y="6420216"/>
            <a:ext cx="2743200" cy="365125"/>
          </a:xfrm>
        </p:spPr>
        <p:txBody>
          <a:bodyPr/>
          <a:lstStyle/>
          <a:p>
            <a:fld id="{F5C35AD2-8B7B-4CF4-BC66-4791DB21DCBF}" type="slidenum">
              <a:rPr kumimoji="1" lang="ja-JP" altLang="en-US" smtClean="0"/>
              <a:t>16</a:t>
            </a:fld>
            <a:endParaRPr kumimoji="1" lang="ja-JP" altLang="en-US"/>
          </a:p>
        </p:txBody>
      </p:sp>
      <p:sp>
        <p:nvSpPr>
          <p:cNvPr id="7" name="テキスト ボックス 6"/>
          <p:cNvSpPr txBox="1"/>
          <p:nvPr/>
        </p:nvSpPr>
        <p:spPr>
          <a:xfrm>
            <a:off x="1729993" y="6262121"/>
            <a:ext cx="10075985" cy="523220"/>
          </a:xfrm>
          <a:prstGeom prst="rect">
            <a:avLst/>
          </a:prstGeom>
          <a:noFill/>
        </p:spPr>
        <p:txBody>
          <a:bodyPr wrap="squar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　　　　　　　　　　出典</a:t>
            </a:r>
            <a:r>
              <a:rPr kumimoji="1" lang="ja-JP" altLang="en-US" sz="1400" dirty="0">
                <a:latin typeface="ＭＳ ゴシック" panose="020B0609070205080204" pitchFamily="49" charset="-128"/>
                <a:ea typeface="ＭＳ ゴシック" panose="020B0609070205080204" pitchFamily="49" charset="-128"/>
              </a:rPr>
              <a:t>：平成</a:t>
            </a:r>
            <a:r>
              <a:rPr kumimoji="1" lang="en-US" altLang="ja-JP" sz="1400" dirty="0">
                <a:latin typeface="ＭＳ ゴシック" panose="020B0609070205080204" pitchFamily="49" charset="-128"/>
                <a:ea typeface="ＭＳ ゴシック" panose="020B0609070205080204" pitchFamily="49" charset="-128"/>
              </a:rPr>
              <a:t>30</a:t>
            </a:r>
            <a:r>
              <a:rPr kumimoji="1" lang="ja-JP" altLang="en-US" sz="1400" dirty="0">
                <a:latin typeface="ＭＳ ゴシック" panose="020B0609070205080204" pitchFamily="49" charset="-128"/>
                <a:ea typeface="ＭＳ ゴシック" panose="020B0609070205080204" pitchFamily="49" charset="-128"/>
              </a:rPr>
              <a:t>年度　教育の情報化指導者養成研修</a:t>
            </a:r>
            <a:r>
              <a:rPr kumimoji="1" lang="ja-JP" altLang="en-US" sz="1400" dirty="0" smtClean="0">
                <a:latin typeface="ＭＳ ゴシック" panose="020B0609070205080204" pitchFamily="49" charset="-128"/>
                <a:ea typeface="ＭＳ ゴシック" panose="020B0609070205080204" pitchFamily="49" charset="-128"/>
              </a:rPr>
              <a:t>「新しい時代における学校教育の情報化」</a:t>
            </a:r>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　　　　　　　　　　　　</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a:t>
            </a:r>
            <a:r>
              <a:rPr lang="ja-JP" altLang="en-US" sz="1400" dirty="0"/>
              <a:t>文部科学省初等中等教育局情報教育・外国語教育課　情報教育推進</a:t>
            </a:r>
            <a:r>
              <a:rPr lang="ja-JP" altLang="en-US" sz="1400" dirty="0" smtClean="0"/>
              <a:t>室長　折笠</a:t>
            </a:r>
            <a:r>
              <a:rPr lang="ja-JP" altLang="en-US" sz="1400" dirty="0"/>
              <a:t>　史</a:t>
            </a:r>
            <a:r>
              <a:rPr lang="ja-JP" altLang="en-US" sz="1400" dirty="0" smtClean="0"/>
              <a:t>典　氏</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7610" y="244798"/>
            <a:ext cx="983365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４　</a:t>
            </a:r>
            <a:r>
              <a:rPr kumimoji="1" lang="ja-JP" altLang="en-US" sz="2800" spc="-150" dirty="0" smtClean="0">
                <a:latin typeface="ＭＳ ゴシック" panose="020B0609070205080204" pitchFamily="49" charset="-128"/>
                <a:ea typeface="ＭＳ ゴシック" panose="020B0609070205080204" pitchFamily="49" charset="-128"/>
              </a:rPr>
              <a:t>タブレットの活用を通して育む児童生徒の資質・能力</a:t>
            </a:r>
            <a:endParaRPr kumimoji="1" lang="ja-JP" altLang="en-US" sz="2800" spc="-15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4777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93359" y="6356365"/>
            <a:ext cx="2743200" cy="365125"/>
          </a:xfrm>
        </p:spPr>
        <p:txBody>
          <a:bodyPr/>
          <a:lstStyle/>
          <a:p>
            <a:r>
              <a:rPr kumimoji="1" lang="en-US" altLang="ja-JP" dirty="0" smtClean="0"/>
              <a:t>17</a:t>
            </a:r>
            <a:endParaRPr kumimoji="1" lang="ja-JP" altLang="en-US" dirty="0"/>
          </a:p>
        </p:txBody>
      </p:sp>
      <p:sp>
        <p:nvSpPr>
          <p:cNvPr id="4" name="テキスト ボックス 3"/>
          <p:cNvSpPr txBox="1"/>
          <p:nvPr/>
        </p:nvSpPr>
        <p:spPr>
          <a:xfrm>
            <a:off x="984738" y="1082656"/>
            <a:ext cx="10582422" cy="4791055"/>
          </a:xfrm>
          <a:prstGeom prst="rect">
            <a:avLst/>
          </a:prstGeom>
          <a:noFill/>
        </p:spPr>
        <p:txBody>
          <a:bodyPr wrap="square" rtlCol="0">
            <a:spAutoFit/>
          </a:bodyPr>
          <a:lstStyle/>
          <a:p>
            <a:pPr marL="361950" indent="-361950"/>
            <a:r>
              <a:rPr lang="ja-JP" altLang="en-US" sz="2600" b="1" dirty="0" smtClean="0">
                <a:latin typeface="ＭＳ ゴシック" panose="020B0609070205080204" pitchFamily="49" charset="-128"/>
                <a:ea typeface="ＭＳ ゴシック" panose="020B0609070205080204" pitchFamily="49" charset="-128"/>
              </a:rPr>
              <a:t>高等学校</a:t>
            </a:r>
            <a:r>
              <a:rPr lang="ja-JP" altLang="en-US" sz="2600" b="1" dirty="0">
                <a:latin typeface="ＭＳ ゴシック" panose="020B0609070205080204" pitchFamily="49" charset="-128"/>
                <a:ea typeface="ＭＳ ゴシック" panose="020B0609070205080204" pitchFamily="49" charset="-128"/>
              </a:rPr>
              <a:t>学習指導要領（平成</a:t>
            </a:r>
            <a:r>
              <a:rPr lang="en-US" altLang="ja-JP" sz="2600" b="1" dirty="0">
                <a:latin typeface="ＭＳ ゴシック" panose="020B0609070205080204" pitchFamily="49" charset="-128"/>
                <a:ea typeface="ＭＳ ゴシック" panose="020B0609070205080204" pitchFamily="49" charset="-128"/>
              </a:rPr>
              <a:t>30</a:t>
            </a:r>
            <a:r>
              <a:rPr lang="ja-JP" altLang="en-US" sz="2600" b="1" dirty="0">
                <a:latin typeface="ＭＳ ゴシック" panose="020B0609070205080204" pitchFamily="49" charset="-128"/>
                <a:ea typeface="ＭＳ ゴシック" panose="020B0609070205080204" pitchFamily="49" charset="-128"/>
              </a:rPr>
              <a:t>年告示）解説総則編</a:t>
            </a:r>
            <a:endParaRPr lang="en-US" altLang="zh-TW" sz="2600" b="1" dirty="0">
              <a:latin typeface="ＭＳ ゴシック" panose="020B0609070205080204" pitchFamily="49" charset="-128"/>
              <a:ea typeface="ＭＳ ゴシック" panose="020B0609070205080204" pitchFamily="49" charset="-128"/>
            </a:endParaRPr>
          </a:p>
          <a:p>
            <a:pPr marL="361950" indent="-361950"/>
            <a:endParaRPr lang="en-US" altLang="ja-JP" sz="2600" dirty="0">
              <a:latin typeface="ＭＳ ゴシック" panose="020B0609070205080204" pitchFamily="49" charset="-128"/>
              <a:ea typeface="ＭＳ ゴシック" panose="020B0609070205080204" pitchFamily="49" charset="-128"/>
            </a:endParaRPr>
          </a:p>
          <a:p>
            <a:pPr marL="276225" indent="-276225">
              <a:lnSpc>
                <a:spcPts val="3800"/>
              </a:lnSpc>
            </a:pPr>
            <a:r>
              <a:rPr lang="ja-JP" altLang="en-US" sz="2600" dirty="0">
                <a:latin typeface="ＭＳ ゴシック" panose="020B0609070205080204" pitchFamily="49" charset="-128"/>
                <a:ea typeface="ＭＳ ゴシック" panose="020B0609070205080204" pitchFamily="49" charset="-128"/>
              </a:rPr>
              <a:t>・教師は機器の操作等に習熟するだけではなく、それぞれの</a:t>
            </a:r>
            <a:r>
              <a:rPr lang="ja-JP" altLang="en-US" sz="2600" b="1" u="sng" dirty="0">
                <a:solidFill>
                  <a:srgbClr val="FF0000"/>
                </a:solidFill>
                <a:latin typeface="ＭＳ ゴシック" panose="020B0609070205080204" pitchFamily="49" charset="-128"/>
                <a:ea typeface="ＭＳ ゴシック" panose="020B0609070205080204" pitchFamily="49" charset="-128"/>
              </a:rPr>
              <a:t>教材・教具の特性を理解し、指導の効果を高める方法について絶えず研究</a:t>
            </a:r>
            <a:r>
              <a:rPr lang="ja-JP" altLang="en-US" sz="2600" dirty="0">
                <a:latin typeface="ＭＳ ゴシック" panose="020B0609070205080204" pitchFamily="49" charset="-128"/>
                <a:ea typeface="ＭＳ ゴシック" panose="020B0609070205080204" pitchFamily="49" charset="-128"/>
              </a:rPr>
              <a:t>すること。</a:t>
            </a:r>
          </a:p>
          <a:p>
            <a:pPr marL="276225" indent="-276225">
              <a:lnSpc>
                <a:spcPts val="3800"/>
              </a:lnSpc>
            </a:pPr>
            <a:r>
              <a:rPr lang="ja-JP" altLang="en-US" sz="2600" dirty="0">
                <a:latin typeface="ＭＳ ゴシック" panose="020B0609070205080204" pitchFamily="49" charset="-128"/>
                <a:ea typeface="ＭＳ ゴシック" panose="020B0609070205080204" pitchFamily="49" charset="-128"/>
              </a:rPr>
              <a:t>・コンピュータや大型提示装置等で用いるデジタル教材は教師間での共有が容易であることから、</a:t>
            </a:r>
            <a:r>
              <a:rPr lang="ja-JP" altLang="en-US" sz="2600" b="1" u="sng" dirty="0">
                <a:solidFill>
                  <a:srgbClr val="FF0000"/>
                </a:solidFill>
                <a:latin typeface="ＭＳ ゴシック" panose="020B0609070205080204" pitchFamily="49" charset="-128"/>
                <a:ea typeface="ＭＳ ゴシック" panose="020B0609070205080204" pitchFamily="49" charset="-128"/>
              </a:rPr>
              <a:t>教材作成の効率化</a:t>
            </a:r>
            <a:r>
              <a:rPr lang="ja-JP" altLang="en-US" sz="2600" dirty="0">
                <a:latin typeface="ＭＳ ゴシック" panose="020B0609070205080204" pitchFamily="49" charset="-128"/>
                <a:ea typeface="ＭＳ ゴシック" panose="020B0609070205080204" pitchFamily="49" charset="-128"/>
              </a:rPr>
              <a:t>を図ること。</a:t>
            </a:r>
          </a:p>
          <a:p>
            <a:pPr marL="276225" indent="-276225">
              <a:lnSpc>
                <a:spcPts val="3800"/>
              </a:lnSpc>
            </a:pPr>
            <a:r>
              <a:rPr lang="ja-JP" altLang="en-US" sz="2600" dirty="0">
                <a:latin typeface="ＭＳ ゴシック" panose="020B0609070205080204" pitchFamily="49" charset="-128"/>
                <a:ea typeface="ＭＳ ゴシック" panose="020B0609070205080204" pitchFamily="49" charset="-128"/>
              </a:rPr>
              <a:t>・</a:t>
            </a:r>
            <a:r>
              <a:rPr lang="ja-JP" altLang="en-US" sz="2600" b="1" u="sng" dirty="0">
                <a:solidFill>
                  <a:srgbClr val="FF0000"/>
                </a:solidFill>
                <a:latin typeface="ＭＳ ゴシック" panose="020B0609070205080204" pitchFamily="49" charset="-128"/>
                <a:ea typeface="ＭＳ ゴシック" panose="020B0609070205080204" pitchFamily="49" charset="-128"/>
              </a:rPr>
              <a:t>教師一人一人の得意分野を生かして教材を作成し共有</a:t>
            </a:r>
            <a:r>
              <a:rPr lang="ja-JP" altLang="en-US" sz="2600" dirty="0">
                <a:latin typeface="ＭＳ ゴシック" panose="020B0609070205080204" pitchFamily="49" charset="-128"/>
                <a:ea typeface="ＭＳ ゴシック" panose="020B0609070205080204" pitchFamily="49" charset="-128"/>
              </a:rPr>
              <a:t>して、更にその教材を用いた指導についても</a:t>
            </a:r>
            <a:r>
              <a:rPr lang="ja-JP" altLang="en-US" sz="2600" b="1" u="sng" dirty="0">
                <a:solidFill>
                  <a:srgbClr val="FF0000"/>
                </a:solidFill>
                <a:latin typeface="ＭＳ ゴシック" panose="020B0609070205080204" pitchFamily="49" charset="-128"/>
                <a:ea typeface="ＭＳ ゴシック" panose="020B0609070205080204" pitchFamily="49" charset="-128"/>
              </a:rPr>
              <a:t>教師間で話し合い共有することにより、学校全体の指導の充実を図る</a:t>
            </a:r>
            <a:r>
              <a:rPr lang="ja-JP" altLang="en-US" sz="2600" dirty="0">
                <a:latin typeface="ＭＳ ゴシック" panose="020B0609070205080204" pitchFamily="49" charset="-128"/>
                <a:ea typeface="ＭＳ ゴシック" panose="020B0609070205080204" pitchFamily="49" charset="-128"/>
              </a:rPr>
              <a:t>こと。</a:t>
            </a:r>
          </a:p>
        </p:txBody>
      </p:sp>
      <p:sp>
        <p:nvSpPr>
          <p:cNvPr id="11" name="正方形/長方形 10"/>
          <p:cNvSpPr/>
          <p:nvPr/>
        </p:nvSpPr>
        <p:spPr>
          <a:xfrm>
            <a:off x="791307" y="890952"/>
            <a:ext cx="10775853" cy="51744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12740" y="6229938"/>
            <a:ext cx="10075985" cy="307777"/>
          </a:xfrm>
          <a:prstGeom prst="rect">
            <a:avLst/>
          </a:prstGeom>
          <a:noFill/>
        </p:spPr>
        <p:txBody>
          <a:bodyPr wrap="square" rtlCol="0">
            <a:spAutoFit/>
          </a:bodyPr>
          <a:lstStyle/>
          <a:p>
            <a:pPr algn="r"/>
            <a:r>
              <a:rPr kumimoji="1" lang="ja-JP" altLang="en-US" sz="1400" dirty="0">
                <a:latin typeface="ＭＳ ゴシック" panose="020B0609070205080204" pitchFamily="49" charset="-128"/>
                <a:ea typeface="ＭＳ ゴシック" panose="020B0609070205080204" pitchFamily="49" charset="-128"/>
              </a:rPr>
              <a:t>出典</a:t>
            </a:r>
            <a:r>
              <a:rPr kumimoji="1" lang="ja-JP" altLang="en-US" sz="1400" dirty="0" smtClean="0">
                <a:latin typeface="ＭＳ ゴシック" panose="020B0609070205080204" pitchFamily="49" charset="-128"/>
                <a:ea typeface="ＭＳ ゴシック" panose="020B0609070205080204" pitchFamily="49" charset="-128"/>
              </a:rPr>
              <a:t>：高等学校</a:t>
            </a:r>
            <a:r>
              <a:rPr kumimoji="1" lang="ja-JP" altLang="en-US" sz="1400" dirty="0">
                <a:latin typeface="ＭＳ ゴシック" panose="020B0609070205080204" pitchFamily="49" charset="-128"/>
                <a:ea typeface="ＭＳ ゴシック" panose="020B0609070205080204" pitchFamily="49" charset="-128"/>
              </a:rPr>
              <a:t>学習指導要領解説総則編（</a:t>
            </a:r>
            <a:r>
              <a:rPr kumimoji="1" lang="ja-JP" altLang="en-US" sz="1400" dirty="0" smtClean="0">
                <a:latin typeface="ＭＳ ゴシック" panose="020B0609070205080204" pitchFamily="49" charset="-128"/>
                <a:ea typeface="ＭＳ ゴシック" panose="020B0609070205080204" pitchFamily="49" charset="-128"/>
              </a:rPr>
              <a:t>平成</a:t>
            </a:r>
            <a:r>
              <a:rPr lang="en-US" altLang="ja-JP" sz="1400" dirty="0" smtClean="0">
                <a:latin typeface="ＭＳ ゴシック" panose="020B0609070205080204" pitchFamily="49" charset="-128"/>
                <a:ea typeface="ＭＳ ゴシック" panose="020B0609070205080204" pitchFamily="49" charset="-128"/>
              </a:rPr>
              <a:t>30</a:t>
            </a:r>
            <a:r>
              <a:rPr kumimoji="1" lang="ja-JP" altLang="en-US" sz="1400" dirty="0" smtClean="0">
                <a:latin typeface="ＭＳ ゴシック" panose="020B0609070205080204" pitchFamily="49" charset="-128"/>
                <a:ea typeface="ＭＳ ゴシック" panose="020B0609070205080204" pitchFamily="49" charset="-128"/>
              </a:rPr>
              <a:t>年</a:t>
            </a:r>
            <a:r>
              <a:rPr kumimoji="1" lang="ja-JP" altLang="en-US" sz="1400" dirty="0">
                <a:latin typeface="ＭＳ ゴシック" panose="020B0609070205080204" pitchFamily="49" charset="-128"/>
                <a:ea typeface="ＭＳ ゴシック" panose="020B0609070205080204" pitchFamily="49" charset="-128"/>
              </a:rPr>
              <a:t>告示　文部科学省）</a:t>
            </a:r>
          </a:p>
        </p:txBody>
      </p:sp>
      <p:sp>
        <p:nvSpPr>
          <p:cNvPr id="8" name="正方形/長方形 7">
            <a:extLst>
              <a:ext uri="{FF2B5EF4-FFF2-40B4-BE49-F238E27FC236}">
                <a16:creationId xmlns:a16="http://schemas.microsoft.com/office/drawing/2014/main" xmlns="" id="{57703857-1B50-490D-8F77-6EF77906AFAA}"/>
              </a:ext>
            </a:extLst>
          </p:cNvPr>
          <p:cNvSpPr/>
          <p:nvPr/>
        </p:nvSpPr>
        <p:spPr>
          <a:xfrm>
            <a:off x="385731" y="356725"/>
            <a:ext cx="6365002" cy="307777"/>
          </a:xfrm>
          <a:prstGeom prst="rect">
            <a:avLst/>
          </a:prstGeom>
        </p:spPr>
        <p:txBody>
          <a:bodyPr wrap="square">
            <a:spAutoFit/>
          </a:bodyPr>
          <a:lstStyle/>
          <a:p>
            <a:r>
              <a:rPr lang="ja-JP" altLang="en-US" sz="1400" spc="-150" dirty="0" smtClean="0">
                <a:latin typeface="ＭＳ ゴシック" panose="020B0609070205080204" pitchFamily="49" charset="-128"/>
                <a:ea typeface="ＭＳ ゴシック" panose="020B0609070205080204" pitchFamily="49" charset="-128"/>
              </a:rPr>
              <a:t>４</a:t>
            </a:r>
            <a:r>
              <a:rPr lang="ja-JP" altLang="en-US" sz="1400" spc="-15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タブレットの活用を通して育む児童生徒の資質・能力</a:t>
            </a:r>
          </a:p>
        </p:txBody>
      </p:sp>
    </p:spTree>
    <p:extLst>
      <p:ext uri="{BB962C8B-B14F-4D97-AF65-F5344CB8AC3E}">
        <p14:creationId xmlns:p14="http://schemas.microsoft.com/office/powerpoint/2010/main" val="427465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5470" y="1561258"/>
            <a:ext cx="10835545" cy="3170099"/>
          </a:xfrm>
          <a:prstGeom prst="rect">
            <a:avLst/>
          </a:prstGeom>
          <a:noFill/>
        </p:spPr>
        <p:txBody>
          <a:bodyPr wrap="square">
            <a:spAutoFit/>
          </a:bodyPr>
          <a:lstStyle/>
          <a:p>
            <a:pPr eaLnBrk="0" hangingPunct="0">
              <a:lnSpc>
                <a:spcPts val="4000"/>
              </a:lnSpc>
            </a:pP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１　</a:t>
            </a: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説明「教育の情報化に関する現状」</a:t>
            </a:r>
            <a:endParaRPr lang="en-US" altLang="ja-JP" sz="28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4000"/>
              </a:lnSpc>
            </a:pPr>
            <a:r>
              <a:rPr lang="ja-JP" altLang="en-US" sz="2800" dirty="0">
                <a:latin typeface="ＭＳ ゴシック" panose="020B0609070205080204" pitchFamily="49" charset="-128"/>
                <a:ea typeface="ＭＳ ゴシック" panose="020B0609070205080204" pitchFamily="49" charset="-128"/>
              </a:rPr>
              <a:t>２　</a:t>
            </a:r>
            <a:r>
              <a:rPr lang="ja-JP" altLang="en-US" sz="2800" dirty="0" smtClean="0">
                <a:latin typeface="ＭＳ ゴシック" panose="020B0609070205080204" pitchFamily="49" charset="-128"/>
                <a:ea typeface="ＭＳ ゴシック" panose="020B0609070205080204" pitchFamily="49" charset="-128"/>
              </a:rPr>
              <a:t>説明・演習</a:t>
            </a:r>
            <a:endParaRPr lang="en-US" altLang="ja-JP" sz="2800" dirty="0" smtClean="0">
              <a:latin typeface="ＭＳ ゴシック" panose="020B0609070205080204" pitchFamily="49" charset="-128"/>
              <a:ea typeface="ＭＳ ゴシック" panose="020B0609070205080204" pitchFamily="49"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rPr>
              <a:t>　　　　「主体的・対話的で深い学びの実現に向けた</a:t>
            </a:r>
            <a:endParaRPr lang="en-US" altLang="ja-JP" sz="2800" dirty="0" smtClean="0">
              <a:latin typeface="ＭＳ ゴシック" panose="020B0609070205080204" pitchFamily="49" charset="-128"/>
              <a:ea typeface="ＭＳ ゴシック" panose="020B0609070205080204" pitchFamily="49"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rPr>
              <a:t>　　　　　　　　　　　　　　　　　タブレット活用の在り方」</a:t>
            </a:r>
            <a:endParaRPr lang="en-US" altLang="ja-JP" sz="2800" dirty="0">
              <a:latin typeface="ＭＳ ゴシック" panose="020B0609070205080204" pitchFamily="49" charset="-128"/>
              <a:ea typeface="ＭＳ ゴシック" panose="020B0609070205080204" pitchFamily="49" charset="-128"/>
            </a:endParaRPr>
          </a:p>
          <a:p>
            <a:pPr eaLnBrk="0" hangingPunct="0">
              <a:lnSpc>
                <a:spcPts val="4000"/>
              </a:lnSpc>
            </a:pPr>
            <a:r>
              <a:rPr lang="ja-JP" altLang="en-US" sz="2800" dirty="0">
                <a:latin typeface="ＭＳ ゴシック" panose="020B0609070205080204" pitchFamily="49" charset="-128"/>
                <a:ea typeface="ＭＳ ゴシック" panose="020B0609070205080204" pitchFamily="49" charset="-128"/>
              </a:rPr>
              <a:t>３　</a:t>
            </a:r>
            <a:r>
              <a:rPr lang="ja-JP" altLang="en-US" sz="2800" dirty="0" smtClean="0">
                <a:latin typeface="ＭＳ ゴシック" panose="020B0609070205080204" pitchFamily="49" charset="-128"/>
                <a:ea typeface="ＭＳ ゴシック" panose="020B0609070205080204" pitchFamily="49" charset="-128"/>
              </a:rPr>
              <a:t>説明</a:t>
            </a: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「タブレットの活用を通して</a:t>
            </a:r>
            <a:endParaRPr lang="en-US" altLang="ja-JP" sz="2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　　　　　　　　　　　　　　　　育む児童生徒の資質・能力」</a:t>
            </a:r>
            <a:endParaRPr lang="en-US" altLang="ja-JP" sz="28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629624" y="511467"/>
            <a:ext cx="1671482" cy="68312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a:spAutoFit/>
          </a:bodyPr>
          <a:lstStyle/>
          <a:p>
            <a:pPr algn="ctr">
              <a:lnSpc>
                <a:spcPts val="4400"/>
              </a:lnSpc>
              <a:defRPr/>
            </a:pPr>
            <a:r>
              <a:rPr lang="ja-JP" altLang="en-US" sz="3600" b="1" dirty="0">
                <a:latin typeface="ＭＳ ゴシック" panose="020B0609070205080204" pitchFamily="49" charset="-128"/>
                <a:ea typeface="ＭＳ ゴシック" panose="020B0609070205080204" pitchFamily="49" charset="-128"/>
              </a:rPr>
              <a:t>内容</a:t>
            </a:r>
            <a:r>
              <a:rPr lang="ja-JP" altLang="en-US" sz="2800" dirty="0"/>
              <a:t>　</a:t>
            </a:r>
            <a:endParaRPr lang="en-US" altLang="ja-JP" sz="2800" dirty="0"/>
          </a:p>
        </p:txBody>
      </p:sp>
      <p:sp>
        <p:nvSpPr>
          <p:cNvPr id="4" name="スライド番号プレースホルダー 3"/>
          <p:cNvSpPr>
            <a:spLocks noGrp="1"/>
          </p:cNvSpPr>
          <p:nvPr>
            <p:ph type="sldNum" sz="quarter" idx="12"/>
          </p:nvPr>
        </p:nvSpPr>
        <p:spPr/>
        <p:txBody>
          <a:bodyPr/>
          <a:lstStyle/>
          <a:p>
            <a:r>
              <a:rPr kumimoji="1" lang="ja-JP" altLang="en-US" dirty="0" smtClean="0"/>
              <a:t>２</a:t>
            </a:r>
            <a:endParaRPr kumimoji="1" lang="ja-JP" altLang="en-US" dirty="0"/>
          </a:p>
        </p:txBody>
      </p:sp>
    </p:spTree>
    <p:extLst>
      <p:ext uri="{BB962C8B-B14F-4D97-AF65-F5344CB8AC3E}">
        <p14:creationId xmlns:p14="http://schemas.microsoft.com/office/powerpoint/2010/main" val="173178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921151" y="6492875"/>
            <a:ext cx="2743200" cy="365125"/>
          </a:xfrm>
        </p:spPr>
        <p:txBody>
          <a:bodyPr/>
          <a:lstStyle/>
          <a:p>
            <a:r>
              <a:rPr kumimoji="1" lang="ja-JP" altLang="en-US" dirty="0" smtClean="0"/>
              <a:t>３</a:t>
            </a:r>
            <a:endParaRPr kumimoji="1" lang="ja-JP" altLang="en-US"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55" y="931653"/>
            <a:ext cx="11025996" cy="5607259"/>
          </a:xfrm>
          <a:prstGeom prst="rect">
            <a:avLst/>
          </a:prstGeom>
        </p:spPr>
      </p:pic>
      <p:sp>
        <p:nvSpPr>
          <p:cNvPr id="4" name="正方形/長方形 3"/>
          <p:cNvSpPr/>
          <p:nvPr/>
        </p:nvSpPr>
        <p:spPr>
          <a:xfrm>
            <a:off x="339543" y="278630"/>
            <a:ext cx="5570756" cy="523220"/>
          </a:xfrm>
          <a:prstGeom prst="rect">
            <a:avLst/>
          </a:prstGeom>
        </p:spPr>
        <p:txBody>
          <a:bodyPr wrap="none">
            <a:spAutoFit/>
          </a:bodyPr>
          <a:lstStyle/>
          <a:p>
            <a:r>
              <a:rPr lang="ja-JP" altLang="en-US" sz="2800" dirty="0" smtClean="0">
                <a:latin typeface="ＭＳ ゴシック" panose="020B0609070205080204" pitchFamily="49" charset="-128"/>
                <a:ea typeface="ＭＳ ゴシック" panose="020B0609070205080204" pitchFamily="49" charset="-128"/>
              </a:rPr>
              <a:t>１　</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教育の情報化に関する現状</a:t>
            </a:r>
            <a:r>
              <a:rPr lang="ja-JP" altLang="en-US" sz="2800" dirty="0">
                <a:latin typeface="ＭＳ ゴシック" panose="020B0609070205080204" pitchFamily="49" charset="-128"/>
                <a:ea typeface="ＭＳ ゴシック" panose="020B0609070205080204" pitchFamily="49" charset="-128"/>
              </a:rPr>
              <a:t>　</a:t>
            </a:r>
            <a:endParaRPr lang="ja-JP" altLang="en-US" sz="2800" dirty="0"/>
          </a:p>
        </p:txBody>
      </p:sp>
    </p:spTree>
    <p:extLst>
      <p:ext uri="{BB962C8B-B14F-4D97-AF65-F5344CB8AC3E}">
        <p14:creationId xmlns:p14="http://schemas.microsoft.com/office/powerpoint/2010/main" val="41367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059174" y="6357470"/>
            <a:ext cx="2743200" cy="365125"/>
          </a:xfrm>
        </p:spPr>
        <p:txBody>
          <a:bodyPr/>
          <a:lstStyle/>
          <a:p>
            <a:r>
              <a:rPr kumimoji="1" lang="ja-JP" altLang="en-US" dirty="0" smtClean="0"/>
              <a:t>４</a:t>
            </a:r>
            <a:endParaRPr kumimoji="1" lang="ja-JP" altLang="en-US" dirty="0"/>
          </a:p>
        </p:txBody>
      </p:sp>
      <p:sp>
        <p:nvSpPr>
          <p:cNvPr id="3" name="正方形/長方形 2">
            <a:extLst>
              <a:ext uri="{FF2B5EF4-FFF2-40B4-BE49-F238E27FC236}">
                <a16:creationId xmlns:a16="http://schemas.microsoft.com/office/drawing/2014/main" xmlns="" id="{57703857-1B50-490D-8F77-6EF77906AFAA}"/>
              </a:ext>
            </a:extLst>
          </p:cNvPr>
          <p:cNvSpPr/>
          <p:nvPr/>
        </p:nvSpPr>
        <p:spPr>
          <a:xfrm>
            <a:off x="311843" y="116844"/>
            <a:ext cx="2698175" cy="307777"/>
          </a:xfrm>
          <a:prstGeom prst="rect">
            <a:avLst/>
          </a:prstGeom>
        </p:spPr>
        <p:txBody>
          <a:bodyPr wrap="none">
            <a:spAutoFit/>
          </a:bodyPr>
          <a:lstStyle/>
          <a:p>
            <a:r>
              <a:rPr lang="ja-JP" altLang="en-US" sz="1400" dirty="0">
                <a:latin typeface="ＭＳ ゴシック" panose="020B0609070205080204" pitchFamily="49" charset="-128"/>
                <a:ea typeface="ＭＳ ゴシック" panose="020B0609070205080204" pitchFamily="49" charset="-128"/>
              </a:rPr>
              <a:t>１　</a:t>
            </a:r>
            <a:r>
              <a:rPr lang="ja-JP" altLang="en-US" sz="1400" dirty="0" smtClean="0">
                <a:latin typeface="ＭＳ ゴシック" panose="020B0609070205080204" pitchFamily="49" charset="-128"/>
                <a:ea typeface="ＭＳ ゴシック" panose="020B0609070205080204" pitchFamily="49" charset="-128"/>
              </a:rPr>
              <a:t>教育の情報化に関する現状</a:t>
            </a:r>
            <a:endParaRPr lang="ja-JP" altLang="en-US" sz="2800" dirty="0">
              <a:latin typeface="ＭＳ ゴシック" panose="020B0609070205080204" pitchFamily="49" charset="-128"/>
              <a:ea typeface="ＭＳ ゴシック" panose="020B0609070205080204" pitchFamily="49" charset="-128"/>
            </a:endParaRPr>
          </a:p>
        </p:txBody>
      </p:sp>
      <p:pic>
        <p:nvPicPr>
          <p:cNvPr id="4" name="図 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30" y="583323"/>
            <a:ext cx="10491158" cy="5956709"/>
          </a:xfrm>
          <a:prstGeom prst="rect">
            <a:avLst/>
          </a:prstGeom>
        </p:spPr>
      </p:pic>
    </p:spTree>
    <p:extLst>
      <p:ext uri="{BB962C8B-B14F-4D97-AF65-F5344CB8AC3E}">
        <p14:creationId xmlns:p14="http://schemas.microsoft.com/office/powerpoint/2010/main" val="152879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79870" y="6408108"/>
            <a:ext cx="2743200" cy="365125"/>
          </a:xfrm>
        </p:spPr>
        <p:txBody>
          <a:bodyPr/>
          <a:lstStyle/>
          <a:p>
            <a:r>
              <a:rPr kumimoji="1" lang="en-US" altLang="ja-JP" dirty="0" smtClean="0"/>
              <a:t>5</a:t>
            </a:r>
            <a:endParaRPr kumimoji="1" lang="ja-JP" altLang="en-US" dirty="0"/>
          </a:p>
        </p:txBody>
      </p:sp>
      <p:sp>
        <p:nvSpPr>
          <p:cNvPr id="6" name="テキスト ボックス 5"/>
          <p:cNvSpPr txBox="1"/>
          <p:nvPr/>
        </p:nvSpPr>
        <p:spPr>
          <a:xfrm>
            <a:off x="311843" y="621131"/>
            <a:ext cx="122667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新学習指導要領の情報教育・ＩＣＴ活用教育関係ポイント</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xmlns="" id="{57703857-1B50-490D-8F77-6EF77906AFAA}"/>
              </a:ext>
            </a:extLst>
          </p:cNvPr>
          <p:cNvSpPr/>
          <p:nvPr/>
        </p:nvSpPr>
        <p:spPr>
          <a:xfrm>
            <a:off x="311843" y="116844"/>
            <a:ext cx="2698175" cy="307777"/>
          </a:xfrm>
          <a:prstGeom prst="rect">
            <a:avLst/>
          </a:prstGeom>
        </p:spPr>
        <p:txBody>
          <a:bodyPr wrap="none">
            <a:spAutoFit/>
          </a:bodyPr>
          <a:lstStyle/>
          <a:p>
            <a:r>
              <a:rPr lang="ja-JP" altLang="en-US" sz="1400" dirty="0">
                <a:latin typeface="ＭＳ ゴシック" panose="020B0609070205080204" pitchFamily="49" charset="-128"/>
                <a:ea typeface="ＭＳ ゴシック" panose="020B0609070205080204" pitchFamily="49" charset="-128"/>
              </a:rPr>
              <a:t>１　教育の情報化に関する現状</a:t>
            </a:r>
            <a:endParaRPr lang="ja-JP" altLang="en-US" sz="28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81187" y="1412660"/>
            <a:ext cx="6209727" cy="523220"/>
          </a:xfrm>
          <a:prstGeom prst="rect">
            <a:avLst/>
          </a:prstGeom>
          <a:solidFill>
            <a:schemeClr val="accent1">
              <a:lumMod val="60000"/>
              <a:lumOff val="40000"/>
            </a:schemeClr>
          </a:solid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小・中・高等学校共通のポイント</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881187" y="2400702"/>
            <a:ext cx="10712715" cy="2554545"/>
          </a:xfrm>
          <a:prstGeom prst="rect">
            <a:avLst/>
          </a:prstGeom>
          <a:noFill/>
        </p:spPr>
        <p:txBody>
          <a:bodyPr wrap="square" rtlCol="0">
            <a:spAutoFit/>
          </a:bodyPr>
          <a:lstStyle/>
          <a:p>
            <a:r>
              <a:rPr kumimoji="1" lang="ja-JP" altLang="en-US" sz="3200" dirty="0" smtClean="0">
                <a:latin typeface="ＭＳ ゴシック" panose="020B0609070205080204" pitchFamily="49" charset="-128"/>
                <a:ea typeface="ＭＳ ゴシック" panose="020B0609070205080204" pitchFamily="49" charset="-128"/>
              </a:rPr>
              <a:t>・</a:t>
            </a:r>
            <a:r>
              <a:rPr kumimoji="1" lang="ja-JP" altLang="en-US" sz="3200" u="sng" dirty="0" smtClean="0">
                <a:solidFill>
                  <a:srgbClr val="FF0000"/>
                </a:solidFill>
                <a:latin typeface="ＭＳ ゴシック" panose="020B0609070205080204" pitchFamily="49" charset="-128"/>
                <a:ea typeface="ＭＳ ゴシック" panose="020B0609070205080204" pitchFamily="49" charset="-128"/>
              </a:rPr>
              <a:t>情報活用能力</a:t>
            </a:r>
            <a:r>
              <a:rPr kumimoji="1" lang="ja-JP" altLang="en-US" sz="3200" dirty="0" smtClean="0">
                <a:latin typeface="ＭＳ ゴシック" panose="020B0609070205080204" pitchFamily="49" charset="-128"/>
                <a:ea typeface="ＭＳ ゴシック" panose="020B0609070205080204" pitchFamily="49" charset="-128"/>
              </a:rPr>
              <a:t>を、言語能力と同様に</a:t>
            </a:r>
            <a:endParaRPr kumimoji="1" lang="en-US" altLang="ja-JP" sz="3200" dirty="0" smtClean="0">
              <a:latin typeface="ＭＳ ゴシック" panose="020B0609070205080204" pitchFamily="49" charset="-128"/>
              <a:ea typeface="ＭＳ ゴシック" panose="020B0609070205080204" pitchFamily="49" charset="-128"/>
            </a:endParaRPr>
          </a:p>
          <a:p>
            <a:r>
              <a:rPr kumimoji="1" lang="ja-JP" altLang="en-US" sz="3200"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3200" u="sng" dirty="0" smtClean="0">
                <a:solidFill>
                  <a:srgbClr val="FF0000"/>
                </a:solidFill>
                <a:latin typeface="ＭＳ ゴシック" panose="020B0609070205080204" pitchFamily="49" charset="-128"/>
                <a:ea typeface="ＭＳ ゴシック" panose="020B0609070205080204" pitchFamily="49" charset="-128"/>
              </a:rPr>
              <a:t>「学習の基盤となる資質・能力」</a:t>
            </a:r>
            <a:r>
              <a:rPr kumimoji="1" lang="ja-JP" altLang="en-US" sz="3200" dirty="0" smtClean="0">
                <a:latin typeface="ＭＳ ゴシック" panose="020B0609070205080204" pitchFamily="49" charset="-128"/>
                <a:ea typeface="ＭＳ ゴシック" panose="020B0609070205080204" pitchFamily="49" charset="-128"/>
              </a:rPr>
              <a:t>と位置付け</a:t>
            </a:r>
            <a:endParaRPr kumimoji="1" lang="en-US" altLang="ja-JP" sz="3200" dirty="0" smtClean="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r>
              <a:rPr kumimoji="1" lang="ja-JP" altLang="en-US" sz="3200" dirty="0" smtClean="0">
                <a:latin typeface="ＭＳ ゴシック" panose="020B0609070205080204" pitchFamily="49" charset="-128"/>
                <a:ea typeface="ＭＳ ゴシック" panose="020B0609070205080204" pitchFamily="49" charset="-128"/>
              </a:rPr>
              <a:t>・学校のＩＣＴ環境整備とＩＣＴを活用した</a:t>
            </a:r>
            <a:endParaRPr kumimoji="1" lang="en-US" altLang="ja-JP" sz="3200" dirty="0" smtClean="0">
              <a:latin typeface="ＭＳ ゴシック" panose="020B0609070205080204" pitchFamily="49" charset="-128"/>
              <a:ea typeface="ＭＳ ゴシック" panose="020B0609070205080204" pitchFamily="49" charset="-128"/>
            </a:endParaRPr>
          </a:p>
          <a:p>
            <a:r>
              <a:rPr kumimoji="1" lang="ja-JP" altLang="en-US" sz="3200" dirty="0" smtClean="0">
                <a:latin typeface="ＭＳ ゴシック" panose="020B0609070205080204" pitchFamily="49" charset="-128"/>
                <a:ea typeface="ＭＳ ゴシック" panose="020B0609070205080204" pitchFamily="49" charset="-128"/>
              </a:rPr>
              <a:t>　　　　　　　　　　　　　　　学習活動の充実を明記</a:t>
            </a:r>
            <a:endParaRPr kumimoji="1" lang="ja-JP" altLang="en-US"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3880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48955" y="6434492"/>
            <a:ext cx="2743200" cy="365125"/>
          </a:xfrm>
        </p:spPr>
        <p:txBody>
          <a:bodyPr/>
          <a:lstStyle/>
          <a:p>
            <a:r>
              <a:rPr kumimoji="1" lang="en-US" altLang="ja-JP" dirty="0" smtClean="0"/>
              <a:t>6</a:t>
            </a:r>
            <a:endParaRPr kumimoji="1" lang="ja-JP" altLang="en-US" dirty="0"/>
          </a:p>
        </p:txBody>
      </p:sp>
      <p:sp>
        <p:nvSpPr>
          <p:cNvPr id="7" name="正方形/長方形 6">
            <a:extLst>
              <a:ext uri="{FF2B5EF4-FFF2-40B4-BE49-F238E27FC236}">
                <a16:creationId xmlns:a16="http://schemas.microsoft.com/office/drawing/2014/main" xmlns="" id="{57703857-1B50-490D-8F77-6EF77906AFAA}"/>
              </a:ext>
            </a:extLst>
          </p:cNvPr>
          <p:cNvSpPr/>
          <p:nvPr/>
        </p:nvSpPr>
        <p:spPr>
          <a:xfrm>
            <a:off x="311843" y="116844"/>
            <a:ext cx="2698175" cy="307777"/>
          </a:xfrm>
          <a:prstGeom prst="rect">
            <a:avLst/>
          </a:prstGeom>
        </p:spPr>
        <p:txBody>
          <a:bodyPr wrap="none">
            <a:spAutoFit/>
          </a:bodyPr>
          <a:lstStyle/>
          <a:p>
            <a:r>
              <a:rPr lang="ja-JP" altLang="en-US" sz="1400" dirty="0">
                <a:latin typeface="ＭＳ ゴシック" panose="020B0609070205080204" pitchFamily="49" charset="-128"/>
                <a:ea typeface="ＭＳ ゴシック" panose="020B0609070205080204" pitchFamily="49" charset="-128"/>
              </a:rPr>
              <a:t>１　教育の情報化に関する現状</a:t>
            </a:r>
            <a:endParaRPr lang="ja-JP" altLang="en-US" sz="2800" dirty="0">
              <a:latin typeface="ＭＳ ゴシック" panose="020B0609070205080204" pitchFamily="49" charset="-128"/>
              <a:ea typeface="ＭＳ ゴシック" panose="020B0609070205080204" pitchFamily="49" charset="-128"/>
            </a:endParaRPr>
          </a:p>
        </p:txBody>
      </p:sp>
      <p:pic>
        <p:nvPicPr>
          <p:cNvPr id="9" name="図 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54" y="947841"/>
            <a:ext cx="10957400" cy="5669213"/>
          </a:xfrm>
          <a:prstGeom prst="rect">
            <a:avLst/>
          </a:prstGeom>
        </p:spPr>
      </p:pic>
      <p:sp>
        <p:nvSpPr>
          <p:cNvPr id="10" name="テキスト ボックス 9"/>
          <p:cNvSpPr txBox="1"/>
          <p:nvPr/>
        </p:nvSpPr>
        <p:spPr>
          <a:xfrm>
            <a:off x="311843" y="424621"/>
            <a:ext cx="122667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情報活用能力の育成</a:t>
            </a:r>
            <a:endParaRPr kumimoji="1"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2963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79870" y="6408108"/>
            <a:ext cx="2743200" cy="365125"/>
          </a:xfrm>
        </p:spPr>
        <p:txBody>
          <a:bodyPr/>
          <a:lstStyle/>
          <a:p>
            <a:r>
              <a:rPr lang="en-US" altLang="ja-JP" dirty="0"/>
              <a:t>7</a:t>
            </a:r>
            <a:endParaRPr kumimoji="1" lang="ja-JP" altLang="en-US" dirty="0"/>
          </a:p>
        </p:txBody>
      </p:sp>
      <p:sp>
        <p:nvSpPr>
          <p:cNvPr id="6" name="テキスト ボックス 5"/>
          <p:cNvSpPr txBox="1"/>
          <p:nvPr/>
        </p:nvSpPr>
        <p:spPr>
          <a:xfrm>
            <a:off x="311843" y="621131"/>
            <a:ext cx="122667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新学習指導要領の情報教育・ＩＣＴ活用教育関係ポイント</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xmlns="" id="{57703857-1B50-490D-8F77-6EF77906AFAA}"/>
              </a:ext>
            </a:extLst>
          </p:cNvPr>
          <p:cNvSpPr/>
          <p:nvPr/>
        </p:nvSpPr>
        <p:spPr>
          <a:xfrm>
            <a:off x="311843" y="116844"/>
            <a:ext cx="2698175" cy="307777"/>
          </a:xfrm>
          <a:prstGeom prst="rect">
            <a:avLst/>
          </a:prstGeom>
        </p:spPr>
        <p:txBody>
          <a:bodyPr wrap="none">
            <a:spAutoFit/>
          </a:bodyPr>
          <a:lstStyle/>
          <a:p>
            <a:r>
              <a:rPr lang="ja-JP" altLang="en-US" sz="1400" dirty="0">
                <a:latin typeface="ＭＳ ゴシック" panose="020B0609070205080204" pitchFamily="49" charset="-128"/>
                <a:ea typeface="ＭＳ ゴシック" panose="020B0609070205080204" pitchFamily="49" charset="-128"/>
              </a:rPr>
              <a:t>１　教育の情報化に関する現状</a:t>
            </a:r>
            <a:endParaRPr lang="ja-JP" altLang="en-US" sz="28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81188" y="1412660"/>
            <a:ext cx="9108202" cy="523220"/>
          </a:xfrm>
          <a:prstGeom prst="rect">
            <a:avLst/>
          </a:prstGeom>
          <a:solidFill>
            <a:schemeClr val="accent1">
              <a:lumMod val="60000"/>
              <a:lumOff val="40000"/>
            </a:schemeClr>
          </a:solid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小・中・高等学校別のポイント（総則及び各教科等）</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881188" y="2253124"/>
            <a:ext cx="10712715" cy="4154984"/>
          </a:xfrm>
          <a:prstGeom prst="rect">
            <a:avLst/>
          </a:prstGeom>
          <a:noFill/>
        </p:spPr>
        <p:txBody>
          <a:bodyPr wrap="square" rtlCol="0">
            <a:spAutoFit/>
          </a:bodyPr>
          <a:lstStyle/>
          <a:p>
            <a:r>
              <a:rPr kumimoji="1" lang="ja-JP" altLang="en-US" sz="3200" dirty="0" smtClean="0">
                <a:latin typeface="ＭＳ ゴシック" panose="020B0609070205080204" pitchFamily="49" charset="-128"/>
                <a:ea typeface="ＭＳ ゴシック" panose="020B0609070205080204" pitchFamily="49" charset="-128"/>
              </a:rPr>
              <a:t>・</a:t>
            </a:r>
            <a:r>
              <a:rPr kumimoji="1" lang="ja-JP" altLang="en-US" sz="3200" u="sng" dirty="0" smtClean="0">
                <a:solidFill>
                  <a:srgbClr val="FF0000"/>
                </a:solidFill>
                <a:latin typeface="ＭＳ ゴシック" panose="020B0609070205080204" pitchFamily="49" charset="-128"/>
                <a:ea typeface="ＭＳ ゴシック" panose="020B0609070205080204" pitchFamily="49" charset="-128"/>
              </a:rPr>
              <a:t>小学校プログラミング教育の必修化</a:t>
            </a:r>
            <a:r>
              <a:rPr kumimoji="1" lang="ja-JP" altLang="en-US" sz="3200" dirty="0" smtClean="0">
                <a:latin typeface="ＭＳ ゴシック" panose="020B0609070205080204" pitchFamily="49" charset="-128"/>
                <a:ea typeface="ＭＳ ゴシック" panose="020B0609070205080204" pitchFamily="49" charset="-128"/>
              </a:rPr>
              <a:t>を含め、小・中・</a:t>
            </a:r>
            <a:endParaRPr kumimoji="1" lang="en-US" altLang="ja-JP" sz="3200" dirty="0" smtClean="0">
              <a:latin typeface="ＭＳ ゴシック" panose="020B0609070205080204" pitchFamily="49" charset="-128"/>
              <a:ea typeface="ＭＳ ゴシック" panose="020B0609070205080204" pitchFamily="49" charset="-128"/>
            </a:endParaRPr>
          </a:p>
          <a:p>
            <a:r>
              <a:rPr kumimoji="1" lang="ja-JP" altLang="en-US" sz="3200" dirty="0" smtClean="0">
                <a:latin typeface="ＭＳ ゴシック" panose="020B0609070205080204" pitchFamily="49" charset="-128"/>
                <a:ea typeface="ＭＳ ゴシック" panose="020B0609070205080204" pitchFamily="49" charset="-128"/>
              </a:rPr>
              <a:t>　高等学校を通じてプログラミング教育を</a:t>
            </a:r>
            <a:r>
              <a:rPr kumimoji="1" lang="ja-JP" altLang="en-US" sz="3200" u="sng" dirty="0" smtClean="0">
                <a:solidFill>
                  <a:srgbClr val="FF0000"/>
                </a:solidFill>
                <a:latin typeface="ＭＳ ゴシック" panose="020B0609070205080204" pitchFamily="49" charset="-128"/>
                <a:ea typeface="ＭＳ ゴシック" panose="020B0609070205080204" pitchFamily="49" charset="-128"/>
              </a:rPr>
              <a:t>充実</a:t>
            </a:r>
            <a:endParaRPr kumimoji="1" lang="en-US" altLang="ja-JP" sz="3200" u="sng" dirty="0" smtClean="0">
              <a:solidFill>
                <a:srgbClr val="FF0000"/>
              </a:solidFill>
              <a:latin typeface="ＭＳ ゴシック" panose="020B0609070205080204" pitchFamily="49" charset="-128"/>
              <a:ea typeface="ＭＳ ゴシック" panose="020B0609070205080204" pitchFamily="49" charset="-128"/>
            </a:endParaRPr>
          </a:p>
          <a:p>
            <a:endParaRPr kumimoji="1" lang="en-US" altLang="ja-JP" sz="32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□小 学 校：文字入力など基本的な操作を習得、新たに</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プログラミング的思</a:t>
            </a:r>
            <a:endParaRPr kumimoji="1" lang="en-US" altLang="ja-JP" sz="2400" u="sng" dirty="0" smtClean="0">
              <a:solidFill>
                <a:srgbClr val="FF0000"/>
              </a:solidFill>
              <a:latin typeface="ＭＳ ゴシック" panose="020B0609070205080204" pitchFamily="49" charset="-128"/>
              <a:ea typeface="ＭＳ ゴシック" panose="020B0609070205080204" pitchFamily="49" charset="-128"/>
            </a:endParaRPr>
          </a:p>
          <a:p>
            <a:r>
              <a:rPr lang="en-US" altLang="ja-JP" sz="2400" dirty="0">
                <a:latin typeface="ＭＳ ゴシック" panose="020B0609070205080204" pitchFamily="49" charset="-128"/>
                <a:ea typeface="ＭＳ ゴシック" panose="020B0609070205080204" pitchFamily="49" charset="-128"/>
              </a:rPr>
              <a:t> </a:t>
            </a:r>
            <a:r>
              <a:rPr lang="en-US" altLang="ja-JP" sz="2400" dirty="0" smtClean="0">
                <a:latin typeface="ＭＳ ゴシック" panose="020B0609070205080204" pitchFamily="49" charset="-128"/>
                <a:ea typeface="ＭＳ ゴシック" panose="020B0609070205080204" pitchFamily="49" charset="-128"/>
              </a:rPr>
              <a:t>            </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考を育成</a:t>
            </a:r>
            <a:endParaRPr kumimoji="1" lang="en-US" altLang="ja-JP" sz="2400" u="sng"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□中 学 校：技術・家庭科（技術分野）において</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プログラミングに関する内</a:t>
            </a:r>
            <a:endParaRPr kumimoji="1" lang="en-US" altLang="ja-JP" sz="2400" u="sng"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容を充実</a:t>
            </a:r>
            <a:endParaRPr kumimoji="1" lang="en-US" altLang="ja-JP" sz="2400" u="sng"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□高等学校：</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情報科</a:t>
            </a:r>
            <a:r>
              <a:rPr kumimoji="1" lang="ja-JP" altLang="en-US" sz="2400" dirty="0" smtClean="0">
                <a:latin typeface="ＭＳ ゴシック" panose="020B0609070205080204" pitchFamily="49" charset="-128"/>
                <a:ea typeface="ＭＳ ゴシック" panose="020B0609070205080204" pitchFamily="49" charset="-128"/>
              </a:rPr>
              <a:t>において</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共通必履修科目「情報</a:t>
            </a:r>
            <a:r>
              <a:rPr kumimoji="1" lang="en-US" altLang="ja-JP" sz="2400" u="sng" dirty="0" smtClean="0">
                <a:solidFill>
                  <a:srgbClr val="FF0000"/>
                </a:solidFill>
                <a:latin typeface="ＭＳ ゴシック" panose="020B0609070205080204" pitchFamily="49" charset="-128"/>
                <a:ea typeface="ＭＳ ゴシック" panose="020B0609070205080204" pitchFamily="49" charset="-128"/>
              </a:rPr>
              <a:t>Ⅰ</a:t>
            </a:r>
            <a:r>
              <a:rPr kumimoji="1" lang="ja-JP" altLang="en-US" sz="2400" u="sng" dirty="0" smtClean="0">
                <a:solidFill>
                  <a:srgbClr val="FF0000"/>
                </a:solidFill>
                <a:latin typeface="ＭＳ ゴシック" panose="020B0609070205080204" pitchFamily="49" charset="-128"/>
                <a:ea typeface="ＭＳ ゴシック" panose="020B0609070205080204" pitchFamily="49" charset="-128"/>
              </a:rPr>
              <a:t>」を新設</a:t>
            </a:r>
            <a:r>
              <a:rPr kumimoji="1" lang="ja-JP" altLang="en-US" sz="2400" dirty="0" smtClean="0">
                <a:latin typeface="ＭＳ ゴシック" panose="020B0609070205080204" pitchFamily="49" charset="-128"/>
                <a:ea typeface="ＭＳ ゴシック" panose="020B0609070205080204" pitchFamily="49" charset="-128"/>
              </a:rPr>
              <a:t>し、全ての生</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徒がプログラミングのほか、ネットワーク（情報セキュリティ　　　</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を含む）やデータベースの基礎等について学習</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256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雲 13"/>
          <p:cNvSpPr/>
          <p:nvPr/>
        </p:nvSpPr>
        <p:spPr>
          <a:xfrm>
            <a:off x="7477657" y="3909822"/>
            <a:ext cx="3581407" cy="952811"/>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66412" y="2250323"/>
            <a:ext cx="11110823" cy="1628619"/>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9248955" y="6434492"/>
            <a:ext cx="2743200" cy="365125"/>
          </a:xfrm>
        </p:spPr>
        <p:txBody>
          <a:bodyPr/>
          <a:lstStyle/>
          <a:p>
            <a:fld id="{F5C35AD2-8B7B-4CF4-BC66-4791DB21DCBF}" type="slidenum">
              <a:rPr kumimoji="1" lang="ja-JP" altLang="en-US" smtClean="0"/>
              <a:t>8</a:t>
            </a:fld>
            <a:endParaRPr kumimoji="1" lang="ja-JP" altLang="en-US"/>
          </a:p>
        </p:txBody>
      </p:sp>
      <p:sp>
        <p:nvSpPr>
          <p:cNvPr id="10" name="テキスト ボックス 9"/>
          <p:cNvSpPr txBox="1"/>
          <p:nvPr/>
        </p:nvSpPr>
        <p:spPr>
          <a:xfrm>
            <a:off x="293759" y="445245"/>
            <a:ext cx="893711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２　特別支援教育における教育の情報化</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937480" y="3763198"/>
            <a:ext cx="3444738" cy="461665"/>
          </a:xfrm>
          <a:prstGeom prst="rect">
            <a:avLst/>
          </a:prstGeom>
          <a:noFill/>
        </p:spPr>
        <p:txBody>
          <a:bodyPr wrap="square" rtlCol="0">
            <a:spAutoFit/>
          </a:bodyPr>
          <a:lstStyle/>
          <a:p>
            <a:endParaRPr lang="en-US" altLang="ja-JP" sz="2400" dirty="0" smtClean="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11843" y="1337472"/>
            <a:ext cx="8489830"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＊小・中・高等学校の学習指導要領の総則では</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997732" y="2395249"/>
            <a:ext cx="10248181" cy="1384995"/>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障害のある児童（生徒）などについては、学習活動を行う場合に生じる困難さに応じた指導内容や指導方法の工夫を計画的、組織的に行うこと。</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9" name="下矢印 8"/>
          <p:cNvSpPr/>
          <p:nvPr/>
        </p:nvSpPr>
        <p:spPr>
          <a:xfrm>
            <a:off x="4985237" y="3954779"/>
            <a:ext cx="2273169" cy="1175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91620" y="5100500"/>
            <a:ext cx="9460404" cy="1200329"/>
          </a:xfrm>
          <a:prstGeom prst="rect">
            <a:avLst/>
          </a:prstGeom>
          <a:noFill/>
        </p:spPr>
        <p:txBody>
          <a:bodyPr wrap="square" rtlCol="0">
            <a:spAutoFit/>
          </a:bodyPr>
          <a:lstStyle/>
          <a:p>
            <a:pPr algn="ctr"/>
            <a:r>
              <a:rPr kumimoji="1" lang="ja-JP" altLang="en-US" sz="3600" dirty="0" smtClean="0">
                <a:latin typeface="ＭＳ ゴシック" panose="020B0609070205080204" pitchFamily="49" charset="-128"/>
                <a:ea typeface="ＭＳ ゴシック" panose="020B0609070205080204" pitchFamily="49" charset="-128"/>
              </a:rPr>
              <a:t>情報手段や教材・教具の活用を図ること</a:t>
            </a:r>
            <a:endParaRPr kumimoji="1" lang="en-US" altLang="ja-JP" sz="3600" dirty="0" smtClean="0">
              <a:latin typeface="ＭＳ ゴシック" panose="020B0609070205080204" pitchFamily="49" charset="-128"/>
              <a:ea typeface="ＭＳ ゴシック" panose="020B0609070205080204" pitchFamily="49" charset="-128"/>
            </a:endParaRPr>
          </a:p>
          <a:p>
            <a:pPr algn="ctr"/>
            <a:r>
              <a:rPr kumimoji="1" lang="ja-JP" altLang="en-US" sz="3600" dirty="0" smtClean="0">
                <a:solidFill>
                  <a:srgbClr val="FF0000"/>
                </a:solidFill>
                <a:latin typeface="ＭＳ ゴシック" panose="020B0609070205080204" pitchFamily="49" charset="-128"/>
                <a:ea typeface="ＭＳ ゴシック" panose="020B0609070205080204" pitchFamily="49" charset="-128"/>
              </a:rPr>
              <a:t>（ＩＣＴの活用）</a:t>
            </a:r>
            <a:endParaRPr kumimoji="1" lang="ja-JP" altLang="en-US" sz="3600"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8093014" y="4124617"/>
            <a:ext cx="2759009" cy="523220"/>
          </a:xfrm>
          <a:prstGeom prst="rect">
            <a:avLst/>
          </a:prstGeom>
          <a:noFill/>
        </p:spPr>
        <p:txBody>
          <a:bodyPr wrap="square" rtlCol="0">
            <a:spAutoFit/>
          </a:bodyPr>
          <a:lstStyle/>
          <a:p>
            <a:r>
              <a:rPr kumimoji="1" lang="ja-JP" altLang="en-US" sz="2800" dirty="0" smtClean="0"/>
              <a:t>そのために・・・</a:t>
            </a:r>
            <a:endParaRPr kumimoji="1" lang="ja-JP" altLang="en-US" sz="2800" dirty="0"/>
          </a:p>
        </p:txBody>
      </p:sp>
      <p:sp>
        <p:nvSpPr>
          <p:cNvPr id="15" name="テキスト ボックス 14"/>
          <p:cNvSpPr txBox="1"/>
          <p:nvPr/>
        </p:nvSpPr>
        <p:spPr>
          <a:xfrm>
            <a:off x="1601250" y="6309277"/>
            <a:ext cx="10075985" cy="307777"/>
          </a:xfrm>
          <a:prstGeom prst="rect">
            <a:avLst/>
          </a:prstGeom>
          <a:noFill/>
        </p:spPr>
        <p:txBody>
          <a:bodyPr wrap="square" rtlCol="0">
            <a:spAutoFit/>
          </a:bodyPr>
          <a:lstStyle/>
          <a:p>
            <a:pPr algn="r"/>
            <a:r>
              <a:rPr kumimoji="1" lang="ja-JP" altLang="en-US" sz="1400" dirty="0">
                <a:latin typeface="ＭＳ ゴシック" panose="020B0609070205080204" pitchFamily="49" charset="-128"/>
                <a:ea typeface="ＭＳ ゴシック" panose="020B0609070205080204" pitchFamily="49" charset="-128"/>
              </a:rPr>
              <a:t>出典</a:t>
            </a:r>
            <a:r>
              <a:rPr kumimoji="1" lang="ja-JP" altLang="en-US" sz="1400" dirty="0" smtClean="0">
                <a:latin typeface="ＭＳ ゴシック" panose="020B0609070205080204" pitchFamily="49" charset="-128"/>
                <a:ea typeface="ＭＳ ゴシック" panose="020B0609070205080204" pitchFamily="49" charset="-128"/>
              </a:rPr>
              <a:t>：「教育の情報化に関する手引」作成検討会配付資料（令和元年８月）</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677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48955" y="6434492"/>
            <a:ext cx="2743200" cy="365125"/>
          </a:xfrm>
        </p:spPr>
        <p:txBody>
          <a:bodyPr/>
          <a:lstStyle/>
          <a:p>
            <a:fld id="{F5C35AD2-8B7B-4CF4-BC66-4791DB21DCBF}" type="slidenum">
              <a:rPr kumimoji="1" lang="ja-JP" altLang="en-US" smtClean="0"/>
              <a:t>9</a:t>
            </a:fld>
            <a:endParaRPr kumimoji="1" lang="ja-JP" altLang="en-US"/>
          </a:p>
        </p:txBody>
      </p:sp>
      <p:sp>
        <p:nvSpPr>
          <p:cNvPr id="6" name="テキスト ボックス 5"/>
          <p:cNvSpPr txBox="1"/>
          <p:nvPr/>
        </p:nvSpPr>
        <p:spPr>
          <a:xfrm>
            <a:off x="937480" y="3763198"/>
            <a:ext cx="3444738" cy="461665"/>
          </a:xfrm>
          <a:prstGeom prst="rect">
            <a:avLst/>
          </a:prstGeom>
          <a:noFill/>
        </p:spPr>
        <p:txBody>
          <a:bodyPr wrap="square" rtlCol="0">
            <a:spAutoFit/>
          </a:bodyPr>
          <a:lstStyle/>
          <a:p>
            <a:endParaRPr lang="en-US" altLang="ja-JP" sz="2400" dirty="0" smtClean="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0" y="6089893"/>
            <a:ext cx="11677235" cy="523220"/>
          </a:xfrm>
          <a:prstGeom prst="rect">
            <a:avLst/>
          </a:prstGeom>
          <a:noFill/>
        </p:spPr>
        <p:txBody>
          <a:bodyPr wrap="square" rtlCol="0">
            <a:spAutoFit/>
          </a:bodyPr>
          <a:lstStyle/>
          <a:p>
            <a:pPr algn="r"/>
            <a:r>
              <a:rPr kumimoji="1" lang="ja-JP" altLang="en-US" sz="1400" dirty="0">
                <a:latin typeface="ＭＳ ゴシック" panose="020B0609070205080204" pitchFamily="49" charset="-128"/>
                <a:ea typeface="ＭＳ ゴシック" panose="020B0609070205080204" pitchFamily="49" charset="-128"/>
              </a:rPr>
              <a:t>出典</a:t>
            </a:r>
            <a:r>
              <a:rPr kumimoji="1" lang="ja-JP" altLang="en-US" sz="1400" dirty="0" smtClean="0">
                <a:latin typeface="ＭＳ ゴシック" panose="020B0609070205080204" pitchFamily="49" charset="-128"/>
                <a:ea typeface="ＭＳ ゴシック" panose="020B0609070205080204" pitchFamily="49" charset="-128"/>
              </a:rPr>
              <a:t>：「教材教具の活用と評価に関する研究～タブレット端末を活用した実践事例の収集と地域支援のためのガイドの作成」研究成果報告書　（平成</a:t>
            </a:r>
            <a:r>
              <a:rPr kumimoji="1" lang="en-US" altLang="ja-JP" sz="1400" dirty="0" smtClean="0">
                <a:latin typeface="ＭＳ ゴシック" panose="020B0609070205080204" pitchFamily="49" charset="-128"/>
                <a:ea typeface="ＭＳ ゴシック" panose="020B0609070205080204" pitchFamily="49" charset="-128"/>
              </a:rPr>
              <a:t>30</a:t>
            </a:r>
            <a:r>
              <a:rPr kumimoji="1" lang="ja-JP" altLang="en-US" sz="1400" dirty="0" smtClean="0">
                <a:latin typeface="ＭＳ ゴシック" panose="020B0609070205080204" pitchFamily="49" charset="-128"/>
                <a:ea typeface="ＭＳ ゴシック" panose="020B0609070205080204" pitchFamily="49" charset="-128"/>
              </a:rPr>
              <a:t>年３月）独立行政法人　国立特別支援教育総合研究所</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6" name="正方形/長方形 15">
            <a:extLst>
              <a:ext uri="{FF2B5EF4-FFF2-40B4-BE49-F238E27FC236}">
                <a16:creationId xmlns:a16="http://schemas.microsoft.com/office/drawing/2014/main" xmlns="" id="{57703857-1B50-490D-8F77-6EF77906AFAA}"/>
              </a:ext>
            </a:extLst>
          </p:cNvPr>
          <p:cNvSpPr/>
          <p:nvPr/>
        </p:nvSpPr>
        <p:spPr>
          <a:xfrm>
            <a:off x="311843" y="116844"/>
            <a:ext cx="3416320" cy="307777"/>
          </a:xfrm>
          <a:prstGeom prst="rect">
            <a:avLst/>
          </a:prstGeom>
        </p:spPr>
        <p:txBody>
          <a:bodyPr wrap="none">
            <a:spAutoFit/>
          </a:bodyPr>
          <a:lstStyle/>
          <a:p>
            <a:r>
              <a:rPr lang="ja-JP" altLang="en-US" sz="1400" dirty="0" smtClean="0">
                <a:latin typeface="ＭＳ ゴシック" panose="020B0609070205080204" pitchFamily="49" charset="-128"/>
                <a:ea typeface="ＭＳ ゴシック" panose="020B0609070205080204" pitchFamily="49" charset="-128"/>
              </a:rPr>
              <a:t>２　特別支援教育における教育の情報化</a:t>
            </a:r>
            <a:endParaRPr lang="ja-JP" altLang="en-US" sz="1400"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311843" y="682451"/>
            <a:ext cx="122667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　タブレット端末等の活用方法（例：視覚障害）</a:t>
            </a:r>
            <a:endParaRPr kumimoji="1" lang="ja-JP" altLang="en-US" sz="2800" dirty="0">
              <a:latin typeface="ＭＳ ゴシック" panose="020B0609070205080204" pitchFamily="49" charset="-128"/>
              <a:ea typeface="ＭＳ ゴシック" panose="020B0609070205080204" pitchFamily="49" charset="-128"/>
            </a:endParaRPr>
          </a:p>
        </p:txBody>
      </p:sp>
      <p:pic>
        <p:nvPicPr>
          <p:cNvPr id="12" name="図 1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37" y="1207698"/>
            <a:ext cx="5298214" cy="4330461"/>
          </a:xfrm>
          <a:prstGeom prst="rect">
            <a:avLst/>
          </a:prstGeom>
        </p:spPr>
      </p:pic>
      <p:pic>
        <p:nvPicPr>
          <p:cNvPr id="19" name="図 18"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974" y="1242204"/>
            <a:ext cx="5745192" cy="4271600"/>
          </a:xfrm>
          <a:prstGeom prst="rect">
            <a:avLst/>
          </a:prstGeom>
        </p:spPr>
      </p:pic>
      <p:sp>
        <p:nvSpPr>
          <p:cNvPr id="20" name="テキスト ボックス 19"/>
          <p:cNvSpPr txBox="1"/>
          <p:nvPr/>
        </p:nvSpPr>
        <p:spPr>
          <a:xfrm>
            <a:off x="1190445" y="5538159"/>
            <a:ext cx="4157932"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（視覚障害での子どもの課題）</a:t>
            </a:r>
            <a:endParaRPr kumimoji="1" lang="ja-JP" altLang="en-US"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6538823" y="5550337"/>
            <a:ext cx="4537494"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（視覚障害でのタブレット端末等の活用）</a:t>
            </a:r>
            <a:endParaRPr kumimoji="1" lang="ja-JP" altLang="en-US" dirty="0">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1708030" y="1587261"/>
            <a:ext cx="603850" cy="310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143298" y="1512954"/>
            <a:ext cx="2120807" cy="8161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298033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14413</TotalTime>
  <Words>1771</Words>
  <Application>Microsoft Office PowerPoint</Application>
  <PresentationFormat>ワイド画面</PresentationFormat>
  <Paragraphs>195</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ＭＳ ゴシック</vt:lpstr>
      <vt:lpstr>メイリオ</vt:lpstr>
      <vt:lpstr>Arial</vt:lpstr>
      <vt:lpstr>Calibri</vt:lpstr>
      <vt:lpstr>Calibri Light</vt:lpstr>
      <vt:lpstr>Office Theme</vt:lpstr>
      <vt:lpstr>タブレットを活用した授業の在り方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山寺　潤</cp:lastModifiedBy>
  <cp:revision>989</cp:revision>
  <cp:lastPrinted>2020-05-25T02:16:22Z</cp:lastPrinted>
  <dcterms:created xsi:type="dcterms:W3CDTF">2017-03-08T08:10:15Z</dcterms:created>
  <dcterms:modified xsi:type="dcterms:W3CDTF">2020-05-25T02:19:46Z</dcterms:modified>
</cp:coreProperties>
</file>