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8"/>
  </p:notesMasterIdLst>
  <p:handoutMasterIdLst>
    <p:handoutMasterId r:id="rId29"/>
  </p:handoutMasterIdLst>
  <p:sldIdLst>
    <p:sldId id="256" r:id="rId2"/>
    <p:sldId id="284" r:id="rId3"/>
    <p:sldId id="466" r:id="rId4"/>
    <p:sldId id="508" r:id="rId5"/>
    <p:sldId id="494" r:id="rId6"/>
    <p:sldId id="468" r:id="rId7"/>
    <p:sldId id="469" r:id="rId8"/>
    <p:sldId id="510" r:id="rId9"/>
    <p:sldId id="491" r:id="rId10"/>
    <p:sldId id="492" r:id="rId11"/>
    <p:sldId id="495" r:id="rId12"/>
    <p:sldId id="496" r:id="rId13"/>
    <p:sldId id="498" r:id="rId14"/>
    <p:sldId id="499" r:id="rId15"/>
    <p:sldId id="500" r:id="rId16"/>
    <p:sldId id="478" r:id="rId17"/>
    <p:sldId id="479" r:id="rId18"/>
    <p:sldId id="482" r:id="rId19"/>
    <p:sldId id="502" r:id="rId20"/>
    <p:sldId id="503" r:id="rId21"/>
    <p:sldId id="504" r:id="rId22"/>
    <p:sldId id="505" r:id="rId23"/>
    <p:sldId id="506" r:id="rId24"/>
    <p:sldId id="507" r:id="rId25"/>
    <p:sldId id="511" r:id="rId26"/>
    <p:sldId id="488" r:id="rId27"/>
  </p:sldIdLst>
  <p:sldSz cx="12192000" cy="6858000"/>
  <p:notesSz cx="6711950" cy="98456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髙木＿志磨人" initials="髙木＿志磨人"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2CC"/>
    <a:srgbClr val="FFCCFF"/>
    <a:srgbClr val="FFFF99"/>
    <a:srgbClr val="FFD85D"/>
    <a:srgbClr val="FF6F00"/>
    <a:srgbClr val="00FFCC"/>
    <a:srgbClr val="00FF00"/>
    <a:srgbClr val="29C7FF"/>
    <a:srgbClr val="85DFFF"/>
    <a:srgbClr val="57D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35" autoAdjust="0"/>
    <p:restoredTop sz="74771" autoAdjust="0"/>
  </p:normalViewPr>
  <p:slideViewPr>
    <p:cSldViewPr snapToGrid="0">
      <p:cViewPr varScale="1">
        <p:scale>
          <a:sx n="54" d="100"/>
          <a:sy n="54" d="100"/>
        </p:scale>
        <p:origin x="1452"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3" d="100"/>
          <a:sy n="53" d="100"/>
        </p:scale>
        <p:origin x="29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8"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8"/>
            <a:ext cx="2908512" cy="493993"/>
          </a:xfrm>
          <a:prstGeom prst="rect">
            <a:avLst/>
          </a:prstGeom>
        </p:spPr>
        <p:txBody>
          <a:bodyPr vert="horz" lIns="90952" tIns="45481" rIns="90952" bIns="4548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01913" y="8"/>
            <a:ext cx="2908512" cy="493993"/>
          </a:xfrm>
          <a:prstGeom prst="rect">
            <a:avLst/>
          </a:prstGeom>
        </p:spPr>
        <p:txBody>
          <a:bodyPr vert="horz" lIns="90952" tIns="45481" rIns="90952" bIns="45481" rtlCol="0"/>
          <a:lstStyle>
            <a:lvl1pPr algn="r">
              <a:defRPr sz="1200"/>
            </a:lvl1pPr>
          </a:lstStyle>
          <a:p>
            <a:fld id="{9F771C3D-8746-4833-88E1-6D962B40C95C}" type="datetimeFigureOut">
              <a:rPr kumimoji="1" lang="ja-JP" altLang="en-US" smtClean="0"/>
              <a:t>2020/5/20</a:t>
            </a:fld>
            <a:endParaRPr kumimoji="1" lang="ja-JP" altLang="en-US"/>
          </a:p>
        </p:txBody>
      </p:sp>
      <p:sp>
        <p:nvSpPr>
          <p:cNvPr id="4" name="フッター プレースホルダー 3"/>
          <p:cNvSpPr>
            <a:spLocks noGrp="1"/>
          </p:cNvSpPr>
          <p:nvPr>
            <p:ph type="ftr" sz="quarter" idx="2"/>
          </p:nvPr>
        </p:nvSpPr>
        <p:spPr>
          <a:xfrm>
            <a:off x="25" y="9351699"/>
            <a:ext cx="2908512" cy="493992"/>
          </a:xfrm>
          <a:prstGeom prst="rect">
            <a:avLst/>
          </a:prstGeom>
        </p:spPr>
        <p:txBody>
          <a:bodyPr vert="horz" lIns="90952" tIns="45481" rIns="90952" bIns="4548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01913" y="9351699"/>
            <a:ext cx="2908512" cy="493992"/>
          </a:xfrm>
          <a:prstGeom prst="rect">
            <a:avLst/>
          </a:prstGeom>
        </p:spPr>
        <p:txBody>
          <a:bodyPr vert="horz" lIns="90952" tIns="45481" rIns="90952" bIns="45481" rtlCol="0" anchor="b"/>
          <a:lstStyle>
            <a:lvl1pPr algn="r">
              <a:defRPr sz="1200"/>
            </a:lvl1pPr>
          </a:lstStyle>
          <a:p>
            <a:fld id="{7C81808D-A683-441C-B95B-911D37C734E1}" type="slidenum">
              <a:rPr kumimoji="1" lang="ja-JP" altLang="en-US" smtClean="0"/>
              <a:t>‹#›</a:t>
            </a:fld>
            <a:endParaRPr kumimoji="1" lang="ja-JP" altLang="en-US"/>
          </a:p>
        </p:txBody>
      </p:sp>
    </p:spTree>
    <p:extLst>
      <p:ext uri="{BB962C8B-B14F-4D97-AF65-F5344CB8AC3E}">
        <p14:creationId xmlns:p14="http://schemas.microsoft.com/office/powerpoint/2010/main" val="9937150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5" y="8"/>
            <a:ext cx="2908512" cy="493993"/>
          </a:xfrm>
          <a:prstGeom prst="rect">
            <a:avLst/>
          </a:prstGeom>
        </p:spPr>
        <p:txBody>
          <a:bodyPr vert="horz" lIns="90952" tIns="45481" rIns="90952" bIns="4548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01913" y="8"/>
            <a:ext cx="2908512" cy="493993"/>
          </a:xfrm>
          <a:prstGeom prst="rect">
            <a:avLst/>
          </a:prstGeom>
        </p:spPr>
        <p:txBody>
          <a:bodyPr vert="horz" lIns="90952" tIns="45481" rIns="90952" bIns="45481" rtlCol="0"/>
          <a:lstStyle>
            <a:lvl1pPr algn="r">
              <a:defRPr sz="1200"/>
            </a:lvl1pPr>
          </a:lstStyle>
          <a:p>
            <a:fld id="{4DF2220C-ECB0-4AD0-820B-0C92A3AD5DF7}" type="datetimeFigureOut">
              <a:rPr kumimoji="1" lang="ja-JP" altLang="en-US" smtClean="0"/>
              <a:t>2020/5/20</a:t>
            </a:fld>
            <a:endParaRPr kumimoji="1" lang="ja-JP" altLang="en-US"/>
          </a:p>
        </p:txBody>
      </p:sp>
      <p:sp>
        <p:nvSpPr>
          <p:cNvPr id="4" name="スライド イメージ プレースホルダー 3"/>
          <p:cNvSpPr>
            <a:spLocks noGrp="1" noRot="1" noChangeAspect="1"/>
          </p:cNvSpPr>
          <p:nvPr>
            <p:ph type="sldImg" idx="2"/>
          </p:nvPr>
        </p:nvSpPr>
        <p:spPr>
          <a:xfrm>
            <a:off x="403225" y="1230313"/>
            <a:ext cx="5905500" cy="3322637"/>
          </a:xfrm>
          <a:prstGeom prst="rect">
            <a:avLst/>
          </a:prstGeom>
          <a:noFill/>
          <a:ln w="12700">
            <a:solidFill>
              <a:prstClr val="black"/>
            </a:solidFill>
          </a:ln>
        </p:spPr>
        <p:txBody>
          <a:bodyPr vert="horz" lIns="90952" tIns="45481" rIns="90952" bIns="45481" rtlCol="0" anchor="ctr"/>
          <a:lstStyle/>
          <a:p>
            <a:endParaRPr lang="ja-JP" altLang="en-US"/>
          </a:p>
        </p:txBody>
      </p:sp>
      <p:sp>
        <p:nvSpPr>
          <p:cNvPr id="5" name="ノート プレースホルダー 4"/>
          <p:cNvSpPr>
            <a:spLocks noGrp="1"/>
          </p:cNvSpPr>
          <p:nvPr>
            <p:ph type="body" sz="quarter" idx="3"/>
          </p:nvPr>
        </p:nvSpPr>
        <p:spPr>
          <a:xfrm>
            <a:off x="671195" y="4738244"/>
            <a:ext cx="5369560" cy="3876734"/>
          </a:xfrm>
          <a:prstGeom prst="rect">
            <a:avLst/>
          </a:prstGeom>
        </p:spPr>
        <p:txBody>
          <a:bodyPr vert="horz" lIns="90952" tIns="45481" rIns="90952" bIns="45481"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25" y="9351699"/>
            <a:ext cx="2908512" cy="493992"/>
          </a:xfrm>
          <a:prstGeom prst="rect">
            <a:avLst/>
          </a:prstGeom>
        </p:spPr>
        <p:txBody>
          <a:bodyPr vert="horz" lIns="90952" tIns="45481" rIns="90952" bIns="45481" rtlCol="0" anchor="b"/>
          <a:lstStyle>
            <a:lvl1pPr algn="l">
              <a:defRPr sz="1200"/>
            </a:lvl1pPr>
          </a:lstStyle>
          <a:p>
            <a:endParaRPr kumimoji="1" lang="ja-JP" altLang="en-US"/>
          </a:p>
        </p:txBody>
      </p:sp>
      <p:sp>
        <p:nvSpPr>
          <p:cNvPr id="8" name="スライド番号プレースホルダー 7"/>
          <p:cNvSpPr>
            <a:spLocks noGrp="1"/>
          </p:cNvSpPr>
          <p:nvPr>
            <p:ph type="sldNum" sz="quarter" idx="5"/>
          </p:nvPr>
        </p:nvSpPr>
        <p:spPr>
          <a:xfrm>
            <a:off x="3802179" y="9351494"/>
            <a:ext cx="2908195" cy="494184"/>
          </a:xfrm>
          <a:prstGeom prst="rect">
            <a:avLst/>
          </a:prstGeom>
        </p:spPr>
        <p:txBody>
          <a:bodyPr vert="horz" lIns="91153" tIns="45579" rIns="91153" bIns="45579" rtlCol="0" anchor="b"/>
          <a:lstStyle>
            <a:lvl1pPr algn="r">
              <a:defRPr sz="1200"/>
            </a:lvl1pPr>
          </a:lstStyle>
          <a:p>
            <a:fld id="{5D35984A-A3C2-48D3-9581-371B1BE65CDA}" type="slidenum">
              <a:rPr kumimoji="1" lang="ja-JP" altLang="en-US" smtClean="0"/>
              <a:t>‹#›</a:t>
            </a:fld>
            <a:endParaRPr kumimoji="1" lang="ja-JP" altLang="en-US"/>
          </a:p>
        </p:txBody>
      </p:sp>
    </p:spTree>
    <p:extLst>
      <p:ext uri="{BB962C8B-B14F-4D97-AF65-F5344CB8AC3E}">
        <p14:creationId xmlns:p14="http://schemas.microsoft.com/office/powerpoint/2010/main" val="677975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1pPr>
    <a:lvl2pPr marL="4572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2pPr>
    <a:lvl3pPr marL="9144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3pPr>
    <a:lvl4pPr marL="13716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4pPr>
    <a:lvl5pPr marL="18288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3225" y="374650"/>
            <a:ext cx="5905500" cy="3322638"/>
          </a:xfrm>
        </p:spPr>
      </p:sp>
      <p:sp>
        <p:nvSpPr>
          <p:cNvPr id="3" name="ノート プレースホルダー 2"/>
          <p:cNvSpPr>
            <a:spLocks noGrp="1"/>
          </p:cNvSpPr>
          <p:nvPr>
            <p:ph type="body" idx="1"/>
          </p:nvPr>
        </p:nvSpPr>
        <p:spPr>
          <a:xfrm>
            <a:off x="671195" y="3845054"/>
            <a:ext cx="5369560" cy="3876734"/>
          </a:xfrm>
        </p:spPr>
        <p:txBody>
          <a:bodyPr/>
          <a:lstStyle/>
          <a:p>
            <a:pPr defTabSz="911748"/>
            <a:r>
              <a:rPr lang="ja-JP" altLang="en-US" dirty="0" smtClean="0">
                <a:cs typeface="メイリオ" panose="020B0604030504040204" pitchFamily="50" charset="-128"/>
              </a:rPr>
              <a:t>・これから、「学級経営」の講座を</a:t>
            </a:r>
            <a:r>
              <a:rPr lang="ja-JP" altLang="en-US" dirty="0" smtClean="0">
                <a:cs typeface="メイリオ" panose="020B0604030504040204" pitchFamily="50" charset="-128"/>
              </a:rPr>
              <a:t>始めます。</a:t>
            </a:r>
            <a:endParaRPr lang="en-US" altLang="ja-JP" dirty="0" smtClean="0">
              <a:cs typeface="メイリオ" panose="020B0604030504040204" pitchFamily="50" charset="-128"/>
            </a:endParaRPr>
          </a:p>
          <a:p>
            <a:pPr marL="0" marR="0" lvl="0" indent="0" algn="l" defTabSz="911748" rtl="0" eaLnBrk="1" fontAlgn="auto" latinLnBrk="0" hangingPunct="1">
              <a:lnSpc>
                <a:spcPct val="100000"/>
              </a:lnSpc>
              <a:spcBef>
                <a:spcPts val="0"/>
              </a:spcBef>
              <a:spcAft>
                <a:spcPts val="0"/>
              </a:spcAft>
              <a:buClrTx/>
              <a:buSzTx/>
              <a:buFontTx/>
              <a:buNone/>
              <a:tabLst/>
              <a:defRPr/>
            </a:pPr>
            <a:r>
              <a:rPr lang="ja-JP" altLang="en-US" dirty="0" smtClean="0">
                <a:cs typeface="メイリオ" panose="020B0604030504040204" pitchFamily="50" charset="-128"/>
              </a:rPr>
              <a:t>・本講座のねらいは、「</a:t>
            </a:r>
            <a:r>
              <a:rPr lang="ja-JP" altLang="en-US" sz="1200" dirty="0" smtClean="0">
                <a:latin typeface="ＭＳ ゴシック" panose="020B0609070205080204" pitchFamily="49" charset="-128"/>
                <a:ea typeface="ＭＳ ゴシック" panose="020B0609070205080204" pitchFamily="49" charset="-128"/>
              </a:rPr>
              <a:t>学級経営に</a:t>
            </a:r>
            <a:r>
              <a:rPr lang="ja-JP" altLang="en-US" sz="1200" dirty="0" smtClean="0">
                <a:latin typeface="ＭＳ ゴシック" panose="020B0609070205080204" pitchFamily="49" charset="-128"/>
                <a:ea typeface="ＭＳ ゴシック" panose="020B0609070205080204" pitchFamily="49" charset="-128"/>
              </a:rPr>
              <a:t>関する人間</a:t>
            </a:r>
            <a:r>
              <a:rPr lang="ja-JP" altLang="en-US" sz="1200" dirty="0" smtClean="0">
                <a:latin typeface="ＭＳ ゴシック" panose="020B0609070205080204" pitchFamily="49" charset="-128"/>
                <a:ea typeface="ＭＳ ゴシック" panose="020B0609070205080204" pitchFamily="49" charset="-128"/>
              </a:rPr>
              <a:t>関係づくりに係る演習や組織的・計画的な学級経営に向けた説明等を通して、学級経営についての理解を深め、課題解決のヒントを見付ける</a:t>
            </a:r>
            <a:r>
              <a:rPr lang="ja-JP" altLang="en-US" dirty="0" smtClean="0"/>
              <a:t>」</a:t>
            </a:r>
            <a:r>
              <a:rPr lang="ja-JP" altLang="en-US" dirty="0" smtClean="0"/>
              <a:t>ことです。</a:t>
            </a:r>
            <a:endParaRPr lang="en-US" altLang="ja-JP" dirty="0" smtClean="0"/>
          </a:p>
          <a:p>
            <a:pPr defTabSz="911748"/>
            <a:r>
              <a:rPr lang="ja-JP" altLang="en-US" dirty="0" smtClean="0"/>
              <a:t>★本講座</a:t>
            </a:r>
            <a:r>
              <a:rPr lang="ja-JP" altLang="en-US" dirty="0" smtClean="0"/>
              <a:t>では「人間関係づくり」を重点的に取り扱うことを</a:t>
            </a:r>
            <a:r>
              <a:rPr lang="ja-JP" altLang="en-US" dirty="0" smtClean="0"/>
              <a:t>説明する。</a:t>
            </a:r>
            <a:endParaRPr lang="en-US" altLang="ja-JP" dirty="0" smtClean="0"/>
          </a:p>
        </p:txBody>
      </p:sp>
      <p:sp>
        <p:nvSpPr>
          <p:cNvPr id="4" name="スライド番号プレースホルダー 3"/>
          <p:cNvSpPr>
            <a:spLocks noGrp="1"/>
          </p:cNvSpPr>
          <p:nvPr>
            <p:ph type="sldNum" sz="quarter" idx="10"/>
          </p:nvPr>
        </p:nvSpPr>
        <p:spPr>
          <a:xfrm>
            <a:off x="3801913" y="9351699"/>
            <a:ext cx="2908512" cy="493992"/>
          </a:xfrm>
          <a:prstGeom prst="rect">
            <a:avLst/>
          </a:prstGeom>
        </p:spPr>
        <p:txBody>
          <a:bodyPr/>
          <a:lstStyle/>
          <a:p>
            <a:fld id="{CEEEB887-679D-4D85-ACAC-2C9ECF041923}" type="slidenum">
              <a:rPr kumimoji="1" lang="ja-JP" altLang="en-US" smtClean="0"/>
              <a:t>1</a:t>
            </a:fld>
            <a:endParaRPr kumimoji="1" lang="ja-JP" altLang="en-US"/>
          </a:p>
        </p:txBody>
      </p:sp>
    </p:spTree>
    <p:extLst>
      <p:ext uri="{BB962C8B-B14F-4D97-AF65-F5344CB8AC3E}">
        <p14:creationId xmlns:p14="http://schemas.microsoft.com/office/powerpoint/2010/main" val="3304121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3225" y="330200"/>
            <a:ext cx="5903913" cy="3322638"/>
          </a:xfrm>
        </p:spPr>
      </p:sp>
      <p:sp>
        <p:nvSpPr>
          <p:cNvPr id="3" name="ノート プレースホルダー 2"/>
          <p:cNvSpPr>
            <a:spLocks noGrp="1"/>
          </p:cNvSpPr>
          <p:nvPr>
            <p:ph type="body" idx="1"/>
          </p:nvPr>
        </p:nvSpPr>
        <p:spPr>
          <a:xfrm>
            <a:off x="403225" y="3835139"/>
            <a:ext cx="5898859" cy="3876110"/>
          </a:xfrm>
        </p:spPr>
        <p:txBody>
          <a:bodyPr/>
          <a:lstStyle/>
          <a:p>
            <a:r>
              <a:rPr kumimoji="1" lang="ja-JP" altLang="en-US" dirty="0" smtClean="0"/>
              <a:t>・次に、協議「課題意識の共有」を</a:t>
            </a:r>
            <a:r>
              <a:rPr kumimoji="1" lang="ja-JP" altLang="en-US" dirty="0" smtClean="0"/>
              <a:t>行います。</a:t>
            </a:r>
            <a:endParaRPr kumimoji="1" lang="en-US" altLang="ja-JP" dirty="0" smtClean="0"/>
          </a:p>
          <a:p>
            <a:r>
              <a:rPr kumimoji="1" lang="ja-JP" altLang="en-US" dirty="0" smtClean="0"/>
              <a:t>・これから</a:t>
            </a:r>
            <a:r>
              <a:rPr kumimoji="1" lang="ja-JP" altLang="en-US" dirty="0"/>
              <a:t>、</a:t>
            </a:r>
            <a:r>
              <a:rPr kumimoji="1" lang="ja-JP" altLang="en-US" dirty="0" smtClean="0"/>
              <a:t>４人一組</a:t>
            </a:r>
            <a:r>
              <a:rPr kumimoji="1" lang="ja-JP" altLang="en-US" dirty="0"/>
              <a:t>でお互いの課題や実践を交流して</a:t>
            </a:r>
            <a:r>
              <a:rPr kumimoji="1" lang="ja-JP" altLang="en-US" dirty="0" smtClean="0"/>
              <a:t>いただきます。</a:t>
            </a:r>
            <a:endParaRPr kumimoji="1" lang="en-US" altLang="ja-JP" dirty="0"/>
          </a:p>
          <a:p>
            <a:r>
              <a:rPr kumimoji="1" lang="ja-JP" altLang="en-US" dirty="0" smtClean="0"/>
              <a:t>・他</a:t>
            </a:r>
            <a:r>
              <a:rPr kumimoji="1" lang="ja-JP" altLang="en-US" dirty="0"/>
              <a:t>の受講者の発表を聞いて、気付いたことや参考になった取組等があれば、</a:t>
            </a:r>
            <a:r>
              <a:rPr kumimoji="1" lang="ja-JP" altLang="en-US" dirty="0" smtClean="0"/>
              <a:t>ワークシート</a:t>
            </a:r>
            <a:r>
              <a:rPr kumimoji="1" lang="ja-JP" altLang="en-US" dirty="0"/>
              <a:t>に記入して</a:t>
            </a:r>
            <a:r>
              <a:rPr kumimoji="1" lang="ja-JP" altLang="en-US" dirty="0" smtClean="0"/>
              <a:t>いただきます。</a:t>
            </a:r>
            <a:endParaRPr kumimoji="1" lang="en-US" altLang="ja-JP" dirty="0"/>
          </a:p>
          <a:p>
            <a:r>
              <a:rPr kumimoji="1" lang="ja-JP" altLang="en-US" dirty="0" smtClean="0"/>
              <a:t>・また</a:t>
            </a:r>
            <a:r>
              <a:rPr kumimoji="1" lang="ja-JP" altLang="en-US" dirty="0"/>
              <a:t>、この後の演習でも参考になった点や今後の実践に生かしていけそうな点</a:t>
            </a:r>
            <a:r>
              <a:rPr kumimoji="1" lang="ja-JP" altLang="en-US" dirty="0" smtClean="0"/>
              <a:t>を随時</a:t>
            </a:r>
            <a:r>
              <a:rPr kumimoji="1" lang="ja-JP" altLang="en-US" dirty="0"/>
              <a:t>記入して</a:t>
            </a:r>
            <a:r>
              <a:rPr kumimoji="1" lang="ja-JP" altLang="en-US" dirty="0" smtClean="0"/>
              <a:t>いください</a:t>
            </a:r>
            <a:r>
              <a:rPr kumimoji="1" lang="ja-JP" altLang="en-US" dirty="0" smtClean="0"/>
              <a:t>。</a:t>
            </a:r>
            <a:endParaRPr kumimoji="1" lang="en-US" altLang="ja-JP" dirty="0" smtClean="0"/>
          </a:p>
          <a:p>
            <a:pPr defTabSz="911565">
              <a:defRPr/>
            </a:pPr>
            <a:r>
              <a:rPr kumimoji="1" lang="ja-JP" altLang="en-US" dirty="0" smtClean="0"/>
              <a:t>・協議の時間は</a:t>
            </a:r>
            <a:r>
              <a:rPr kumimoji="1" lang="en-US" altLang="ja-JP" dirty="0" smtClean="0"/>
              <a:t>10</a:t>
            </a:r>
            <a:r>
              <a:rPr kumimoji="1" lang="ja-JP" altLang="en-US" dirty="0" smtClean="0"/>
              <a:t>分です。</a:t>
            </a:r>
            <a:endParaRPr kumimoji="1" lang="ja-JP" altLang="en-US" dirty="0" smtClean="0"/>
          </a:p>
        </p:txBody>
      </p:sp>
      <p:sp>
        <p:nvSpPr>
          <p:cNvPr id="4" name="スライド番号プレースホルダー 3"/>
          <p:cNvSpPr>
            <a:spLocks noGrp="1"/>
          </p:cNvSpPr>
          <p:nvPr>
            <p:ph type="sldNum" sz="quarter" idx="10"/>
          </p:nvPr>
        </p:nvSpPr>
        <p:spPr>
          <a:xfrm>
            <a:off x="3801915" y="9351701"/>
            <a:ext cx="2908512" cy="493992"/>
          </a:xfrm>
          <a:prstGeom prst="rect">
            <a:avLst/>
          </a:prstGeom>
        </p:spPr>
        <p:txBody>
          <a:bodyPr/>
          <a:lstStyle/>
          <a:p>
            <a:fld id="{CEEEB887-679D-4D85-ACAC-2C9ECF041923}" type="slidenum">
              <a:rPr kumimoji="1" lang="ja-JP" altLang="en-US" smtClean="0"/>
              <a:t>10</a:t>
            </a:fld>
            <a:endParaRPr kumimoji="1" lang="ja-JP" altLang="en-US"/>
          </a:p>
        </p:txBody>
      </p:sp>
    </p:spTree>
    <p:extLst>
      <p:ext uri="{BB962C8B-B14F-4D97-AF65-F5344CB8AC3E}">
        <p14:creationId xmlns:p14="http://schemas.microsoft.com/office/powerpoint/2010/main" val="1936767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TextEdit="1"/>
          </p:cNvSpPr>
          <p:nvPr>
            <p:ph type="sldImg"/>
          </p:nvPr>
        </p:nvSpPr>
        <p:spPr bwMode="auto">
          <a:xfrm>
            <a:off x="776288" y="260350"/>
            <a:ext cx="5202237" cy="2927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3"/>
          <p:cNvSpPr>
            <a:spLocks noGrp="1"/>
          </p:cNvSpPr>
          <p:nvPr>
            <p:ph type="body" idx="1"/>
          </p:nvPr>
        </p:nvSpPr>
        <p:spPr bwMode="auto">
          <a:xfrm>
            <a:off x="499946" y="3345849"/>
            <a:ext cx="5754918" cy="33407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pPr defTabSz="914745" eaLnBrk="0" fontAlgn="base" hangingPunct="0">
              <a:lnSpc>
                <a:spcPts val="1197"/>
              </a:lnSpc>
              <a:defRPr/>
            </a:pPr>
            <a:r>
              <a:rPr lang="ja-JP" altLang="en-US" dirty="0" smtClean="0">
                <a:effectLst/>
              </a:rPr>
              <a:t>・それでは、普段の教師と子どもの関わりや子ども同士の関わり、学級活動などで効果的なコミュニケーションスキルの育成に</a:t>
            </a:r>
            <a:r>
              <a:rPr lang="ja-JP" altLang="en-US" dirty="0" smtClean="0">
                <a:effectLst/>
              </a:rPr>
              <a:t>関する演習</a:t>
            </a:r>
            <a:r>
              <a:rPr lang="ja-JP" altLang="en-US" dirty="0" smtClean="0">
                <a:effectLst/>
              </a:rPr>
              <a:t>を</a:t>
            </a:r>
            <a:r>
              <a:rPr lang="ja-JP" altLang="en-US" dirty="0" smtClean="0">
                <a:effectLst/>
              </a:rPr>
              <a:t>行います。</a:t>
            </a:r>
            <a:endParaRPr lang="en-US" altLang="ja-JP" dirty="0" smtClean="0">
              <a:effectLst/>
            </a:endParaRPr>
          </a:p>
          <a:p>
            <a:pPr defTabSz="914745" eaLnBrk="0" fontAlgn="base" hangingPunct="0">
              <a:lnSpc>
                <a:spcPts val="1197"/>
              </a:lnSpc>
              <a:defRPr/>
            </a:pPr>
            <a:r>
              <a:rPr lang="ja-JP" altLang="en-US" dirty="0" smtClean="0">
                <a:effectLst/>
              </a:rPr>
              <a:t>・アサーショントレーニングとは、自分も相手も大切にした自己表現、自分の気持ちや考えを率直に、正直に、その場に合った適切な方法で</a:t>
            </a:r>
            <a:r>
              <a:rPr lang="ja-JP" altLang="en-US" dirty="0" smtClean="0">
                <a:effectLst/>
              </a:rPr>
              <a:t>表現するため</a:t>
            </a:r>
            <a:r>
              <a:rPr lang="ja-JP" altLang="en-US" dirty="0" smtClean="0">
                <a:effectLst/>
              </a:rPr>
              <a:t>の</a:t>
            </a:r>
            <a:r>
              <a:rPr lang="ja-JP" altLang="en-US" dirty="0" smtClean="0">
                <a:effectLst/>
              </a:rPr>
              <a:t>トレーニングです。</a:t>
            </a:r>
            <a:endParaRPr lang="en-US" altLang="ja-JP" dirty="0" smtClean="0">
              <a:effectLst/>
            </a:endParaRPr>
          </a:p>
          <a:p>
            <a:pPr defTabSz="914745" eaLnBrk="0" fontAlgn="base" hangingPunct="0">
              <a:lnSpc>
                <a:spcPts val="1197"/>
              </a:lnSpc>
              <a:defRPr/>
            </a:pPr>
            <a:r>
              <a:rPr lang="ja-JP" altLang="en-US" dirty="0" smtClean="0">
                <a:effectLst/>
              </a:rPr>
              <a:t>・コミュニケーションスキルの</a:t>
            </a:r>
            <a:r>
              <a:rPr lang="ja-JP" altLang="en-US" dirty="0" smtClean="0">
                <a:effectLst/>
              </a:rPr>
              <a:t>一つです、</a:t>
            </a:r>
            <a:r>
              <a:rPr lang="ja-JP" altLang="en-US" dirty="0" smtClean="0">
                <a:effectLst/>
              </a:rPr>
              <a:t>「ＤＥＳＣ」という言葉を聞いたこと</a:t>
            </a:r>
            <a:r>
              <a:rPr lang="ja-JP" altLang="en-US" dirty="0" smtClean="0">
                <a:effectLst/>
              </a:rPr>
              <a:t>はあるでしょうか</a:t>
            </a:r>
            <a:r>
              <a:rPr lang="ja-JP" altLang="en-US" dirty="0" smtClean="0">
                <a:effectLst/>
              </a:rPr>
              <a:t>。</a:t>
            </a:r>
            <a:endParaRPr lang="en-US" altLang="ja-JP" dirty="0" smtClean="0">
              <a:effectLst/>
            </a:endParaRPr>
          </a:p>
        </p:txBody>
      </p:sp>
      <p:sp>
        <p:nvSpPr>
          <p:cNvPr id="2" name="スライド番号プレースホルダー 1"/>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11</a:t>
            </a:fld>
            <a:endParaRPr kumimoji="1" lang="ja-JP" altLang="en-US"/>
          </a:p>
        </p:txBody>
      </p:sp>
    </p:spTree>
    <p:extLst>
      <p:ext uri="{BB962C8B-B14F-4D97-AF65-F5344CB8AC3E}">
        <p14:creationId xmlns:p14="http://schemas.microsoft.com/office/powerpoint/2010/main" val="3130956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TextEdit="1"/>
          </p:cNvSpPr>
          <p:nvPr>
            <p:ph type="sldImg"/>
          </p:nvPr>
        </p:nvSpPr>
        <p:spPr bwMode="auto">
          <a:xfrm>
            <a:off x="776288" y="260350"/>
            <a:ext cx="5202237" cy="2927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3"/>
          <p:cNvSpPr>
            <a:spLocks noGrp="1"/>
          </p:cNvSpPr>
          <p:nvPr>
            <p:ph type="body" idx="1"/>
          </p:nvPr>
        </p:nvSpPr>
        <p:spPr bwMode="auto">
          <a:xfrm>
            <a:off x="499946" y="3345849"/>
            <a:ext cx="5754918" cy="33407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pPr defTabSz="914745" eaLnBrk="0" fontAlgn="base" hangingPunct="0">
              <a:lnSpc>
                <a:spcPts val="1197"/>
              </a:lnSpc>
              <a:defRPr/>
            </a:pPr>
            <a:r>
              <a:rPr lang="ja-JP" altLang="en-US" dirty="0" smtClean="0">
                <a:effectLst/>
              </a:rPr>
              <a:t>・ＤＥＳＣは、会議の場や話合いで何かを決めたり、課題を解決</a:t>
            </a:r>
            <a:r>
              <a:rPr lang="ja-JP" altLang="en-US" dirty="0" smtClean="0">
                <a:effectLst/>
              </a:rPr>
              <a:t>したりする場</a:t>
            </a:r>
            <a:r>
              <a:rPr lang="ja-JP" altLang="en-US" dirty="0" smtClean="0">
                <a:effectLst/>
              </a:rPr>
              <a:t>に</a:t>
            </a:r>
            <a:r>
              <a:rPr lang="ja-JP" altLang="en-US" dirty="0" smtClean="0">
                <a:effectLst/>
              </a:rPr>
              <a:t>おける「</a:t>
            </a:r>
            <a:r>
              <a:rPr lang="ja-JP" altLang="en-US" dirty="0" smtClean="0">
                <a:effectLst/>
              </a:rPr>
              <a:t>自分の思いをなるべく率直に伝え、かつ相手の思いもきちんと受け止める」</a:t>
            </a:r>
            <a:r>
              <a:rPr lang="ja-JP" altLang="en-US" dirty="0" err="1" smtClean="0">
                <a:effectLst/>
              </a:rPr>
              <a:t>ような</a:t>
            </a:r>
            <a:r>
              <a:rPr lang="ja-JP" altLang="en-US" dirty="0" smtClean="0">
                <a:effectLst/>
              </a:rPr>
              <a:t>コミュニケーションスキルです。</a:t>
            </a:r>
            <a:endParaRPr lang="en-US" altLang="ja-JP" dirty="0" smtClean="0">
              <a:effectLst/>
            </a:endParaRPr>
          </a:p>
          <a:p>
            <a:pPr defTabSz="914745" eaLnBrk="0" fontAlgn="base" hangingPunct="0">
              <a:lnSpc>
                <a:spcPts val="1197"/>
              </a:lnSpc>
              <a:defRPr/>
            </a:pPr>
            <a:r>
              <a:rPr lang="ja-JP" altLang="en-US" dirty="0" smtClean="0">
                <a:effectLst/>
              </a:rPr>
              <a:t>・ＤＥＳＣの詳細は、　　</a:t>
            </a:r>
          </a:p>
          <a:p>
            <a:pPr defTabSz="914745" eaLnBrk="0" fontAlgn="base" hangingPunct="0">
              <a:lnSpc>
                <a:spcPts val="1197"/>
              </a:lnSpc>
              <a:defRPr/>
            </a:pPr>
            <a:r>
              <a:rPr lang="en-US" altLang="ja-JP" dirty="0" smtClean="0">
                <a:effectLst/>
              </a:rPr>
              <a:t>D</a:t>
            </a:r>
            <a:r>
              <a:rPr lang="ja-JP" altLang="en-US" dirty="0" smtClean="0">
                <a:effectLst/>
              </a:rPr>
              <a:t>→</a:t>
            </a:r>
            <a:r>
              <a:rPr lang="ja-JP" altLang="en-US" dirty="0" smtClean="0">
                <a:effectLst/>
              </a:rPr>
              <a:t>描写する：</a:t>
            </a:r>
            <a:r>
              <a:rPr lang="ja-JP" altLang="en-US" dirty="0" smtClean="0">
                <a:effectLst/>
              </a:rPr>
              <a:t>自分が対応しよう</a:t>
            </a:r>
            <a:r>
              <a:rPr lang="ja-JP" altLang="en-US" dirty="0" smtClean="0">
                <a:effectLst/>
              </a:rPr>
              <a:t>とする状況</a:t>
            </a:r>
            <a:r>
              <a:rPr lang="ja-JP" altLang="en-US" dirty="0" smtClean="0">
                <a:effectLst/>
              </a:rPr>
              <a:t>や相手の行動を</a:t>
            </a:r>
            <a:r>
              <a:rPr lang="ja-JP" altLang="en-US" dirty="0" smtClean="0">
                <a:effectLst/>
              </a:rPr>
              <a:t>描写する</a:t>
            </a:r>
            <a:endParaRPr lang="en-US" altLang="ja-JP" dirty="0" smtClean="0">
              <a:effectLst/>
            </a:endParaRPr>
          </a:p>
          <a:p>
            <a:pPr defTabSz="914745" eaLnBrk="0" fontAlgn="base" hangingPunct="0">
              <a:lnSpc>
                <a:spcPts val="1197"/>
              </a:lnSpc>
              <a:defRPr/>
            </a:pPr>
            <a:r>
              <a:rPr lang="en-US" altLang="ja-JP" dirty="0" smtClean="0">
                <a:effectLst/>
              </a:rPr>
              <a:t>E→</a:t>
            </a:r>
            <a:r>
              <a:rPr lang="ja-JP" altLang="en-US" dirty="0" smtClean="0">
                <a:effectLst/>
              </a:rPr>
              <a:t>表現する：</a:t>
            </a:r>
            <a:r>
              <a:rPr lang="ja-JP" altLang="en-US" dirty="0" smtClean="0">
                <a:effectLst/>
              </a:rPr>
              <a:t>状況に対して自分が感じていることを</a:t>
            </a:r>
            <a:r>
              <a:rPr lang="ja-JP" altLang="en-US" dirty="0" smtClean="0">
                <a:effectLst/>
              </a:rPr>
              <a:t>表現する</a:t>
            </a:r>
            <a:endParaRPr lang="ja-JP" altLang="en-US" dirty="0" smtClean="0">
              <a:effectLst/>
            </a:endParaRPr>
          </a:p>
          <a:p>
            <a:pPr defTabSz="914745" eaLnBrk="0" fontAlgn="base" hangingPunct="0">
              <a:lnSpc>
                <a:spcPts val="1197"/>
              </a:lnSpc>
              <a:defRPr/>
            </a:pPr>
            <a:r>
              <a:rPr lang="en-US" altLang="ja-JP" dirty="0" smtClean="0">
                <a:effectLst/>
              </a:rPr>
              <a:t>S→</a:t>
            </a:r>
            <a:r>
              <a:rPr lang="ja-JP" altLang="en-US" dirty="0" smtClean="0">
                <a:effectLst/>
              </a:rPr>
              <a:t>提案する：</a:t>
            </a:r>
            <a:r>
              <a:rPr lang="ja-JP" altLang="en-US" dirty="0" smtClean="0">
                <a:effectLst/>
              </a:rPr>
              <a:t>相手、または自分の特定の言動の変化について</a:t>
            </a:r>
            <a:r>
              <a:rPr lang="ja-JP" altLang="en-US" dirty="0" smtClean="0">
                <a:effectLst/>
              </a:rPr>
              <a:t>提案する</a:t>
            </a:r>
            <a:endParaRPr lang="ja-JP" altLang="en-US" dirty="0" smtClean="0">
              <a:effectLst/>
            </a:endParaRPr>
          </a:p>
          <a:p>
            <a:pPr defTabSz="914745" eaLnBrk="0" fontAlgn="base" hangingPunct="0">
              <a:lnSpc>
                <a:spcPts val="1197"/>
              </a:lnSpc>
              <a:defRPr/>
            </a:pPr>
            <a:r>
              <a:rPr lang="en-US" altLang="ja-JP" dirty="0" smtClean="0">
                <a:effectLst/>
              </a:rPr>
              <a:t>C→</a:t>
            </a:r>
            <a:r>
              <a:rPr lang="ja-JP" altLang="en-US" dirty="0" smtClean="0">
                <a:effectLst/>
              </a:rPr>
              <a:t>選択する：</a:t>
            </a:r>
            <a:r>
              <a:rPr lang="ja-JP" altLang="en-US" dirty="0" smtClean="0">
                <a:effectLst/>
              </a:rPr>
              <a:t>肯定的、否定的な結果を考え、それに対してどう</a:t>
            </a:r>
            <a:r>
              <a:rPr lang="ja-JP" altLang="en-US" dirty="0" smtClean="0">
                <a:effectLst/>
              </a:rPr>
              <a:t>行動するか</a:t>
            </a:r>
            <a:r>
              <a:rPr lang="ja-JP" altLang="en-US" dirty="0" smtClean="0">
                <a:effectLst/>
              </a:rPr>
              <a:t>選択肢を示す</a:t>
            </a:r>
            <a:endParaRPr lang="en-US" altLang="ja-JP" dirty="0" smtClean="0">
              <a:effectLst/>
            </a:endParaRPr>
          </a:p>
          <a:p>
            <a:pPr defTabSz="914745" eaLnBrk="0" fontAlgn="base" hangingPunct="0">
              <a:lnSpc>
                <a:spcPts val="1197"/>
              </a:lnSpc>
              <a:defRPr/>
            </a:pPr>
            <a:r>
              <a:rPr lang="ja-JP" altLang="en-US" dirty="0" smtClean="0">
                <a:effectLst/>
              </a:rPr>
              <a:t>です。</a:t>
            </a:r>
            <a:endParaRPr lang="ja-JP" altLang="en-US" dirty="0" smtClean="0">
              <a:effectLst/>
            </a:endParaRPr>
          </a:p>
        </p:txBody>
      </p:sp>
      <p:sp>
        <p:nvSpPr>
          <p:cNvPr id="2" name="スライド番号プレースホルダー 1"/>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12</a:t>
            </a:fld>
            <a:endParaRPr kumimoji="1" lang="ja-JP" altLang="en-US"/>
          </a:p>
        </p:txBody>
      </p:sp>
    </p:spTree>
    <p:extLst>
      <p:ext uri="{BB962C8B-B14F-4D97-AF65-F5344CB8AC3E}">
        <p14:creationId xmlns:p14="http://schemas.microsoft.com/office/powerpoint/2010/main" val="30042659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403225" y="334963"/>
            <a:ext cx="5905500" cy="3322637"/>
          </a:xfrm>
          <a:ln/>
        </p:spPr>
      </p:sp>
      <p:sp>
        <p:nvSpPr>
          <p:cNvPr id="61443" name="Rectangle 3"/>
          <p:cNvSpPr>
            <a:spLocks noGrp="1" noChangeArrowheads="1"/>
          </p:cNvSpPr>
          <p:nvPr>
            <p:ph type="body" idx="1"/>
          </p:nvPr>
        </p:nvSpPr>
        <p:spPr>
          <a:xfrm>
            <a:off x="671195" y="3823844"/>
            <a:ext cx="5369560" cy="387673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100" dirty="0" smtClean="0">
                <a:latin typeface="ＭＳ ゴシック" panose="020B0609070205080204" pitchFamily="49" charset="-128"/>
                <a:ea typeface="ＭＳ ゴシック" panose="020B0609070205080204" pitchFamily="49" charset="-128"/>
              </a:rPr>
              <a:t>・ＤＥＳＣについての具体例を</a:t>
            </a:r>
            <a:r>
              <a:rPr lang="ja-JP" altLang="en-US" sz="1100" dirty="0" smtClean="0">
                <a:latin typeface="ＭＳ ゴシック" panose="020B0609070205080204" pitchFamily="49" charset="-128"/>
                <a:ea typeface="ＭＳ ゴシック" panose="020B0609070205080204" pitchFamily="49" charset="-128"/>
              </a:rPr>
              <a:t>示します。</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dirty="0" smtClean="0">
                <a:latin typeface="ＭＳ ゴシック" panose="020B0609070205080204" pitchFamily="49" charset="-128"/>
                <a:ea typeface="ＭＳ ゴシック" panose="020B0609070205080204" pitchFamily="49" charset="-128"/>
              </a:rPr>
              <a:t>・例えばスライドに示した場面では、「Ａくんどうしてサボったの？だめじゃないか。」などということが多いのでは</a:t>
            </a:r>
            <a:r>
              <a:rPr lang="ja-JP" altLang="en-US" sz="1100" dirty="0" smtClean="0">
                <a:latin typeface="ＭＳ ゴシック" panose="020B0609070205080204" pitchFamily="49" charset="-128"/>
                <a:ea typeface="ＭＳ ゴシック" panose="020B0609070205080204" pitchFamily="49" charset="-128"/>
              </a:rPr>
              <a:t>ないでしょうか</a:t>
            </a:r>
            <a:r>
              <a:rPr lang="ja-JP" altLang="en-US" sz="1100" dirty="0" smtClean="0">
                <a:latin typeface="ＭＳ ゴシック" panose="020B0609070205080204" pitchFamily="49" charset="-128"/>
                <a:ea typeface="ＭＳ ゴシック" panose="020B0609070205080204" pitchFamily="49" charset="-128"/>
              </a:rPr>
              <a:t>。</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dirty="0" smtClean="0">
                <a:latin typeface="ＭＳ ゴシック" panose="020B0609070205080204" pitchFamily="49" charset="-128"/>
                <a:ea typeface="ＭＳ ゴシック" panose="020B0609070205080204" pitchFamily="49" charset="-128"/>
              </a:rPr>
              <a:t>・この場合、頭ごなしに</a:t>
            </a:r>
            <a:r>
              <a:rPr lang="ja-JP" altLang="en-US" sz="1100" dirty="0" smtClean="0">
                <a:latin typeface="ＭＳ ゴシック" panose="020B0609070205080204" pitchFamily="49" charset="-128"/>
                <a:ea typeface="ＭＳ ゴシック" panose="020B0609070205080204" pitchFamily="49" charset="-128"/>
              </a:rPr>
              <a:t>否定する言葉がけ</a:t>
            </a:r>
            <a:r>
              <a:rPr lang="ja-JP" altLang="en-US" sz="1100" dirty="0" smtClean="0">
                <a:latin typeface="ＭＳ ゴシック" panose="020B0609070205080204" pitchFamily="49" charset="-128"/>
                <a:ea typeface="ＭＳ ゴシック" panose="020B0609070205080204" pitchFamily="49" charset="-128"/>
              </a:rPr>
              <a:t>は適切で</a:t>
            </a:r>
            <a:r>
              <a:rPr lang="ja-JP" altLang="en-US" sz="1100" dirty="0" smtClean="0">
                <a:latin typeface="ＭＳ ゴシック" panose="020B0609070205080204" pitchFamily="49" charset="-128"/>
                <a:ea typeface="ＭＳ ゴシック" panose="020B0609070205080204" pitchFamily="49" charset="-128"/>
              </a:rPr>
              <a:t>はありません。</a:t>
            </a:r>
            <a:r>
              <a:rPr lang="en-US" altLang="ja-JP" sz="1100" dirty="0" smtClean="0">
                <a:latin typeface="ＭＳ ゴシック" panose="020B0609070205080204" pitchFamily="49" charset="-128"/>
                <a:ea typeface="ＭＳ ゴシック" panose="020B0609070205080204" pitchFamily="49" charset="-128"/>
              </a:rPr>
              <a:t>A</a:t>
            </a:r>
            <a:r>
              <a:rPr lang="ja-JP" altLang="en-US" sz="1100" dirty="0" err="1" smtClean="0">
                <a:latin typeface="ＭＳ ゴシック" panose="020B0609070205080204" pitchFamily="49" charset="-128"/>
                <a:ea typeface="ＭＳ ゴシック" panose="020B0609070205080204" pitchFamily="49" charset="-128"/>
              </a:rPr>
              <a:t>にも</a:t>
            </a:r>
            <a:r>
              <a:rPr lang="ja-JP" altLang="en-US" sz="1100" dirty="0" smtClean="0">
                <a:latin typeface="ＭＳ ゴシック" panose="020B0609070205080204" pitchFamily="49" charset="-128"/>
                <a:ea typeface="ＭＳ ゴシック" panose="020B0609070205080204" pitchFamily="49" charset="-128"/>
              </a:rPr>
              <a:t>何か事情があったのかもしれない</a:t>
            </a:r>
            <a:r>
              <a:rPr lang="ja-JP" altLang="en-US" sz="1100" dirty="0" smtClean="0">
                <a:latin typeface="ＭＳ ゴシック" panose="020B0609070205080204" pitchFamily="49" charset="-128"/>
                <a:ea typeface="ＭＳ ゴシック" panose="020B0609070205080204" pitchFamily="49" charset="-128"/>
              </a:rPr>
              <a:t>からです。</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dirty="0" smtClean="0">
                <a:latin typeface="ＭＳ ゴシック" panose="020B0609070205080204" pitchFamily="49" charset="-128"/>
                <a:ea typeface="ＭＳ ゴシック" panose="020B0609070205080204" pitchFamily="49" charset="-128"/>
              </a:rPr>
              <a:t>・このやりとり</a:t>
            </a:r>
            <a:r>
              <a:rPr lang="ja-JP" altLang="en-US" sz="1100" dirty="0" smtClean="0">
                <a:latin typeface="ＭＳ ゴシック" panose="020B0609070205080204" pitchFamily="49" charset="-128"/>
                <a:ea typeface="ＭＳ ゴシック" panose="020B0609070205080204" pitchFamily="49" charset="-128"/>
              </a:rPr>
              <a:t>をＤＥＳＣで</a:t>
            </a:r>
            <a:r>
              <a:rPr lang="ja-JP" altLang="en-US" sz="1100" dirty="0" smtClean="0">
                <a:latin typeface="ＭＳ ゴシック" panose="020B0609070205080204" pitchFamily="49" charset="-128"/>
                <a:ea typeface="ＭＳ ゴシック" panose="020B0609070205080204" pitchFamily="49" charset="-128"/>
              </a:rPr>
              <a:t>表すと、</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en-US" altLang="ja-JP" sz="1100" dirty="0" smtClean="0">
                <a:latin typeface="ＭＳ ゴシック" panose="020B0609070205080204" pitchFamily="49" charset="-128"/>
                <a:ea typeface="ＭＳ ゴシック" panose="020B0609070205080204" pitchFamily="49" charset="-128"/>
              </a:rPr>
              <a:t>D</a:t>
            </a:r>
            <a:r>
              <a:rPr lang="ja-JP" altLang="en-US" sz="1100" dirty="0" smtClean="0">
                <a:latin typeface="ＭＳ ゴシック" panose="020B0609070205080204" pitchFamily="49" charset="-128"/>
                <a:ea typeface="ＭＳ ゴシック" panose="020B0609070205080204" pitchFamily="49" charset="-128"/>
              </a:rPr>
              <a:t>：今日、掃除の場所に来なかったよ</a:t>
            </a:r>
            <a:r>
              <a:rPr lang="ja-JP" altLang="en-US" sz="1100" dirty="0" smtClean="0">
                <a:latin typeface="ＭＳ ゴシック" panose="020B0609070205080204" pitchFamily="49" charset="-128"/>
                <a:ea typeface="ＭＳ ゴシック" panose="020B0609070205080204" pitchFamily="49" charset="-128"/>
              </a:rPr>
              <a:t>ね。</a:t>
            </a:r>
            <a:r>
              <a:rPr lang="ja-JP" altLang="en-US" sz="1100" dirty="0" smtClean="0">
                <a:latin typeface="ＭＳ ゴシック" panose="020B0609070205080204" pitchFamily="49" charset="-128"/>
                <a:ea typeface="ＭＳ ゴシック" panose="020B0609070205080204" pitchFamily="49" charset="-128"/>
              </a:rPr>
              <a:t>　</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en-US" altLang="ja-JP" sz="1100" dirty="0" smtClean="0">
                <a:latin typeface="ＭＳ ゴシック" panose="020B0609070205080204" pitchFamily="49" charset="-128"/>
                <a:ea typeface="ＭＳ ゴシック" panose="020B0609070205080204" pitchFamily="49" charset="-128"/>
              </a:rPr>
              <a:t>E</a:t>
            </a:r>
            <a:r>
              <a:rPr lang="ja-JP" altLang="en-US" sz="1100" dirty="0" smtClean="0">
                <a:latin typeface="ＭＳ ゴシック" panose="020B0609070205080204" pitchFamily="49" charset="-128"/>
                <a:ea typeface="ＭＳ ゴシック" panose="020B0609070205080204" pitchFamily="49" charset="-128"/>
              </a:rPr>
              <a:t>：今日は、教室が汚れていて、結構大変だったん</a:t>
            </a:r>
            <a:r>
              <a:rPr lang="ja-JP" altLang="en-US" sz="1100" dirty="0" smtClean="0">
                <a:latin typeface="ＭＳ ゴシック" panose="020B0609070205080204" pitchFamily="49" charset="-128"/>
                <a:ea typeface="ＭＳ ゴシック" panose="020B0609070205080204" pitchFamily="49" charset="-128"/>
              </a:rPr>
              <a:t>だ。</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en-US" altLang="ja-JP" sz="1100" dirty="0" smtClean="0">
                <a:latin typeface="ＭＳ ゴシック" panose="020B0609070205080204" pitchFamily="49" charset="-128"/>
                <a:ea typeface="ＭＳ ゴシック" panose="020B0609070205080204" pitchFamily="49" charset="-128"/>
              </a:rPr>
              <a:t>S</a:t>
            </a:r>
            <a:r>
              <a:rPr lang="ja-JP" altLang="en-US" sz="1100" dirty="0" smtClean="0">
                <a:latin typeface="ＭＳ ゴシック" panose="020B0609070205080204" pitchFamily="49" charset="-128"/>
                <a:ea typeface="ＭＳ ゴシック" panose="020B0609070205080204" pitchFamily="49" charset="-128"/>
              </a:rPr>
              <a:t>：明日は一緒にやって、掃除を早く終わらせない</a:t>
            </a:r>
            <a:r>
              <a:rPr lang="ja-JP" altLang="en-US" sz="1100" dirty="0" smtClean="0">
                <a:latin typeface="ＭＳ ゴシック" panose="020B0609070205080204" pitchFamily="49" charset="-128"/>
                <a:ea typeface="ＭＳ ゴシック" panose="020B0609070205080204" pitchFamily="49" charset="-128"/>
              </a:rPr>
              <a:t>かい。</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en-US" altLang="ja-JP" sz="1100" dirty="0" smtClean="0">
                <a:latin typeface="ＭＳ ゴシック" panose="020B0609070205080204" pitchFamily="49" charset="-128"/>
                <a:ea typeface="ＭＳ ゴシック" panose="020B0609070205080204" pitchFamily="49" charset="-128"/>
              </a:rPr>
              <a:t>C</a:t>
            </a:r>
            <a:r>
              <a:rPr lang="ja-JP" altLang="en-US" sz="1100" dirty="0" smtClean="0">
                <a:latin typeface="ＭＳ ゴシック" panose="020B0609070205080204" pitchFamily="49" charset="-128"/>
                <a:ea typeface="ＭＳ ゴシック" panose="020B0609070205080204" pitchFamily="49" charset="-128"/>
              </a:rPr>
              <a:t>　</a:t>
            </a:r>
            <a:r>
              <a:rPr lang="en-US" altLang="ja-JP" sz="1100" dirty="0" smtClean="0">
                <a:latin typeface="ＭＳ ゴシック" panose="020B0609070205080204" pitchFamily="49" charset="-128"/>
                <a:ea typeface="ＭＳ ゴシック" panose="020B0609070205080204" pitchFamily="49" charset="-128"/>
              </a:rPr>
              <a:t>YES</a:t>
            </a:r>
            <a:r>
              <a:rPr lang="ja-JP" altLang="en-US" sz="1100" dirty="0" smtClean="0">
                <a:latin typeface="ＭＳ ゴシック" panose="020B0609070205080204" pitchFamily="49" charset="-128"/>
                <a:ea typeface="ＭＳ ゴシック" panose="020B0609070205080204" pitchFamily="49" charset="-128"/>
              </a:rPr>
              <a:t>：（ごめん。急に先生に呼ばれて行けなかったんだ。）</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dirty="0" smtClean="0">
                <a:latin typeface="ＭＳ ゴシック" panose="020B0609070205080204" pitchFamily="49" charset="-128"/>
                <a:ea typeface="ＭＳ ゴシック" panose="020B0609070205080204" pitchFamily="49" charset="-128"/>
              </a:rPr>
              <a:t>　　そうだったんだ。明日は一緒にがんばろう</a:t>
            </a:r>
            <a:r>
              <a:rPr lang="ja-JP" altLang="en-US" sz="1100" dirty="0" smtClean="0">
                <a:latin typeface="ＭＳ ゴシック" panose="020B0609070205080204" pitchFamily="49" charset="-128"/>
                <a:ea typeface="ＭＳ ゴシック" panose="020B0609070205080204" pitchFamily="49" charset="-128"/>
              </a:rPr>
              <a:t>ね。</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dirty="0" smtClean="0">
                <a:latin typeface="ＭＳ ゴシック" panose="020B0609070205080204" pitchFamily="49" charset="-128"/>
                <a:ea typeface="ＭＳ ゴシック" panose="020B0609070205080204" pitchFamily="49" charset="-128"/>
              </a:rPr>
              <a:t>　　</a:t>
            </a:r>
            <a:r>
              <a:rPr lang="en-US" altLang="ja-JP" sz="1100" dirty="0" smtClean="0">
                <a:latin typeface="ＭＳ ゴシック" panose="020B0609070205080204" pitchFamily="49" charset="-128"/>
                <a:ea typeface="ＭＳ ゴシック" panose="020B0609070205080204" pitchFamily="49" charset="-128"/>
              </a:rPr>
              <a:t>NO</a:t>
            </a:r>
            <a:r>
              <a:rPr lang="ja-JP" altLang="en-US" sz="1100" dirty="0" smtClean="0">
                <a:latin typeface="ＭＳ ゴシック" panose="020B0609070205080204" pitchFamily="49" charset="-128"/>
                <a:ea typeface="ＭＳ ゴシック" panose="020B0609070205080204" pitchFamily="49" charset="-128"/>
              </a:rPr>
              <a:t>：</a:t>
            </a:r>
            <a:r>
              <a:rPr lang="ja-JP" altLang="en-US" sz="1100" dirty="0" smtClean="0">
                <a:latin typeface="ＭＳ ゴシック" panose="020B0609070205080204" pitchFamily="49" charset="-128"/>
                <a:ea typeface="ＭＳ ゴシック" panose="020B0609070205080204" pitchFamily="49" charset="-128"/>
                <a:sym typeface="Wingdings" panose="05000000000000000000" pitchFamily="2" charset="2"/>
              </a:rPr>
              <a:t>（明日は早く帰らないといけないんだ。</a:t>
            </a:r>
            <a:r>
              <a:rPr lang="ja-JP" altLang="en-US" sz="1100" dirty="0" smtClean="0">
                <a:latin typeface="ＭＳ ゴシック" panose="020B0609070205080204" pitchFamily="49" charset="-128"/>
                <a:ea typeface="ＭＳ ゴシック" panose="020B0609070205080204" pitchFamily="49" charset="-128"/>
              </a:rPr>
              <a:t>）</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dirty="0" smtClean="0">
                <a:latin typeface="ＭＳ ゴシック" panose="020B0609070205080204" pitchFamily="49" charset="-128"/>
                <a:ea typeface="ＭＳ ゴシック" panose="020B0609070205080204" pitchFamily="49" charset="-128"/>
              </a:rPr>
              <a:t>　　困ったなぁ。Ａくんがいないと掃除に時間がかかるんだ。少しでもいいから来てくれないかな。</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dirty="0" smtClean="0">
                <a:latin typeface="ＭＳ ゴシック" panose="020B0609070205080204" pitchFamily="49" charset="-128"/>
                <a:ea typeface="ＭＳ ゴシック" panose="020B0609070205080204" pitchFamily="49" charset="-128"/>
              </a:rPr>
              <a:t>となります。</a:t>
            </a:r>
            <a:endParaRPr lang="en-US" altLang="ja-JP" sz="1100" dirty="0" smtClean="0">
              <a:latin typeface="ＭＳ ゴシック" panose="020B0609070205080204" pitchFamily="49" charset="-128"/>
              <a:ea typeface="ＭＳ ゴシック" panose="020B0609070205080204" pitchFamily="49" charset="-128"/>
            </a:endParaRPr>
          </a:p>
          <a:p>
            <a:pPr eaLnBrk="1" hangingPunct="1"/>
            <a:r>
              <a:rPr lang="ja-JP" altLang="en-US" sz="1100" u="none" dirty="0" smtClean="0">
                <a:latin typeface="ＭＳ ゴシック" panose="020B0609070205080204" pitchFamily="49" charset="-128"/>
                <a:ea typeface="ＭＳ ゴシック" panose="020B0609070205080204" pitchFamily="49" charset="-128"/>
              </a:rPr>
              <a:t>・ＤＥＳＣを用いることにより、自分の思いをなるべく率直に伝え、かつ相手の思いもきちんと受け止めよう</a:t>
            </a:r>
            <a:r>
              <a:rPr lang="ja-JP" altLang="en-US" sz="1100" u="none" dirty="0" smtClean="0">
                <a:latin typeface="ＭＳ ゴシック" panose="020B0609070205080204" pitchFamily="49" charset="-128"/>
                <a:ea typeface="ＭＳ ゴシック" panose="020B0609070205080204" pitchFamily="49" charset="-128"/>
              </a:rPr>
              <a:t>とする姿勢</a:t>
            </a:r>
            <a:r>
              <a:rPr lang="ja-JP" altLang="en-US" sz="1100" u="none" dirty="0" smtClean="0">
                <a:latin typeface="ＭＳ ゴシック" panose="020B0609070205080204" pitchFamily="49" charset="-128"/>
                <a:ea typeface="ＭＳ ゴシック" panose="020B0609070205080204" pitchFamily="49" charset="-128"/>
              </a:rPr>
              <a:t>を表すことが</a:t>
            </a:r>
            <a:r>
              <a:rPr lang="ja-JP" altLang="en-US" sz="1100" u="none" dirty="0" smtClean="0">
                <a:latin typeface="ＭＳ ゴシック" panose="020B0609070205080204" pitchFamily="49" charset="-128"/>
                <a:ea typeface="ＭＳ ゴシック" panose="020B0609070205080204" pitchFamily="49" charset="-128"/>
              </a:rPr>
              <a:t>できます。</a:t>
            </a:r>
            <a:endParaRPr lang="en-US" altLang="ja-JP" sz="1100" u="none" dirty="0" smtClean="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167942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403225" y="373063"/>
            <a:ext cx="5905500" cy="3322637"/>
          </a:xfrm>
          <a:ln/>
        </p:spPr>
      </p:sp>
      <p:sp>
        <p:nvSpPr>
          <p:cNvPr id="63491" name="Rectangle 3"/>
          <p:cNvSpPr>
            <a:spLocks noGrp="1" noChangeArrowheads="1"/>
          </p:cNvSpPr>
          <p:nvPr>
            <p:ph type="body" idx="1"/>
          </p:nvPr>
        </p:nvSpPr>
        <p:spPr>
          <a:xfrm>
            <a:off x="671195" y="3861944"/>
            <a:ext cx="5369560" cy="387673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100" dirty="0" smtClean="0">
                <a:latin typeface="ＭＳ ゴシック" panose="020B0609070205080204" pitchFamily="49" charset="-128"/>
                <a:ea typeface="ＭＳ ゴシック" panose="020B0609070205080204" pitchFamily="49" charset="-128"/>
              </a:rPr>
              <a:t>・</a:t>
            </a:r>
            <a:r>
              <a:rPr lang="ja-JP" altLang="en-US" sz="1100" dirty="0" smtClean="0">
                <a:latin typeface="+mn-ea"/>
                <a:ea typeface="+mn-ea"/>
              </a:rPr>
              <a:t>それ</a:t>
            </a:r>
            <a:r>
              <a:rPr lang="ja-JP" altLang="en-US" sz="1100" dirty="0" smtClean="0">
                <a:latin typeface="+mn-ea"/>
                <a:ea typeface="+mn-ea"/>
              </a:rPr>
              <a:t>では演習に</a:t>
            </a:r>
            <a:r>
              <a:rPr lang="ja-JP" altLang="en-US" sz="1100" dirty="0" smtClean="0">
                <a:latin typeface="+mn-ea"/>
                <a:ea typeface="+mn-ea"/>
              </a:rPr>
              <a:t>入ります。</a:t>
            </a:r>
            <a:r>
              <a:rPr lang="ja-JP" altLang="en-US" sz="1100" dirty="0" smtClean="0">
                <a:latin typeface="+mn-ea"/>
                <a:ea typeface="+mn-ea"/>
              </a:rPr>
              <a:t>ワークシートを</a:t>
            </a:r>
            <a:r>
              <a:rPr lang="ja-JP" altLang="en-US" sz="1100" dirty="0" smtClean="0">
                <a:latin typeface="+mn-ea"/>
                <a:ea typeface="+mn-ea"/>
              </a:rPr>
              <a:t>準備ください</a:t>
            </a:r>
            <a:r>
              <a:rPr lang="ja-JP" altLang="en-US" sz="1100" dirty="0" smtClean="0">
                <a:latin typeface="+mn-ea"/>
                <a:ea typeface="+mn-ea"/>
              </a:rPr>
              <a:t>。</a:t>
            </a:r>
            <a:endParaRPr lang="en-US" altLang="ja-JP" sz="1100" dirty="0" smtClean="0">
              <a:latin typeface="+mn-ea"/>
              <a:ea typeface="+mn-ea"/>
            </a:endParaRPr>
          </a:p>
          <a:p>
            <a:pPr eaLnBrk="1" hangingPunct="1"/>
            <a:r>
              <a:rPr lang="ja-JP" altLang="en-US" sz="1100" dirty="0" smtClean="0">
                <a:latin typeface="ＭＳ ゴシック" panose="020B0609070205080204" pitchFamily="49" charset="-128"/>
                <a:ea typeface="ＭＳ ゴシック" panose="020B0609070205080204" pitchFamily="49" charset="-128"/>
              </a:rPr>
              <a:t>・</a:t>
            </a:r>
            <a:r>
              <a:rPr lang="ja-JP" altLang="en-US" sz="1100" dirty="0" smtClean="0">
                <a:latin typeface="+mn-ea"/>
                <a:ea typeface="+mn-ea"/>
              </a:rPr>
              <a:t>ＤＥＳＣ</a:t>
            </a:r>
            <a:r>
              <a:rPr lang="ja-JP" altLang="en-US" sz="1100" dirty="0" smtClean="0">
                <a:latin typeface="+mn-ea"/>
                <a:ea typeface="+mn-ea"/>
              </a:rPr>
              <a:t>によるコミュニケーション</a:t>
            </a:r>
            <a:r>
              <a:rPr lang="ja-JP" altLang="en-US" sz="1100" dirty="0" smtClean="0">
                <a:latin typeface="+mn-ea"/>
                <a:ea typeface="+mn-ea"/>
              </a:rPr>
              <a:t>をする場合</a:t>
            </a:r>
            <a:r>
              <a:rPr lang="ja-JP" altLang="en-US" sz="1100" dirty="0" smtClean="0">
                <a:latin typeface="+mn-ea"/>
                <a:ea typeface="+mn-ea"/>
              </a:rPr>
              <a:t>、どのような言葉がけが</a:t>
            </a:r>
            <a:r>
              <a:rPr lang="ja-JP" altLang="en-US" sz="1100" dirty="0" smtClean="0">
                <a:latin typeface="+mn-ea"/>
                <a:ea typeface="+mn-ea"/>
              </a:rPr>
              <a:t>考えられるでしょうか</a:t>
            </a:r>
            <a:r>
              <a:rPr lang="ja-JP" altLang="en-US" sz="1100" dirty="0" smtClean="0">
                <a:latin typeface="+mn-ea"/>
                <a:ea typeface="+mn-ea"/>
              </a:rPr>
              <a:t>。</a:t>
            </a:r>
            <a:endParaRPr lang="en-US" altLang="ja-JP" sz="1100" dirty="0" smtClean="0">
              <a:latin typeface="+mn-ea"/>
              <a:ea typeface="+mn-ea"/>
            </a:endParaRPr>
          </a:p>
          <a:p>
            <a:pPr eaLnBrk="1" hangingPunct="1"/>
            <a:r>
              <a:rPr lang="ja-JP" altLang="en-US" sz="1100" dirty="0" smtClean="0">
                <a:latin typeface="ＭＳ ゴシック" panose="020B0609070205080204" pitchFamily="49" charset="-128"/>
                <a:ea typeface="ＭＳ ゴシック" panose="020B0609070205080204" pitchFamily="49" charset="-128"/>
              </a:rPr>
              <a:t>・</a:t>
            </a:r>
            <a:r>
              <a:rPr lang="ja-JP" altLang="en-US" sz="1100" dirty="0" smtClean="0">
                <a:latin typeface="+mn-ea"/>
                <a:ea typeface="+mn-ea"/>
              </a:rPr>
              <a:t>初め</a:t>
            </a:r>
            <a:r>
              <a:rPr lang="ja-JP" altLang="en-US" sz="1100" dirty="0" smtClean="0">
                <a:latin typeface="+mn-ea"/>
                <a:ea typeface="+mn-ea"/>
              </a:rPr>
              <a:t>に個人でワークシートに記入して</a:t>
            </a:r>
            <a:r>
              <a:rPr lang="ja-JP" altLang="en-US" sz="1100" dirty="0" smtClean="0">
                <a:latin typeface="+mn-ea"/>
                <a:ea typeface="+mn-ea"/>
              </a:rPr>
              <a:t>いただきます。</a:t>
            </a:r>
            <a:r>
              <a:rPr lang="en-US" altLang="ja-JP" sz="1100" dirty="0" smtClean="0">
                <a:latin typeface="+mn-ea"/>
                <a:ea typeface="+mn-ea"/>
              </a:rPr>
              <a:t>(</a:t>
            </a:r>
            <a:r>
              <a:rPr lang="ja-JP" altLang="en-US" sz="1100" dirty="0" smtClean="0">
                <a:latin typeface="+mn-ea"/>
                <a:ea typeface="+mn-ea"/>
              </a:rPr>
              <a:t>５分</a:t>
            </a:r>
            <a:r>
              <a:rPr lang="en-US" altLang="ja-JP" sz="1100" dirty="0" smtClean="0">
                <a:latin typeface="+mn-ea"/>
                <a:ea typeface="+mn-ea"/>
              </a:rPr>
              <a:t>)</a:t>
            </a:r>
          </a:p>
          <a:p>
            <a:pPr eaLnBrk="1" hangingPunct="1"/>
            <a:r>
              <a:rPr lang="ja-JP" altLang="en-US" sz="1100" dirty="0" smtClean="0">
                <a:latin typeface="ＭＳ ゴシック" panose="020B0609070205080204" pitchFamily="49" charset="-128"/>
                <a:ea typeface="ＭＳ ゴシック" panose="020B0609070205080204" pitchFamily="49" charset="-128"/>
              </a:rPr>
              <a:t>・</a:t>
            </a:r>
            <a:r>
              <a:rPr lang="ja-JP" altLang="en-US" sz="1100" dirty="0" smtClean="0">
                <a:latin typeface="+mn-ea"/>
                <a:ea typeface="+mn-ea"/>
              </a:rPr>
              <a:t>次</a:t>
            </a:r>
            <a:r>
              <a:rPr lang="ja-JP" altLang="en-US" sz="1100" dirty="0" smtClean="0">
                <a:latin typeface="+mn-ea"/>
                <a:ea typeface="+mn-ea"/>
              </a:rPr>
              <a:t>に、１グループ４人程度で記入した内容について、交流して</a:t>
            </a:r>
            <a:r>
              <a:rPr lang="ja-JP" altLang="en-US" sz="1100" dirty="0" smtClean="0">
                <a:latin typeface="+mn-ea"/>
                <a:ea typeface="+mn-ea"/>
              </a:rPr>
              <a:t>いただきます。</a:t>
            </a:r>
            <a:r>
              <a:rPr lang="en-US" altLang="ja-JP" sz="1100" dirty="0" smtClean="0">
                <a:latin typeface="+mn-ea"/>
                <a:ea typeface="+mn-ea"/>
              </a:rPr>
              <a:t>(10</a:t>
            </a:r>
            <a:r>
              <a:rPr lang="ja-JP" altLang="en-US" sz="1100" dirty="0" smtClean="0">
                <a:latin typeface="+mn-ea"/>
                <a:ea typeface="+mn-ea"/>
              </a:rPr>
              <a:t>分</a:t>
            </a:r>
            <a:r>
              <a:rPr lang="en-US" altLang="ja-JP" sz="1100" dirty="0" smtClean="0">
                <a:latin typeface="+mn-ea"/>
                <a:ea typeface="+mn-ea"/>
              </a:rPr>
              <a:t>)</a:t>
            </a:r>
          </a:p>
          <a:p>
            <a:pPr eaLnBrk="1" hangingPunct="1"/>
            <a:r>
              <a:rPr lang="ja-JP" altLang="en-US" sz="1100" dirty="0" smtClean="0">
                <a:latin typeface="ＭＳ ゴシック" panose="020B0609070205080204" pitchFamily="49" charset="-128"/>
                <a:ea typeface="ＭＳ ゴシック" panose="020B0609070205080204" pitchFamily="49" charset="-128"/>
              </a:rPr>
              <a:t>・</a:t>
            </a:r>
            <a:r>
              <a:rPr lang="ja-JP" altLang="en-US" sz="1100" dirty="0" smtClean="0">
                <a:latin typeface="+mn-ea"/>
                <a:ea typeface="+mn-ea"/>
              </a:rPr>
              <a:t>全体</a:t>
            </a:r>
            <a:r>
              <a:rPr lang="ja-JP" altLang="en-US" sz="1100" dirty="0" smtClean="0">
                <a:latin typeface="+mn-ea"/>
                <a:ea typeface="+mn-ea"/>
              </a:rPr>
              <a:t>交流を</a:t>
            </a:r>
            <a:r>
              <a:rPr lang="ja-JP" altLang="en-US" sz="1100" dirty="0" smtClean="0">
                <a:latin typeface="+mn-ea"/>
                <a:ea typeface="+mn-ea"/>
              </a:rPr>
              <a:t>行います。</a:t>
            </a:r>
            <a:r>
              <a:rPr lang="en-US" altLang="ja-JP" sz="1100" dirty="0" smtClean="0">
                <a:latin typeface="+mn-ea"/>
                <a:ea typeface="+mn-ea"/>
              </a:rPr>
              <a:t>(10</a:t>
            </a:r>
            <a:r>
              <a:rPr lang="ja-JP" altLang="en-US" sz="1100" dirty="0" smtClean="0">
                <a:latin typeface="+mn-ea"/>
                <a:ea typeface="+mn-ea"/>
              </a:rPr>
              <a:t>分</a:t>
            </a:r>
            <a:r>
              <a:rPr lang="en-US" altLang="ja-JP" sz="1100" dirty="0" smtClean="0">
                <a:latin typeface="+mn-ea"/>
                <a:ea typeface="+mn-ea"/>
              </a:rPr>
              <a:t>)</a:t>
            </a:r>
          </a:p>
          <a:p>
            <a:pPr eaLnBrk="1" hangingPunct="1"/>
            <a:endParaRPr lang="en-US" altLang="ja-JP" sz="1100" dirty="0" smtClean="0">
              <a:latin typeface="+mn-ea"/>
              <a:ea typeface="+mn-ea"/>
            </a:endParaRPr>
          </a:p>
          <a:p>
            <a:pPr eaLnBrk="1" hangingPunct="1"/>
            <a:r>
              <a:rPr lang="en-US" altLang="ja-JP" sz="1100" dirty="0" smtClean="0">
                <a:latin typeface="+mn-ea"/>
                <a:ea typeface="+mn-ea"/>
              </a:rPr>
              <a:t>※</a:t>
            </a:r>
            <a:r>
              <a:rPr lang="ja-JP" altLang="en-US" sz="1100" dirty="0" smtClean="0">
                <a:latin typeface="+mn-ea"/>
                <a:ea typeface="+mn-ea"/>
              </a:rPr>
              <a:t>考えられる記入例</a:t>
            </a:r>
            <a:endParaRPr lang="en-US" altLang="ja-JP" sz="1100" dirty="0" smtClean="0">
              <a:latin typeface="+mn-ea"/>
              <a:ea typeface="+mn-ea"/>
            </a:endParaRPr>
          </a:p>
          <a:p>
            <a:pPr eaLnBrk="1" hangingPunct="1"/>
            <a:r>
              <a:rPr lang="en-US" altLang="ja-JP" sz="1100" dirty="0" smtClean="0">
                <a:latin typeface="+mn-ea"/>
                <a:ea typeface="+mn-ea"/>
              </a:rPr>
              <a:t>D</a:t>
            </a:r>
            <a:r>
              <a:rPr lang="ja-JP" altLang="en-US" sz="1100" dirty="0" smtClean="0">
                <a:latin typeface="+mn-ea"/>
                <a:ea typeface="+mn-ea"/>
              </a:rPr>
              <a:t>：おしゃべりをしている　</a:t>
            </a:r>
            <a:endParaRPr lang="en-US" altLang="ja-JP" sz="1100" dirty="0" smtClean="0">
              <a:latin typeface="+mn-ea"/>
              <a:ea typeface="+mn-ea"/>
            </a:endParaRPr>
          </a:p>
          <a:p>
            <a:pPr eaLnBrk="1" hangingPunct="1"/>
            <a:r>
              <a:rPr lang="en-US" altLang="ja-JP" sz="1100" dirty="0" smtClean="0">
                <a:latin typeface="+mn-ea"/>
                <a:ea typeface="+mn-ea"/>
              </a:rPr>
              <a:t>E</a:t>
            </a:r>
            <a:r>
              <a:rPr lang="ja-JP" altLang="en-US" sz="1100" dirty="0" smtClean="0">
                <a:latin typeface="+mn-ea"/>
                <a:ea typeface="+mn-ea"/>
              </a:rPr>
              <a:t>：おしゃべりが気になる</a:t>
            </a:r>
            <a:endParaRPr lang="en-US" altLang="ja-JP" sz="1100" dirty="0" smtClean="0">
              <a:latin typeface="+mn-ea"/>
              <a:ea typeface="+mn-ea"/>
            </a:endParaRPr>
          </a:p>
          <a:p>
            <a:pPr eaLnBrk="1" hangingPunct="1"/>
            <a:r>
              <a:rPr lang="en-US" altLang="ja-JP" sz="1100" dirty="0" smtClean="0">
                <a:latin typeface="+mn-ea"/>
                <a:ea typeface="+mn-ea"/>
              </a:rPr>
              <a:t>S</a:t>
            </a:r>
            <a:r>
              <a:rPr lang="ja-JP" altLang="en-US" sz="1100" dirty="0" smtClean="0">
                <a:latin typeface="+mn-ea"/>
                <a:ea typeface="+mn-ea"/>
              </a:rPr>
              <a:t>：一緒に練習しよう</a:t>
            </a:r>
            <a:endParaRPr lang="en-US" altLang="ja-JP" sz="1100" dirty="0" smtClean="0">
              <a:latin typeface="+mn-ea"/>
              <a:ea typeface="+mn-ea"/>
            </a:endParaRPr>
          </a:p>
          <a:p>
            <a:pPr eaLnBrk="1" hangingPunct="1"/>
            <a:r>
              <a:rPr lang="en-US" altLang="ja-JP" sz="1100" dirty="0" smtClean="0">
                <a:latin typeface="+mn-ea"/>
                <a:ea typeface="+mn-ea"/>
              </a:rPr>
              <a:t>C</a:t>
            </a:r>
          </a:p>
          <a:p>
            <a:pPr eaLnBrk="1" hangingPunct="1"/>
            <a:r>
              <a:rPr lang="ja-JP" altLang="en-US" sz="1100" dirty="0" smtClean="0">
                <a:latin typeface="+mn-ea"/>
                <a:ea typeface="+mn-ea"/>
              </a:rPr>
              <a:t>　</a:t>
            </a:r>
            <a:r>
              <a:rPr lang="en-US" altLang="ja-JP" sz="1100" dirty="0" smtClean="0">
                <a:latin typeface="+mn-ea"/>
                <a:ea typeface="+mn-ea"/>
              </a:rPr>
              <a:t>YES</a:t>
            </a:r>
            <a:r>
              <a:rPr lang="ja-JP" altLang="en-US" sz="1100" dirty="0" smtClean="0">
                <a:latin typeface="+mn-ea"/>
                <a:ea typeface="+mn-ea"/>
              </a:rPr>
              <a:t>：（ごめん。今日ははなしをしたいことがあったん</a:t>
            </a:r>
            <a:r>
              <a:rPr lang="ja-JP" altLang="en-US" sz="1100" dirty="0" smtClean="0">
                <a:latin typeface="+mn-ea"/>
                <a:ea typeface="+mn-ea"/>
              </a:rPr>
              <a:t>だ。次</a:t>
            </a:r>
            <a:r>
              <a:rPr lang="ja-JP" altLang="en-US" sz="1100" dirty="0" smtClean="0">
                <a:latin typeface="+mn-ea"/>
                <a:ea typeface="+mn-ea"/>
              </a:rPr>
              <a:t>はちゃんとやる</a:t>
            </a:r>
            <a:r>
              <a:rPr lang="ja-JP" altLang="en-US" sz="1100" dirty="0" smtClean="0">
                <a:latin typeface="+mn-ea"/>
                <a:ea typeface="+mn-ea"/>
              </a:rPr>
              <a:t>よ。）</a:t>
            </a:r>
            <a:endParaRPr lang="en-US" altLang="ja-JP" sz="1100" dirty="0" smtClean="0">
              <a:latin typeface="+mn-ea"/>
              <a:ea typeface="+mn-ea"/>
            </a:endParaRPr>
          </a:p>
          <a:p>
            <a:pPr eaLnBrk="1" hangingPunct="1"/>
            <a:r>
              <a:rPr lang="ja-JP" altLang="en-US" sz="1100" dirty="0" smtClean="0">
                <a:latin typeface="+mn-ea"/>
                <a:ea typeface="+mn-ea"/>
              </a:rPr>
              <a:t>　　　　　  明日は一緒にがんばろう</a:t>
            </a:r>
            <a:r>
              <a:rPr lang="ja-JP" altLang="en-US" sz="1100" dirty="0" smtClean="0">
                <a:latin typeface="+mn-ea"/>
                <a:ea typeface="+mn-ea"/>
              </a:rPr>
              <a:t>ね。</a:t>
            </a:r>
            <a:endParaRPr lang="en-US" altLang="ja-JP" sz="1100" dirty="0" smtClean="0">
              <a:latin typeface="+mn-ea"/>
              <a:ea typeface="+mn-ea"/>
            </a:endParaRPr>
          </a:p>
          <a:p>
            <a:pPr eaLnBrk="1" hangingPunct="1"/>
            <a:r>
              <a:rPr lang="ja-JP" altLang="en-US" sz="1100" dirty="0" smtClean="0">
                <a:latin typeface="+mn-ea"/>
                <a:ea typeface="+mn-ea"/>
              </a:rPr>
              <a:t>　</a:t>
            </a:r>
            <a:r>
              <a:rPr lang="en-US" altLang="ja-JP" sz="1100" dirty="0" smtClean="0">
                <a:latin typeface="+mn-ea"/>
                <a:ea typeface="+mn-ea"/>
              </a:rPr>
              <a:t>NO</a:t>
            </a:r>
            <a:r>
              <a:rPr lang="ja-JP" altLang="en-US" sz="1100" dirty="0" smtClean="0">
                <a:latin typeface="+mn-ea"/>
                <a:ea typeface="+mn-ea"/>
              </a:rPr>
              <a:t>：</a:t>
            </a:r>
            <a:r>
              <a:rPr lang="ja-JP" altLang="en-US" sz="1100" dirty="0" smtClean="0">
                <a:latin typeface="+mn-ea"/>
                <a:ea typeface="+mn-ea"/>
                <a:sym typeface="Wingdings" panose="05000000000000000000" pitchFamily="2" charset="2"/>
              </a:rPr>
              <a:t>（話したいことが</a:t>
            </a:r>
            <a:r>
              <a:rPr lang="ja-JP" altLang="en-US" sz="1100" dirty="0" smtClean="0">
                <a:latin typeface="+mn-ea"/>
                <a:ea typeface="+mn-ea"/>
                <a:sym typeface="Wingdings" panose="05000000000000000000" pitchFamily="2" charset="2"/>
              </a:rPr>
              <a:t>たくさんありますんだ。</a:t>
            </a:r>
            <a:r>
              <a:rPr lang="ja-JP" altLang="en-US" sz="1100" dirty="0" smtClean="0">
                <a:latin typeface="+mn-ea"/>
                <a:ea typeface="+mn-ea"/>
              </a:rPr>
              <a:t>）</a:t>
            </a:r>
            <a:endParaRPr lang="en-US" altLang="ja-JP" sz="1100" dirty="0" smtClean="0">
              <a:latin typeface="+mn-ea"/>
              <a:ea typeface="+mn-ea"/>
            </a:endParaRPr>
          </a:p>
          <a:p>
            <a:pPr eaLnBrk="1" hangingPunct="1"/>
            <a:r>
              <a:rPr lang="ja-JP" altLang="en-US" sz="1100" dirty="0" smtClean="0">
                <a:latin typeface="+mn-ea"/>
                <a:ea typeface="+mn-ea"/>
              </a:rPr>
              <a:t>　　　　　困ったなぁ。班で練習したいんだ。おしゃべりは休み時間にしよう</a:t>
            </a:r>
            <a:r>
              <a:rPr lang="ja-JP" altLang="en-US" sz="1100" dirty="0" smtClean="0">
                <a:latin typeface="+mn-ea"/>
                <a:ea typeface="+mn-ea"/>
              </a:rPr>
              <a:t>よ。</a:t>
            </a:r>
            <a:endParaRPr lang="en-US" altLang="ja-JP" sz="1100" dirty="0" smtClean="0">
              <a:latin typeface="+mn-ea"/>
              <a:ea typeface="+mn-ea"/>
            </a:endParaRPr>
          </a:p>
          <a:p>
            <a:pPr eaLnBrk="1" hangingPunct="1"/>
            <a:endParaRPr lang="en-US" altLang="ja-JP" sz="1100" dirty="0" smtClean="0">
              <a:latin typeface="+mn-ea"/>
              <a:ea typeface="+mn-ea"/>
            </a:endParaRPr>
          </a:p>
          <a:p>
            <a:pPr eaLnBrk="1" hangingPunct="1"/>
            <a:r>
              <a:rPr lang="ja-JP" altLang="en-US" sz="1100" dirty="0" smtClean="0">
                <a:latin typeface="+mn-ea"/>
                <a:ea typeface="+mn-ea"/>
              </a:rPr>
              <a:t>・</a:t>
            </a:r>
            <a:r>
              <a:rPr lang="en-US" altLang="ja-JP" sz="1100" dirty="0" smtClean="0">
                <a:latin typeface="+mn-ea"/>
                <a:ea typeface="+mn-ea"/>
              </a:rPr>
              <a:t>DESC</a:t>
            </a:r>
            <a:r>
              <a:rPr lang="ja-JP" altLang="en-US" sz="1100" dirty="0" smtClean="0">
                <a:latin typeface="+mn-ea"/>
                <a:ea typeface="+mn-ea"/>
              </a:rPr>
              <a:t>の考え方で言葉がけを行う際、再提案が難しいと感じるのでは</a:t>
            </a:r>
            <a:r>
              <a:rPr lang="ja-JP" altLang="en-US" sz="1100" dirty="0" smtClean="0">
                <a:latin typeface="+mn-ea"/>
                <a:ea typeface="+mn-ea"/>
              </a:rPr>
              <a:t>ないでしょうか</a:t>
            </a:r>
            <a:r>
              <a:rPr lang="ja-JP" altLang="en-US" sz="1100" dirty="0" smtClean="0">
                <a:latin typeface="+mn-ea"/>
                <a:ea typeface="+mn-ea"/>
              </a:rPr>
              <a:t>。</a:t>
            </a:r>
            <a:endParaRPr lang="en-US" altLang="ja-JP" sz="1100" dirty="0" smtClean="0">
              <a:latin typeface="+mn-ea"/>
              <a:ea typeface="+mn-ea"/>
            </a:endParaRPr>
          </a:p>
          <a:p>
            <a:pPr eaLnBrk="1" hangingPunct="1"/>
            <a:r>
              <a:rPr lang="ja-JP" altLang="en-US" sz="1100" dirty="0" smtClean="0">
                <a:latin typeface="+mn-ea"/>
                <a:ea typeface="+mn-ea"/>
              </a:rPr>
              <a:t>・一度断られると、もう一度</a:t>
            </a:r>
            <a:r>
              <a:rPr lang="ja-JP" altLang="en-US" sz="1100" dirty="0" smtClean="0">
                <a:latin typeface="+mn-ea"/>
                <a:ea typeface="+mn-ea"/>
              </a:rPr>
              <a:t>提案するか</a:t>
            </a:r>
            <a:r>
              <a:rPr lang="ja-JP" altLang="en-US" sz="1100" dirty="0" smtClean="0">
                <a:latin typeface="+mn-ea"/>
                <a:ea typeface="+mn-ea"/>
              </a:rPr>
              <a:t>どうかの葛藤が自分の中に起こるため、お互いの妥協点をみつけることがポイントと</a:t>
            </a:r>
            <a:r>
              <a:rPr lang="ja-JP" altLang="en-US" sz="1100" dirty="0" smtClean="0">
                <a:latin typeface="+mn-ea"/>
                <a:ea typeface="+mn-ea"/>
              </a:rPr>
              <a:t>なります。</a:t>
            </a:r>
            <a:endParaRPr lang="en-US" altLang="ja-JP" sz="1100" dirty="0" smtClean="0">
              <a:latin typeface="+mn-ea"/>
              <a:ea typeface="+mn-ea"/>
            </a:endParaRPr>
          </a:p>
        </p:txBody>
      </p:sp>
    </p:spTree>
    <p:extLst>
      <p:ext uri="{BB962C8B-B14F-4D97-AF65-F5344CB8AC3E}">
        <p14:creationId xmlns:p14="http://schemas.microsoft.com/office/powerpoint/2010/main" val="13959444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403225" y="373063"/>
            <a:ext cx="5905500" cy="3322637"/>
          </a:xfrm>
          <a:ln/>
        </p:spPr>
      </p:sp>
      <p:sp>
        <p:nvSpPr>
          <p:cNvPr id="65539" name="Rectangle 3"/>
          <p:cNvSpPr>
            <a:spLocks noGrp="1" noChangeArrowheads="1"/>
          </p:cNvSpPr>
          <p:nvPr>
            <p:ph type="body" idx="1"/>
          </p:nvPr>
        </p:nvSpPr>
        <p:spPr>
          <a:xfrm>
            <a:off x="671195" y="3988436"/>
            <a:ext cx="5369560" cy="387673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100" dirty="0" smtClean="0">
                <a:effectLst/>
              </a:rPr>
              <a:t>・ＤＥＳＣは、ご覧のとおり「み・かん・て・い・いな」と表すことも</a:t>
            </a:r>
            <a:r>
              <a:rPr lang="ja-JP" altLang="en-US" sz="1100" dirty="0" smtClean="0">
                <a:effectLst/>
              </a:rPr>
              <a:t>できます。</a:t>
            </a:r>
            <a:r>
              <a:rPr lang="ja-JP" altLang="en-US" sz="1100" dirty="0" smtClean="0">
                <a:latin typeface="Arial" panose="020B0604020202020204" pitchFamily="34" charset="0"/>
              </a:rPr>
              <a:t>参考に</a:t>
            </a:r>
            <a:r>
              <a:rPr lang="ja-JP" altLang="en-US" sz="1100" dirty="0" smtClean="0">
                <a:latin typeface="Arial" panose="020B0604020202020204" pitchFamily="34" charset="0"/>
              </a:rPr>
              <a:t>してください</a:t>
            </a:r>
            <a:r>
              <a:rPr lang="ja-JP" altLang="en-US" sz="1100" dirty="0" smtClean="0">
                <a:latin typeface="Arial" panose="020B0604020202020204" pitchFamily="34" charset="0"/>
              </a:rPr>
              <a:t>。</a:t>
            </a:r>
            <a:endParaRPr lang="en-US" altLang="ja-JP" sz="1100" dirty="0" smtClean="0">
              <a:latin typeface="Arial" panose="020B0604020202020204" pitchFamily="34" charset="0"/>
            </a:endParaRPr>
          </a:p>
          <a:p>
            <a:pPr eaLnBrk="1" hangingPunct="1"/>
            <a:endParaRPr lang="en-US" altLang="ja-JP" sz="1100" dirty="0" smtClean="0">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dirty="0" smtClean="0">
                <a:effectLst/>
                <a:latin typeface="Arial" panose="020B0604020202020204" pitchFamily="34" charset="0"/>
              </a:rPr>
              <a:t>※10</a:t>
            </a:r>
            <a:r>
              <a:rPr lang="ja-JP" altLang="en-US" sz="1100" dirty="0" smtClean="0">
                <a:effectLst/>
                <a:latin typeface="Arial" panose="020B0604020202020204" pitchFamily="34" charset="0"/>
              </a:rPr>
              <a:t>分間の休憩時間を設ける</a:t>
            </a:r>
            <a:endParaRPr lang="ja-JP" altLang="ja-JP" sz="1100" dirty="0" smtClean="0">
              <a:latin typeface="Arial" panose="020B0604020202020204" pitchFamily="34" charset="0"/>
            </a:endParaRPr>
          </a:p>
        </p:txBody>
      </p:sp>
    </p:spTree>
    <p:extLst>
      <p:ext uri="{BB962C8B-B14F-4D97-AF65-F5344CB8AC3E}">
        <p14:creationId xmlns:p14="http://schemas.microsoft.com/office/powerpoint/2010/main" val="12873950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bwMode="auto">
          <a:xfrm>
            <a:off x="752475" y="344488"/>
            <a:ext cx="5205413" cy="29289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p:cNvSpPr>
            <a:spLocks noGrp="1"/>
          </p:cNvSpPr>
          <p:nvPr>
            <p:ph type="body" idx="1"/>
          </p:nvPr>
        </p:nvSpPr>
        <p:spPr bwMode="auto">
          <a:xfrm>
            <a:off x="671036" y="3413963"/>
            <a:ext cx="5368294" cy="387611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r>
              <a:rPr lang="ja-JP" altLang="en-US" dirty="0" smtClean="0">
                <a:latin typeface="Times New Roman" panose="02020603050405020304" pitchFamily="18" charset="0"/>
              </a:rPr>
              <a:t>・次に、ＰＤＣＡサイクルを踏まえた学級経営について</a:t>
            </a:r>
            <a:r>
              <a:rPr lang="ja-JP" altLang="en-US" dirty="0" smtClean="0">
                <a:latin typeface="Times New Roman" panose="02020603050405020304" pitchFamily="18" charset="0"/>
              </a:rPr>
              <a:t>説明します。</a:t>
            </a:r>
            <a:endParaRPr lang="en-US" altLang="ja-JP" dirty="0" smtClean="0">
              <a:latin typeface="Times New Roman" panose="02020603050405020304" pitchFamily="18" charset="0"/>
            </a:endParaRPr>
          </a:p>
          <a:p>
            <a:pPr defTabSz="911472">
              <a:defRPr/>
            </a:pPr>
            <a:r>
              <a:rPr lang="ja-JP" altLang="en-US" dirty="0" smtClean="0">
                <a:latin typeface="Times New Roman" panose="02020603050405020304" pitchFamily="18" charset="0"/>
              </a:rPr>
              <a:t>・本日は、御自身の学級、または関わりの深い学級の学級経営案を持参</a:t>
            </a:r>
            <a:r>
              <a:rPr lang="ja-JP" altLang="en-US" dirty="0" smtClean="0">
                <a:latin typeface="Times New Roman" panose="02020603050405020304" pitchFamily="18" charset="0"/>
              </a:rPr>
              <a:t>いただきました</a:t>
            </a:r>
            <a:r>
              <a:rPr lang="ja-JP" altLang="en-US" dirty="0" smtClean="0">
                <a:latin typeface="Times New Roman" panose="02020603050405020304" pitchFamily="18" charset="0"/>
              </a:rPr>
              <a:t>。</a:t>
            </a:r>
            <a:endParaRPr lang="en-US" altLang="ja-JP" dirty="0" smtClean="0">
              <a:latin typeface="Times New Roman" panose="02020603050405020304" pitchFamily="18" charset="0"/>
            </a:endParaRPr>
          </a:p>
          <a:p>
            <a:pPr defTabSz="911472">
              <a:defRPr/>
            </a:pPr>
            <a:r>
              <a:rPr lang="ja-JP" altLang="en-US" dirty="0" smtClean="0">
                <a:latin typeface="Times New Roman" panose="02020603050405020304" pitchFamily="18" charset="0"/>
              </a:rPr>
              <a:t>・学級経営案とは、</a:t>
            </a:r>
            <a:r>
              <a:rPr lang="ja-JP" altLang="en-US" dirty="0" smtClean="0">
                <a:latin typeface="ＭＳ ゴシック" panose="020B0609070205080204" pitchFamily="49" charset="-128"/>
                <a:ea typeface="ＭＳ ゴシック" panose="020B0609070205080204" pitchFamily="49" charset="-128"/>
              </a:rPr>
              <a:t>児童生徒を１年間でどのように育てていくかという総合的な見通しをもった指導</a:t>
            </a:r>
            <a:r>
              <a:rPr lang="ja-JP" altLang="en-US" dirty="0" smtClean="0">
                <a:latin typeface="ＭＳ ゴシック" panose="020B0609070205080204" pitchFamily="49" charset="-128"/>
                <a:ea typeface="ＭＳ ゴシック" panose="020B0609070205080204" pitchFamily="49" charset="-128"/>
              </a:rPr>
              <a:t>計画です。</a:t>
            </a:r>
            <a:endParaRPr lang="en-US" altLang="ja-JP" dirty="0" smtClean="0">
              <a:latin typeface="ＭＳ ゴシック" panose="020B0609070205080204" pitchFamily="49" charset="-128"/>
              <a:ea typeface="ＭＳ ゴシック" panose="020B0609070205080204" pitchFamily="49" charset="-128"/>
            </a:endParaRPr>
          </a:p>
          <a:p>
            <a:pPr defTabSz="911472">
              <a:defRPr/>
            </a:pPr>
            <a:r>
              <a:rPr lang="ja-JP" altLang="en-US" dirty="0" smtClean="0">
                <a:latin typeface="+mj-ea"/>
              </a:rPr>
              <a:t>・</a:t>
            </a:r>
            <a:r>
              <a:rPr lang="ja-JP" altLang="ja-JP" dirty="0" smtClean="0">
                <a:latin typeface="+mj-ea"/>
              </a:rPr>
              <a:t>よりよい</a:t>
            </a:r>
            <a:r>
              <a:rPr lang="ja-JP" altLang="en-US" dirty="0" smtClean="0">
                <a:latin typeface="+mj-ea"/>
              </a:rPr>
              <a:t>学級経営を進めるために</a:t>
            </a:r>
            <a:r>
              <a:rPr lang="ja-JP" altLang="ja-JP" dirty="0" smtClean="0">
                <a:latin typeface="+mj-ea"/>
              </a:rPr>
              <a:t>、</a:t>
            </a:r>
            <a:r>
              <a:rPr lang="ja-JP" altLang="en-US" dirty="0" smtClean="0">
                <a:latin typeface="+mj-ea"/>
              </a:rPr>
              <a:t>学校の教育目標、学年の教育目標及び、学級の実態を踏まえて</a:t>
            </a:r>
            <a:r>
              <a:rPr lang="ja-JP" altLang="ja-JP" dirty="0" smtClean="0">
                <a:latin typeface="+mj-ea"/>
              </a:rPr>
              <a:t>目標を明確に</a:t>
            </a:r>
            <a:r>
              <a:rPr lang="ja-JP" altLang="en-US" dirty="0" smtClean="0">
                <a:latin typeface="+mj-ea"/>
              </a:rPr>
              <a:t>し、</a:t>
            </a:r>
            <a:r>
              <a:rPr lang="ja-JP" altLang="ja-JP" dirty="0" smtClean="0">
                <a:latin typeface="+mj-ea"/>
              </a:rPr>
              <a:t>計画的</a:t>
            </a:r>
            <a:r>
              <a:rPr lang="ja-JP" altLang="en-US" dirty="0" smtClean="0">
                <a:latin typeface="+mj-ea"/>
              </a:rPr>
              <a:t>・継続的に</a:t>
            </a:r>
            <a:r>
              <a:rPr lang="ja-JP" altLang="ja-JP" dirty="0" smtClean="0">
                <a:latin typeface="+mj-ea"/>
              </a:rPr>
              <a:t>指導を</a:t>
            </a:r>
            <a:r>
              <a:rPr lang="ja-JP" altLang="en-US" dirty="0" smtClean="0">
                <a:latin typeface="+mj-ea"/>
              </a:rPr>
              <a:t>行うことが</a:t>
            </a:r>
            <a:r>
              <a:rPr lang="ja-JP" altLang="en-US" dirty="0" smtClean="0">
                <a:latin typeface="+mj-ea"/>
              </a:rPr>
              <a:t>重要です。</a:t>
            </a:r>
            <a:endParaRPr lang="en-US" altLang="ja-JP" dirty="0" smtClean="0">
              <a:latin typeface="+mj-ea"/>
            </a:endParaRPr>
          </a:p>
          <a:p>
            <a:pPr>
              <a:defRPr/>
            </a:pPr>
            <a:endParaRPr lang="en-US" altLang="ja-JP"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16</a:t>
            </a:fld>
            <a:endParaRPr kumimoji="1" lang="ja-JP" altLang="en-US"/>
          </a:p>
        </p:txBody>
      </p:sp>
    </p:spTree>
    <p:extLst>
      <p:ext uri="{BB962C8B-B14F-4D97-AF65-F5344CB8AC3E}">
        <p14:creationId xmlns:p14="http://schemas.microsoft.com/office/powerpoint/2010/main" val="3250922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41338" y="292100"/>
            <a:ext cx="5665787" cy="3187700"/>
          </a:xfrm>
        </p:spPr>
      </p:sp>
      <p:sp>
        <p:nvSpPr>
          <p:cNvPr id="3" name="ノート プレースホルダー 2"/>
          <p:cNvSpPr>
            <a:spLocks noGrp="1"/>
          </p:cNvSpPr>
          <p:nvPr>
            <p:ph type="body" idx="1"/>
          </p:nvPr>
        </p:nvSpPr>
        <p:spPr>
          <a:xfrm>
            <a:off x="690467" y="3625418"/>
            <a:ext cx="5368294" cy="4954582"/>
          </a:xfrm>
        </p:spPr>
        <p:txBody>
          <a:bodyPr/>
          <a:lstStyle/>
          <a:p>
            <a:r>
              <a:rPr kumimoji="1" lang="ja-JP" altLang="en-US" dirty="0" smtClean="0"/>
              <a:t>・ここで、改めて学級経営案の作成の手順について</a:t>
            </a:r>
            <a:r>
              <a:rPr kumimoji="1" lang="ja-JP" altLang="en-US" dirty="0" smtClean="0"/>
              <a:t>確認します。</a:t>
            </a:r>
            <a:endParaRPr kumimoji="1" lang="en-US" altLang="ja-JP" dirty="0" smtClean="0"/>
          </a:p>
          <a:p>
            <a:r>
              <a:rPr kumimoji="1" lang="ja-JP" altLang="en-US" dirty="0" smtClean="0"/>
              <a:t>・１点目の、学校の教育目標の理解では、学校の教育目標を確認し、学校として育成を目指す児童生徒像の理解を深めることが</a:t>
            </a:r>
            <a:r>
              <a:rPr kumimoji="1" lang="ja-JP" altLang="en-US" dirty="0" smtClean="0"/>
              <a:t>重要です。</a:t>
            </a:r>
            <a:endParaRPr kumimoji="1" lang="en-US" altLang="ja-JP" dirty="0" smtClean="0"/>
          </a:p>
          <a:p>
            <a:r>
              <a:rPr kumimoji="1" lang="ja-JP" altLang="en-US" dirty="0" smtClean="0"/>
              <a:t>さらに、前述したように、校長の経営方針を踏まえたものになっていることが</a:t>
            </a:r>
            <a:r>
              <a:rPr kumimoji="1" lang="ja-JP" altLang="en-US" dirty="0" smtClean="0"/>
              <a:t>重要です。</a:t>
            </a:r>
            <a:endParaRPr kumimoji="1" lang="en-US" altLang="ja-JP" dirty="0" smtClean="0"/>
          </a:p>
          <a:p>
            <a:r>
              <a:rPr kumimoji="1" lang="ja-JP" altLang="en-US" dirty="0" smtClean="0"/>
              <a:t>・２点目の、学年の目標・方針の理解では、学年の目標・方針は学年の児童生徒の実態に基づき、学校の教育目標を踏まえ設定されて</a:t>
            </a:r>
            <a:r>
              <a:rPr kumimoji="1" lang="ja-JP" altLang="en-US" dirty="0" smtClean="0"/>
              <a:t>います。</a:t>
            </a:r>
            <a:r>
              <a:rPr kumimoji="1" lang="ja-JP" altLang="en-US" dirty="0" smtClean="0"/>
              <a:t>学年の目標・方針を確認し、学年の指導の重点等の理解を深めることが</a:t>
            </a:r>
            <a:r>
              <a:rPr kumimoji="1" lang="ja-JP" altLang="en-US" dirty="0" smtClean="0"/>
              <a:t>重要です。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・３点目の、学級の実態把握では、児童生徒の学校や家庭の様子、児童生徒の願い等を</a:t>
            </a:r>
            <a:r>
              <a:rPr kumimoji="1" lang="ja-JP" altLang="en-US" dirty="0" smtClean="0"/>
              <a:t>把握すること</a:t>
            </a:r>
            <a:r>
              <a:rPr kumimoji="1" lang="ja-JP" altLang="en-US" dirty="0" smtClean="0"/>
              <a:t>が</a:t>
            </a:r>
            <a:r>
              <a:rPr kumimoji="1" lang="ja-JP" altLang="en-US" dirty="0" smtClean="0"/>
              <a:t>重要です。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・４点目の、学級経営の方針・重点では、学校の教育目標を踏まえ、学年の目標・方針、学級の児童生徒の実態に基づき、学級経営の方針・重点を</a:t>
            </a:r>
            <a:r>
              <a:rPr kumimoji="1" lang="ja-JP" altLang="en-US" dirty="0" smtClean="0"/>
              <a:t>設定すること</a:t>
            </a:r>
            <a:r>
              <a:rPr kumimoji="1" lang="ja-JP" altLang="en-US" dirty="0" smtClean="0"/>
              <a:t>が</a:t>
            </a:r>
            <a:r>
              <a:rPr kumimoji="1" lang="ja-JP" altLang="en-US" dirty="0" smtClean="0"/>
              <a:t>重要です。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・５点目の、学級目標の設定では、学校の教育目標、学年の目標・方針、学級の児童生徒の実態に即した目標を</a:t>
            </a:r>
            <a:r>
              <a:rPr kumimoji="1" lang="ja-JP" altLang="en-US" dirty="0" smtClean="0"/>
              <a:t>設定すること</a:t>
            </a:r>
            <a:r>
              <a:rPr kumimoji="1" lang="ja-JP" altLang="en-US" dirty="0" smtClean="0"/>
              <a:t>が</a:t>
            </a:r>
            <a:r>
              <a:rPr kumimoji="1" lang="ja-JP" altLang="en-US" dirty="0" smtClean="0"/>
              <a:t>重要です。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・６点目の、学級経営の計画では、学級目標を</a:t>
            </a:r>
            <a:r>
              <a:rPr kumimoji="1" lang="ja-JP" altLang="en-US" dirty="0" smtClean="0"/>
              <a:t>実現するため</a:t>
            </a:r>
            <a:r>
              <a:rPr kumimoji="1" lang="ja-JP" altLang="en-US" dirty="0" smtClean="0"/>
              <a:t>の具体的な手立てを具体的に</a:t>
            </a:r>
            <a:r>
              <a:rPr kumimoji="1" lang="ja-JP" altLang="en-US" dirty="0" smtClean="0"/>
              <a:t>計画すること</a:t>
            </a:r>
            <a:r>
              <a:rPr kumimoji="1" lang="ja-JP" altLang="en-US" dirty="0" smtClean="0"/>
              <a:t>が</a:t>
            </a:r>
            <a:r>
              <a:rPr kumimoji="1" lang="ja-JP" altLang="en-US" dirty="0" smtClean="0"/>
              <a:t>重要です。</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・７点目の、学級経営の評価と改善では、学級経営計画を月、学期ごとに振り返り、成果と課題を明らかにし、学級経営計画を見直すことが</a:t>
            </a:r>
            <a:r>
              <a:rPr kumimoji="1" lang="ja-JP" altLang="en-US" dirty="0" smtClean="0"/>
              <a:t>重要です。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5D35984A-A3C2-48D3-9581-371B1BE65CDA}" type="slidenum">
              <a:rPr kumimoji="1" lang="ja-JP" altLang="en-US" smtClean="0"/>
              <a:t>17</a:t>
            </a:fld>
            <a:endParaRPr kumimoji="1" lang="ja-JP" altLang="en-US"/>
          </a:p>
        </p:txBody>
      </p:sp>
    </p:spTree>
    <p:extLst>
      <p:ext uri="{BB962C8B-B14F-4D97-AF65-F5344CB8AC3E}">
        <p14:creationId xmlns:p14="http://schemas.microsoft.com/office/powerpoint/2010/main" val="21871171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ー 1"/>
          <p:cNvSpPr>
            <a:spLocks noGrp="1" noRot="1" noChangeAspect="1" noTextEdit="1"/>
          </p:cNvSpPr>
          <p:nvPr>
            <p:ph type="sldImg"/>
          </p:nvPr>
        </p:nvSpPr>
        <p:spPr bwMode="auto">
          <a:xfrm>
            <a:off x="706438" y="280988"/>
            <a:ext cx="5199062" cy="29257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ノート プレースホルダー 2"/>
          <p:cNvSpPr>
            <a:spLocks noGrp="1"/>
          </p:cNvSpPr>
          <p:nvPr>
            <p:ph type="body" idx="1"/>
          </p:nvPr>
        </p:nvSpPr>
        <p:spPr bwMode="auto">
          <a:xfrm>
            <a:off x="618633" y="3371639"/>
            <a:ext cx="5375254" cy="419121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r>
              <a:rPr kumimoji="0"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・学級経営を充実させるためには、ＰＤＣＡサイクルを踏まえた経営が</a:t>
            </a:r>
            <a:r>
              <a:rPr kumimoji="0"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大切です</a:t>
            </a:r>
            <a:r>
              <a:rPr kumimoji="0" lang="ja-JP" altLang="en-US" dirty="0" smtClean="0">
                <a:cs typeface="メイリオ" panose="020B0604030504040204" pitchFamily="50" charset="-128"/>
              </a:rPr>
              <a:t>。</a:t>
            </a:r>
            <a:endParaRPr kumimoji="0"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・ＰＤＣＡサイクルとは</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、あります目標</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の実現に向け、計画（Ｐｌａｎ）をしっかりと立て、その計画を実施（実践）（Ｄ</a:t>
            </a:r>
            <a:r>
              <a:rPr lang="ja-JP" altLang="en-US" dirty="0">
                <a:cs typeface="メイリオ" panose="020B0604030504040204" pitchFamily="50" charset="-128"/>
              </a:rPr>
              <a:t>ｏ</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dirty="0" smtClean="0">
                <a:cs typeface="メイリオ" panose="020B0604030504040204" pitchFamily="50" charset="-128"/>
              </a:rPr>
              <a:t>し、</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実施した内容の評価（点検）（Ｃｈｅｃｋ）を行い、</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評価すること</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で明確になった課題等の改善（Ａｃｔｉｏｎ）を図るという一連の流れの</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ことです。</a:t>
            </a:r>
            <a:endPar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・明確な目標をもち、その目標を</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達成するため</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の具体的な方法や手立てを計画し、実施したことについて評価（点検）を行い、その後の学級経営の改善に努めていくことが</a:t>
            </a:r>
            <a:r>
              <a:rPr lang="ja-JP" altLang="en-US" dirty="0" smtClean="0">
                <a:latin typeface="ＭＳ ゴシック" panose="020B0609070205080204" pitchFamily="49" charset="-128"/>
                <a:ea typeface="ＭＳ ゴシック" panose="020B0609070205080204" pitchFamily="49" charset="-128"/>
                <a:cs typeface="メイリオ" panose="020B0604030504040204" pitchFamily="50" charset="-128"/>
              </a:rPr>
              <a:t>大切です</a:t>
            </a:r>
            <a:r>
              <a:rPr lang="ja-JP" altLang="en-US" dirty="0" smtClean="0">
                <a:cs typeface="メイリオ" panose="020B0604030504040204" pitchFamily="50" charset="-128"/>
              </a:rPr>
              <a:t>。</a:t>
            </a:r>
            <a:endParaRPr lang="en-US" altLang="ja-JP"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・ＰＤＣＡサイクルを意識しない場合、「場当たり的な指導」「計画性のない経営」「見通しのない経営」となってしまう可能性が</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高まります。</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そのため、ＰＤＣＡサイクルを踏まえることが基本であり、極めて</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重要です。</a:t>
            </a:r>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2" name="スライド番号プレースホルダー 1"/>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18</a:t>
            </a:fld>
            <a:endParaRPr kumimoji="1" lang="ja-JP" altLang="en-US"/>
          </a:p>
        </p:txBody>
      </p:sp>
    </p:spTree>
    <p:extLst>
      <p:ext uri="{BB962C8B-B14F-4D97-AF65-F5344CB8AC3E}">
        <p14:creationId xmlns:p14="http://schemas.microsoft.com/office/powerpoint/2010/main" val="3968694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301625"/>
            <a:ext cx="5919787" cy="3330575"/>
          </a:xfrm>
        </p:spPr>
      </p:sp>
      <p:sp>
        <p:nvSpPr>
          <p:cNvPr id="3" name="ノート プレースホルダー 2"/>
          <p:cNvSpPr>
            <a:spLocks noGrp="1"/>
          </p:cNvSpPr>
          <p:nvPr>
            <p:ph type="body" idx="1"/>
          </p:nvPr>
        </p:nvSpPr>
        <p:spPr>
          <a:xfrm>
            <a:off x="671195" y="3805194"/>
            <a:ext cx="5369560" cy="3876734"/>
          </a:xfrm>
        </p:spPr>
        <p:txBody>
          <a:bodyPr/>
          <a:lstStyle/>
          <a:p>
            <a:r>
              <a:rPr kumimoji="0" lang="ja-JP" altLang="en-US" dirty="0" smtClean="0">
                <a:latin typeface="+mn-ea"/>
              </a:rPr>
              <a:t>・</a:t>
            </a:r>
            <a:r>
              <a:rPr kumimoji="1" lang="en-US" altLang="ja-JP" dirty="0" smtClean="0">
                <a:latin typeface="+mn-ea"/>
                <a:ea typeface="+mn-ea"/>
              </a:rPr>
              <a:t>PDCA</a:t>
            </a:r>
            <a:r>
              <a:rPr kumimoji="1" lang="ja-JP" altLang="en-US" dirty="0" smtClean="0">
                <a:latin typeface="+mn-ea"/>
                <a:ea typeface="+mn-ea"/>
              </a:rPr>
              <a:t>のマネジメント・サイクルを</a:t>
            </a:r>
            <a:r>
              <a:rPr kumimoji="1" lang="ja-JP" altLang="en-US" dirty="0" smtClean="0">
                <a:latin typeface="+mn-ea"/>
                <a:ea typeface="+mn-ea"/>
              </a:rPr>
              <a:t>実施する際</a:t>
            </a:r>
            <a:r>
              <a:rPr kumimoji="1" lang="ja-JP" altLang="en-US" dirty="0" smtClean="0">
                <a:latin typeface="+mn-ea"/>
                <a:ea typeface="+mn-ea"/>
              </a:rPr>
              <a:t>、はじめに、実態を</a:t>
            </a:r>
            <a:r>
              <a:rPr kumimoji="1" lang="ja-JP" altLang="en-US" dirty="0" smtClean="0">
                <a:latin typeface="+mn-ea"/>
                <a:ea typeface="+mn-ea"/>
              </a:rPr>
              <a:t>把握すること</a:t>
            </a:r>
            <a:r>
              <a:rPr kumimoji="1" lang="ja-JP" altLang="en-US" dirty="0" smtClean="0">
                <a:latin typeface="+mn-ea"/>
                <a:ea typeface="+mn-ea"/>
              </a:rPr>
              <a:t>（Ｒ（リサーチ））が</a:t>
            </a:r>
            <a:r>
              <a:rPr kumimoji="1" lang="ja-JP" altLang="en-US" dirty="0" smtClean="0">
                <a:latin typeface="+mn-ea"/>
                <a:ea typeface="+mn-ea"/>
              </a:rPr>
              <a:t>大切です。</a:t>
            </a:r>
            <a:endParaRPr kumimoji="1" lang="en-US" altLang="ja-JP" dirty="0" smtClean="0">
              <a:latin typeface="+mn-ea"/>
              <a:ea typeface="+mn-ea"/>
            </a:endParaRPr>
          </a:p>
          <a:p>
            <a:r>
              <a:rPr kumimoji="0" lang="ja-JP" altLang="en-US" dirty="0" smtClean="0">
                <a:latin typeface="+mn-ea"/>
              </a:rPr>
              <a:t>・</a:t>
            </a:r>
            <a:r>
              <a:rPr kumimoji="1" lang="ja-JP" altLang="en-US" dirty="0" smtClean="0">
                <a:latin typeface="+mn-ea"/>
                <a:ea typeface="+mn-ea"/>
              </a:rPr>
              <a:t>ゴール</a:t>
            </a:r>
            <a:r>
              <a:rPr kumimoji="1" lang="ja-JP" altLang="en-US" dirty="0" smtClean="0">
                <a:latin typeface="+mn-ea"/>
                <a:ea typeface="+mn-ea"/>
              </a:rPr>
              <a:t>を</a:t>
            </a:r>
            <a:r>
              <a:rPr kumimoji="1" lang="ja-JP" altLang="en-US" dirty="0" smtClean="0">
                <a:latin typeface="+mn-ea"/>
                <a:ea typeface="+mn-ea"/>
              </a:rPr>
              <a:t>設定するため</a:t>
            </a:r>
            <a:r>
              <a:rPr kumimoji="1" lang="ja-JP" altLang="en-US" dirty="0" smtClean="0">
                <a:latin typeface="+mn-ea"/>
                <a:ea typeface="+mn-ea"/>
              </a:rPr>
              <a:t>には、まず、学級の児童生徒の実態把握に努めることが</a:t>
            </a:r>
            <a:r>
              <a:rPr kumimoji="1" lang="ja-JP" altLang="en-US" dirty="0" smtClean="0">
                <a:latin typeface="+mn-ea"/>
                <a:ea typeface="+mn-ea"/>
              </a:rPr>
              <a:t>大切です。</a:t>
            </a:r>
            <a:endParaRPr kumimoji="1" lang="en-US" altLang="ja-JP" dirty="0" smtClean="0">
              <a:latin typeface="+mn-ea"/>
              <a:ea typeface="+mn-ea"/>
            </a:endParaRPr>
          </a:p>
          <a:p>
            <a:r>
              <a:rPr kumimoji="0" lang="ja-JP" altLang="en-US" dirty="0" smtClean="0">
                <a:latin typeface="+mn-ea"/>
              </a:rPr>
              <a:t>・</a:t>
            </a:r>
            <a:r>
              <a:rPr kumimoji="1" lang="ja-JP" altLang="en-US" dirty="0" smtClean="0">
                <a:latin typeface="+mn-ea"/>
                <a:ea typeface="+mn-ea"/>
              </a:rPr>
              <a:t>方法</a:t>
            </a:r>
            <a:r>
              <a:rPr kumimoji="1" lang="ja-JP" altLang="en-US" dirty="0" smtClean="0">
                <a:latin typeface="+mn-ea"/>
                <a:ea typeface="+mn-ea"/>
              </a:rPr>
              <a:t>は、主観的な見取りと客観的な見取り</a:t>
            </a:r>
            <a:r>
              <a:rPr kumimoji="1" lang="ja-JP" altLang="en-US" dirty="0" smtClean="0">
                <a:latin typeface="+mn-ea"/>
                <a:ea typeface="+mn-ea"/>
              </a:rPr>
              <a:t>があります。</a:t>
            </a:r>
            <a:endParaRPr kumimoji="1" lang="en-US" altLang="ja-JP" dirty="0" smtClean="0">
              <a:latin typeface="+mn-ea"/>
              <a:ea typeface="+mn-ea"/>
            </a:endParaRPr>
          </a:p>
          <a:p>
            <a:pPr eaLnBrk="0" fontAlgn="base" hangingPunct="0">
              <a:spcBef>
                <a:spcPct val="0"/>
              </a:spcBef>
              <a:spcAft>
                <a:spcPct val="0"/>
              </a:spcAft>
            </a:pPr>
            <a:r>
              <a:rPr kumimoji="0" lang="ja-JP" altLang="en-US" dirty="0" smtClean="0">
                <a:latin typeface="+mn-ea"/>
              </a:rPr>
              <a:t>・</a:t>
            </a:r>
            <a:r>
              <a:rPr kumimoji="0" lang="ja-JP" altLang="ja-JP" dirty="0" smtClean="0">
                <a:latin typeface="+mn-ea"/>
              </a:rPr>
              <a:t>主観的</a:t>
            </a:r>
            <a:r>
              <a:rPr kumimoji="0" lang="ja-JP" altLang="ja-JP" dirty="0">
                <a:latin typeface="+mn-ea"/>
              </a:rPr>
              <a:t>な見取り</a:t>
            </a:r>
            <a:r>
              <a:rPr kumimoji="0" lang="ja-JP" altLang="en-US" dirty="0">
                <a:latin typeface="+mn-ea"/>
              </a:rPr>
              <a:t>は、児童生徒</a:t>
            </a:r>
            <a:r>
              <a:rPr kumimoji="0" lang="ja-JP" altLang="ja-JP" dirty="0">
                <a:latin typeface="+mn-ea"/>
              </a:rPr>
              <a:t>と共に</a:t>
            </a:r>
            <a:r>
              <a:rPr kumimoji="0" lang="ja-JP" altLang="ja-JP" dirty="0" smtClean="0">
                <a:latin typeface="+mn-ea"/>
              </a:rPr>
              <a:t>活動する中</a:t>
            </a:r>
            <a:r>
              <a:rPr kumimoji="0" lang="ja-JP" altLang="ja-JP" dirty="0">
                <a:latin typeface="+mn-ea"/>
              </a:rPr>
              <a:t>で、教師自身が</a:t>
            </a:r>
            <a:r>
              <a:rPr kumimoji="0" lang="ja-JP" altLang="en-US" dirty="0">
                <a:latin typeface="+mn-ea"/>
              </a:rPr>
              <a:t>捉えた児童生徒</a:t>
            </a:r>
            <a:r>
              <a:rPr kumimoji="0" lang="ja-JP" altLang="ja-JP" dirty="0">
                <a:latin typeface="+mn-ea"/>
              </a:rPr>
              <a:t>の状況</a:t>
            </a:r>
            <a:r>
              <a:rPr kumimoji="0" lang="ja-JP" altLang="ja-JP" dirty="0" smtClean="0">
                <a:latin typeface="+mn-ea"/>
              </a:rPr>
              <a:t>を</a:t>
            </a:r>
            <a:r>
              <a:rPr kumimoji="0" lang="ja-JP" altLang="en-US" dirty="0" smtClean="0">
                <a:latin typeface="+mn-ea"/>
              </a:rPr>
              <a:t>把握する</a:t>
            </a:r>
            <a:r>
              <a:rPr kumimoji="0" lang="ja-JP" altLang="ja-JP" dirty="0" smtClean="0">
                <a:latin typeface="+mn-ea"/>
              </a:rPr>
              <a:t>こと</a:t>
            </a:r>
            <a:r>
              <a:rPr kumimoji="0" lang="ja-JP" altLang="en-US" dirty="0" smtClean="0">
                <a:latin typeface="+mn-ea"/>
              </a:rPr>
              <a:t>です</a:t>
            </a:r>
            <a:r>
              <a:rPr kumimoji="0" lang="ja-JP" altLang="ja-JP" dirty="0" smtClean="0">
                <a:latin typeface="+mn-ea"/>
              </a:rPr>
              <a:t>。</a:t>
            </a:r>
            <a:endParaRPr kumimoji="0" lang="en-US" altLang="ja-JP" dirty="0">
              <a:latin typeface="+mn-ea"/>
            </a:endParaRPr>
          </a:p>
          <a:p>
            <a:pPr eaLnBrk="0" fontAlgn="base" hangingPunct="0">
              <a:spcBef>
                <a:spcPct val="0"/>
              </a:spcBef>
              <a:spcAft>
                <a:spcPct val="0"/>
              </a:spcAft>
            </a:pPr>
            <a:r>
              <a:rPr kumimoji="0" lang="ja-JP" altLang="en-US" dirty="0" smtClean="0">
                <a:latin typeface="+mn-ea"/>
              </a:rPr>
              <a:t>・休み</a:t>
            </a:r>
            <a:r>
              <a:rPr kumimoji="0" lang="ja-JP" altLang="en-US" dirty="0">
                <a:latin typeface="+mn-ea"/>
              </a:rPr>
              <a:t>時間に一緒に遊んだり、給食を一緒に</a:t>
            </a:r>
            <a:r>
              <a:rPr kumimoji="0" lang="ja-JP" altLang="en-US" dirty="0" smtClean="0">
                <a:latin typeface="+mn-ea"/>
              </a:rPr>
              <a:t>食べたりするなど</a:t>
            </a:r>
            <a:r>
              <a:rPr kumimoji="0" lang="ja-JP" altLang="en-US" dirty="0">
                <a:latin typeface="+mn-ea"/>
              </a:rPr>
              <a:t>、児童生徒と触れ合う時間をたくさん</a:t>
            </a:r>
            <a:r>
              <a:rPr kumimoji="0" lang="ja-JP" altLang="en-US" dirty="0" smtClean="0">
                <a:latin typeface="+mn-ea"/>
              </a:rPr>
              <a:t>つくり、児童生徒の日常的な様子から、実態を</a:t>
            </a:r>
            <a:r>
              <a:rPr kumimoji="0" lang="ja-JP" altLang="en-US" dirty="0" smtClean="0">
                <a:latin typeface="+mn-ea"/>
              </a:rPr>
              <a:t>把握すること</a:t>
            </a:r>
            <a:r>
              <a:rPr kumimoji="0" lang="ja-JP" altLang="en-US" dirty="0" smtClean="0">
                <a:latin typeface="+mn-ea"/>
              </a:rPr>
              <a:t>が</a:t>
            </a:r>
            <a:r>
              <a:rPr kumimoji="0" lang="ja-JP" altLang="en-US" dirty="0" smtClean="0">
                <a:latin typeface="+mn-ea"/>
              </a:rPr>
              <a:t>大切です。</a:t>
            </a:r>
            <a:endParaRPr kumimoji="0" lang="ja-JP" altLang="ja-JP" dirty="0">
              <a:latin typeface="+mn-ea"/>
            </a:endParaRPr>
          </a:p>
          <a:p>
            <a:pPr eaLnBrk="0" fontAlgn="base" hangingPunct="0">
              <a:spcBef>
                <a:spcPct val="0"/>
              </a:spcBef>
              <a:spcAft>
                <a:spcPct val="0"/>
              </a:spcAft>
            </a:pPr>
            <a:r>
              <a:rPr kumimoji="0" lang="ja-JP" altLang="en-US" sz="1100" dirty="0" smtClean="0">
                <a:latin typeface="+mn-ea"/>
              </a:rPr>
              <a:t>・</a:t>
            </a:r>
            <a:r>
              <a:rPr kumimoji="0" lang="ja-JP" altLang="ja-JP" sz="1100" dirty="0" smtClean="0">
                <a:latin typeface="+mn-ea"/>
              </a:rPr>
              <a:t>客観的</a:t>
            </a:r>
            <a:r>
              <a:rPr kumimoji="0" lang="ja-JP" altLang="ja-JP" dirty="0">
                <a:latin typeface="+mn-ea"/>
              </a:rPr>
              <a:t>な見取り</a:t>
            </a:r>
            <a:r>
              <a:rPr kumimoji="0" lang="ja-JP" altLang="en-US" dirty="0">
                <a:latin typeface="+mn-ea"/>
              </a:rPr>
              <a:t>は、例えば、学級独自に「日常生活に</a:t>
            </a:r>
            <a:r>
              <a:rPr kumimoji="0" lang="ja-JP" altLang="en-US" dirty="0" smtClean="0">
                <a:latin typeface="+mn-ea"/>
              </a:rPr>
              <a:t>関するアンケート</a:t>
            </a:r>
            <a:r>
              <a:rPr kumimoji="0" lang="ja-JP" altLang="en-US" dirty="0">
                <a:latin typeface="+mn-ea"/>
              </a:rPr>
              <a:t>」など</a:t>
            </a:r>
            <a:r>
              <a:rPr kumimoji="0" lang="ja-JP" altLang="ja-JP" dirty="0">
                <a:latin typeface="+mn-ea"/>
              </a:rPr>
              <a:t>様々な調査や</a:t>
            </a:r>
            <a:r>
              <a:rPr kumimoji="0" lang="ja-JP" altLang="en-US" dirty="0">
                <a:latin typeface="+mn-ea"/>
              </a:rPr>
              <a:t>道教委作成</a:t>
            </a:r>
            <a:r>
              <a:rPr kumimoji="0" lang="ja-JP" altLang="en-US" dirty="0" smtClean="0">
                <a:latin typeface="+mn-ea"/>
              </a:rPr>
              <a:t>の子ども理解支援ツール「</a:t>
            </a:r>
            <a:r>
              <a:rPr kumimoji="0" lang="ja-JP" altLang="en-US" dirty="0">
                <a:latin typeface="+mn-ea"/>
              </a:rPr>
              <a:t>ほっと」な</a:t>
            </a:r>
            <a:r>
              <a:rPr kumimoji="0" lang="ja-JP" altLang="en-US" dirty="0" smtClean="0">
                <a:latin typeface="+mn-ea"/>
              </a:rPr>
              <a:t>どの</a:t>
            </a:r>
            <a:r>
              <a:rPr kumimoji="0" lang="ja-JP" altLang="ja-JP" dirty="0" smtClean="0">
                <a:latin typeface="+mn-ea"/>
              </a:rPr>
              <a:t>利用</a:t>
            </a:r>
            <a:r>
              <a:rPr kumimoji="0" lang="ja-JP" altLang="ja-JP" dirty="0">
                <a:latin typeface="+mn-ea"/>
              </a:rPr>
              <a:t>が</a:t>
            </a:r>
            <a:r>
              <a:rPr kumimoji="0" lang="ja-JP" altLang="ja-JP" dirty="0" smtClean="0">
                <a:latin typeface="+mn-ea"/>
              </a:rPr>
              <a:t>考えられ</a:t>
            </a:r>
            <a:r>
              <a:rPr kumimoji="0" lang="ja-JP" altLang="en-US" dirty="0" smtClean="0">
                <a:latin typeface="+mn-ea"/>
              </a:rPr>
              <a:t>ます。</a:t>
            </a:r>
            <a:endParaRPr kumimoji="0" lang="en-US" altLang="ja-JP" dirty="0" smtClean="0">
              <a:latin typeface="+mn-ea"/>
            </a:endParaRPr>
          </a:p>
          <a:p>
            <a:pPr eaLnBrk="0" fontAlgn="base" hangingPunct="0">
              <a:spcBef>
                <a:spcPct val="0"/>
              </a:spcBef>
              <a:spcAft>
                <a:spcPct val="0"/>
              </a:spcAft>
            </a:pPr>
            <a:endParaRPr kumimoji="0" lang="en-US" altLang="ja-JP" dirty="0">
              <a:latin typeface="+mn-ea"/>
            </a:endParaRPr>
          </a:p>
          <a:p>
            <a:pPr eaLnBrk="0" fontAlgn="base" hangingPunct="0">
              <a:spcBef>
                <a:spcPct val="0"/>
              </a:spcBef>
              <a:spcAft>
                <a:spcPct val="0"/>
              </a:spcAft>
            </a:pPr>
            <a:r>
              <a:rPr kumimoji="0" lang="ja-JP" altLang="en-US" dirty="0" smtClean="0">
                <a:latin typeface="+mn-ea"/>
              </a:rPr>
              <a:t>・その他</a:t>
            </a:r>
            <a:r>
              <a:rPr kumimoji="0" lang="ja-JP" altLang="en-US" dirty="0">
                <a:latin typeface="+mn-ea"/>
              </a:rPr>
              <a:t>、他の教師の視点で情報をもらったり、家庭との連携により情報を</a:t>
            </a:r>
            <a:r>
              <a:rPr kumimoji="0" lang="ja-JP" altLang="en-US" dirty="0" smtClean="0">
                <a:latin typeface="+mn-ea"/>
              </a:rPr>
              <a:t>得たりすること</a:t>
            </a:r>
            <a:r>
              <a:rPr kumimoji="0" lang="ja-JP" altLang="en-US" dirty="0">
                <a:latin typeface="+mn-ea"/>
              </a:rPr>
              <a:t>も</a:t>
            </a:r>
            <a:r>
              <a:rPr kumimoji="0" lang="ja-JP" altLang="en-US" dirty="0" smtClean="0">
                <a:latin typeface="+mn-ea"/>
              </a:rPr>
              <a:t>考えられます。</a:t>
            </a:r>
            <a:endParaRPr kumimoji="1" lang="en-US" altLang="ja-JP" dirty="0" smtClean="0">
              <a:latin typeface="+mn-ea"/>
              <a:ea typeface="+mn-ea"/>
            </a:endParaRPr>
          </a:p>
          <a:p>
            <a:r>
              <a:rPr kumimoji="0" lang="ja-JP" altLang="en-US" dirty="0" smtClean="0">
                <a:latin typeface="+mn-ea"/>
              </a:rPr>
              <a:t>・</a:t>
            </a:r>
            <a:r>
              <a:rPr kumimoji="1" lang="ja-JP" altLang="en-US" dirty="0" smtClean="0">
                <a:latin typeface="+mn-ea"/>
                <a:ea typeface="+mn-ea"/>
              </a:rPr>
              <a:t>この</a:t>
            </a:r>
            <a:r>
              <a:rPr kumimoji="1" lang="ja-JP" altLang="en-US" dirty="0" smtClean="0">
                <a:latin typeface="+mn-ea"/>
                <a:ea typeface="+mn-ea"/>
              </a:rPr>
              <a:t>２つについては、見取った状況を</a:t>
            </a:r>
            <a:r>
              <a:rPr kumimoji="1" lang="ja-JP" altLang="en-US" dirty="0" smtClean="0">
                <a:latin typeface="+mn-ea"/>
                <a:ea typeface="+mn-ea"/>
              </a:rPr>
              <a:t>記録することを心がける</a:t>
            </a:r>
            <a:r>
              <a:rPr kumimoji="1" lang="ja-JP" altLang="en-US" dirty="0" smtClean="0">
                <a:latin typeface="+mn-ea"/>
                <a:ea typeface="+mn-ea"/>
              </a:rPr>
              <a:t>とともに、Ｑ</a:t>
            </a:r>
            <a:r>
              <a:rPr kumimoji="1" lang="en-US" altLang="ja-JP" dirty="0" smtClean="0">
                <a:latin typeface="+mn-ea"/>
                <a:ea typeface="+mn-ea"/>
              </a:rPr>
              <a:t>-</a:t>
            </a:r>
            <a:r>
              <a:rPr kumimoji="1" lang="ja-JP" altLang="en-US" dirty="0" smtClean="0">
                <a:latin typeface="+mn-ea"/>
                <a:ea typeface="+mn-ea"/>
              </a:rPr>
              <a:t>Ｕやアセス等で分かったことを照らし合わせ、その児童生徒の内面を知ろうと努めることが</a:t>
            </a:r>
            <a:r>
              <a:rPr kumimoji="1" lang="ja-JP" altLang="en-US" dirty="0" smtClean="0">
                <a:latin typeface="+mn-ea"/>
                <a:ea typeface="+mn-ea"/>
              </a:rPr>
              <a:t>大切です。</a:t>
            </a:r>
            <a:endParaRPr kumimoji="1" lang="en-US" altLang="ja-JP" dirty="0" smtClean="0">
              <a:latin typeface="+mn-ea"/>
              <a:ea typeface="+mn-ea"/>
            </a:endParaRPr>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19</a:t>
            </a:fld>
            <a:endParaRPr kumimoji="1" lang="ja-JP" altLang="en-US"/>
          </a:p>
        </p:txBody>
      </p:sp>
    </p:spTree>
    <p:extLst>
      <p:ext uri="{BB962C8B-B14F-4D97-AF65-F5344CB8AC3E}">
        <p14:creationId xmlns:p14="http://schemas.microsoft.com/office/powerpoint/2010/main" val="2129927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bwMode="auto">
          <a:xfrm>
            <a:off x="404813" y="319088"/>
            <a:ext cx="5902325" cy="33210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p:cNvSpPr>
            <a:spLocks noGrp="1"/>
          </p:cNvSpPr>
          <p:nvPr>
            <p:ph type="body" idx="1"/>
          </p:nvPr>
        </p:nvSpPr>
        <p:spPr bwMode="auto">
          <a:xfrm>
            <a:off x="671195" y="3788042"/>
            <a:ext cx="5369560" cy="387673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rtl="0" eaLnBrk="0" fontAlgn="base" hangingPunct="0">
              <a:lnSpc>
                <a:spcPts val="1200"/>
              </a:lnSpc>
            </a:pPr>
            <a:r>
              <a:rPr lang="ja-JP" altLang="en-US" dirty="0" smtClean="0">
                <a:effectLst/>
                <a:latin typeface="ＭＳ ゴシック" panose="020B0609070205080204" pitchFamily="49" charset="-128"/>
                <a:ea typeface="ＭＳ ゴシック" panose="020B0609070205080204" pitchFamily="49" charset="-128"/>
              </a:rPr>
              <a:t>・本講座の内容は、スライドのとおり</a:t>
            </a:r>
            <a:endParaRPr lang="en-US" altLang="ja-JP" dirty="0" smtClean="0">
              <a:effectLst/>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cs typeface="メイリオ" panose="020B0604030504040204" pitchFamily="50" charset="-128"/>
              </a:rPr>
              <a:t>１　講義「学級経営の基本的な考え方」</a:t>
            </a:r>
            <a:endParaRPr lang="en-US" altLang="ja-JP" sz="12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２　演習「課題の明確化」</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３　協議「課題意識の共有」</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cs typeface="メイリオ" panose="020B0604030504040204" pitchFamily="50" charset="-128"/>
              </a:rPr>
              <a:t>４　演習「ＤＥＳＣによるコミュニケーションスキルの育成」</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５　講義・協議「ＰＤＣＡサイクルを踏まえた学級経営」</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６　振り返り・まとめ</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です。</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・では、説明に先立ち、本講座の</a:t>
            </a:r>
            <a:r>
              <a:rPr lang="ja-JP" altLang="en-US" sz="1200" dirty="0" smtClean="0">
                <a:latin typeface="ＭＳ ゴシック" panose="020B0609070205080204" pitchFamily="49" charset="-128"/>
                <a:ea typeface="ＭＳ ゴシック" panose="020B0609070205080204" pitchFamily="49" charset="-128"/>
              </a:rPr>
              <a:t>テーマです学級</a:t>
            </a:r>
            <a:r>
              <a:rPr lang="ja-JP" altLang="en-US" sz="1200" dirty="0" smtClean="0">
                <a:latin typeface="ＭＳ ゴシック" panose="020B0609070205080204" pitchFamily="49" charset="-128"/>
                <a:ea typeface="ＭＳ ゴシック" panose="020B0609070205080204" pitchFamily="49" charset="-128"/>
              </a:rPr>
              <a:t>経営について</a:t>
            </a:r>
            <a:r>
              <a:rPr lang="ja-JP" altLang="en-US" sz="1200" dirty="0" smtClean="0">
                <a:latin typeface="ＭＳ ゴシック" panose="020B0609070205080204" pitchFamily="49" charset="-128"/>
                <a:ea typeface="ＭＳ ゴシック" panose="020B0609070205080204" pitchFamily="49" charset="-128"/>
              </a:rPr>
              <a:t>確認します。</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・隣の方と</a:t>
            </a:r>
            <a:r>
              <a:rPr lang="ja-JP" altLang="en-US" sz="1200" dirty="0" smtClean="0">
                <a:latin typeface="ＭＳ ゴシック" panose="020B0609070205080204" pitchFamily="49" charset="-128"/>
                <a:ea typeface="ＭＳ ゴシック" panose="020B0609070205080204" pitchFamily="49" charset="-128"/>
              </a:rPr>
              <a:t>、（自己</a:t>
            </a:r>
            <a:r>
              <a:rPr lang="ja-JP" altLang="en-US" sz="1200" dirty="0" smtClean="0">
                <a:latin typeface="ＭＳ ゴシック" panose="020B0609070205080204" pitchFamily="49" charset="-128"/>
                <a:ea typeface="ＭＳ ゴシック" panose="020B0609070205080204" pitchFamily="49" charset="-128"/>
              </a:rPr>
              <a:t>紹介を兼ねて</a:t>
            </a:r>
            <a:r>
              <a:rPr lang="ja-JP" altLang="en-US" sz="1200" dirty="0" smtClean="0">
                <a:latin typeface="ＭＳ ゴシック" panose="020B0609070205080204" pitchFamily="49" charset="-128"/>
                <a:ea typeface="ＭＳ ゴシック" panose="020B0609070205080204" pitchFamily="49" charset="-128"/>
              </a:rPr>
              <a:t>、）「</a:t>
            </a:r>
            <a:r>
              <a:rPr lang="ja-JP" altLang="en-US" sz="1200" dirty="0" smtClean="0">
                <a:latin typeface="ＭＳ ゴシック" panose="020B0609070205080204" pitchFamily="49" charset="-128"/>
                <a:ea typeface="ＭＳ ゴシック" panose="020B0609070205080204" pitchFamily="49" charset="-128"/>
              </a:rPr>
              <a:t>学級経営とは何か」をテーマに３分程度交流して</a:t>
            </a:r>
            <a:r>
              <a:rPr lang="ja-JP" altLang="en-US" sz="1200" dirty="0" smtClean="0">
                <a:latin typeface="ＭＳ ゴシック" panose="020B0609070205080204" pitchFamily="49" charset="-128"/>
                <a:ea typeface="ＭＳ ゴシック" panose="020B0609070205080204" pitchFamily="49" charset="-128"/>
              </a:rPr>
              <a:t>いただきます。</a:t>
            </a:r>
            <a:endParaRPr lang="en-US" altLang="ja-JP" sz="1200" dirty="0" smtClean="0">
              <a:latin typeface="ＭＳ ゴシック" panose="020B0609070205080204" pitchFamily="49" charset="-128"/>
              <a:ea typeface="ＭＳ ゴシック" panose="020B0609070205080204" pitchFamily="49" charset="-128"/>
            </a:endParaRPr>
          </a:p>
          <a:p>
            <a:pPr eaLnBrk="0" hangingPunct="0">
              <a:lnSpc>
                <a:spcPts val="1200"/>
              </a:lnSpc>
            </a:pPr>
            <a:r>
              <a:rPr lang="ja-JP" altLang="en-US" sz="1200" dirty="0" smtClean="0">
                <a:latin typeface="ＭＳ ゴシック" panose="020B0609070205080204" pitchFamily="49" charset="-128"/>
                <a:ea typeface="ＭＳ ゴシック" panose="020B0609070205080204" pitchFamily="49" charset="-128"/>
              </a:rPr>
              <a:t>★交流の時間を３分間</a:t>
            </a:r>
            <a:r>
              <a:rPr lang="ja-JP" altLang="en-US" sz="1200" dirty="0" smtClean="0">
                <a:latin typeface="ＭＳ ゴシック" panose="020B0609070205080204" pitchFamily="49" charset="-128"/>
                <a:ea typeface="ＭＳ ゴシック" panose="020B0609070205080204" pitchFamily="49" charset="-128"/>
              </a:rPr>
              <a:t>とる。</a:t>
            </a:r>
            <a:endParaRPr lang="ja-JP" altLang="en-US" sz="1200" dirty="0" smtClean="0">
              <a:latin typeface="ＭＳ ゴシック" panose="020B0609070205080204" pitchFamily="49" charset="-128"/>
              <a:ea typeface="ＭＳ ゴシック" panose="020B0609070205080204" pitchFamily="49" charset="-128"/>
            </a:endParaRPr>
          </a:p>
          <a:p>
            <a:pPr rtl="0" eaLnBrk="0" fontAlgn="base" hangingPunct="0">
              <a:lnSpc>
                <a:spcPts val="1200"/>
              </a:lnSpc>
            </a:pPr>
            <a:endParaRPr lang="ja-JP" altLang="en-US" dirty="0" smtClean="0">
              <a:effectLst/>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a:xfrm>
            <a:off x="3801913" y="9351699"/>
            <a:ext cx="2908512" cy="493992"/>
          </a:xfrm>
          <a:prstGeom prst="rect">
            <a:avLst/>
          </a:prstGeom>
        </p:spPr>
        <p:txBody>
          <a:bodyPr/>
          <a:lstStyle/>
          <a:p>
            <a:fld id="{CEEEB887-679D-4D85-ACAC-2C9ECF041923}" type="slidenum">
              <a:rPr kumimoji="1" lang="ja-JP" altLang="en-US" smtClean="0"/>
              <a:t>2</a:t>
            </a:fld>
            <a:endParaRPr kumimoji="1" lang="ja-JP" altLang="en-US"/>
          </a:p>
        </p:txBody>
      </p:sp>
    </p:spTree>
    <p:extLst>
      <p:ext uri="{BB962C8B-B14F-4D97-AF65-F5344CB8AC3E}">
        <p14:creationId xmlns:p14="http://schemas.microsoft.com/office/powerpoint/2010/main" val="7320714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301625"/>
            <a:ext cx="5919787" cy="3330575"/>
          </a:xfrm>
        </p:spPr>
      </p:sp>
      <p:sp>
        <p:nvSpPr>
          <p:cNvPr id="3" name="ノート プレースホルダー 2"/>
          <p:cNvSpPr>
            <a:spLocks noGrp="1"/>
          </p:cNvSpPr>
          <p:nvPr>
            <p:ph type="body" idx="1"/>
          </p:nvPr>
        </p:nvSpPr>
        <p:spPr>
          <a:xfrm>
            <a:off x="671195" y="3805194"/>
            <a:ext cx="5369560" cy="3876734"/>
          </a:xfrm>
        </p:spPr>
        <p:txBody>
          <a:bodyPr/>
          <a:lstStyle/>
          <a:p>
            <a:r>
              <a:rPr kumimoji="1" lang="ja-JP" altLang="en-US" dirty="0" smtClean="0"/>
              <a:t>・学級経営を進めるためには、まず、目指す学級の姿を</a:t>
            </a:r>
            <a:r>
              <a:rPr kumimoji="1" lang="ja-JP" altLang="en-US" smtClean="0"/>
              <a:t>明確</a:t>
            </a:r>
            <a:r>
              <a:rPr kumimoji="1" lang="ja-JP" altLang="en-US" smtClean="0"/>
              <a:t>にする必要</a:t>
            </a:r>
            <a:r>
              <a:rPr kumimoji="1" lang="ja-JP" altLang="en-US" dirty="0" smtClean="0"/>
              <a:t>があります。</a:t>
            </a:r>
            <a:endParaRPr kumimoji="1" lang="en-US" altLang="ja-JP" dirty="0" smtClean="0"/>
          </a:p>
          <a:p>
            <a:r>
              <a:rPr kumimoji="1" lang="ja-JP" altLang="en-US" dirty="0" smtClean="0"/>
              <a:t>・学級担任として、「どんな学級をつくりたいか」「どんな子どもを育てたいか」など、明確</a:t>
            </a:r>
            <a:r>
              <a:rPr kumimoji="1" lang="ja-JP" altLang="en-US" smtClean="0"/>
              <a:t>に</a:t>
            </a:r>
            <a:r>
              <a:rPr kumimoji="1" lang="ja-JP" altLang="en-US" smtClean="0"/>
              <a:t>イメージすること</a:t>
            </a:r>
            <a:r>
              <a:rPr kumimoji="1" lang="ja-JP" altLang="en-US" dirty="0" smtClean="0"/>
              <a:t>が</a:t>
            </a:r>
            <a:r>
              <a:rPr kumimoji="1" lang="ja-JP" altLang="en-US" dirty="0" smtClean="0"/>
              <a:t>大切です。</a:t>
            </a:r>
            <a:endParaRPr kumimoji="1" lang="en-US" altLang="ja-JP" dirty="0" smtClean="0"/>
          </a:p>
          <a:p>
            <a:r>
              <a:rPr kumimoji="1" lang="ja-JP" altLang="en-US" dirty="0" smtClean="0"/>
              <a:t>・その際、「学校の教育目標」や「校長の学級経営方針」に基づき、学級経営の目標として具現化していくことが</a:t>
            </a:r>
            <a:r>
              <a:rPr kumimoji="1" lang="ja-JP" altLang="en-US" dirty="0" smtClean="0"/>
              <a:t>大切です。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20</a:t>
            </a:fld>
            <a:endParaRPr kumimoji="1" lang="ja-JP" altLang="en-US"/>
          </a:p>
        </p:txBody>
      </p:sp>
    </p:spTree>
    <p:extLst>
      <p:ext uri="{BB962C8B-B14F-4D97-AF65-F5344CB8AC3E}">
        <p14:creationId xmlns:p14="http://schemas.microsoft.com/office/powerpoint/2010/main" val="38687089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301625"/>
            <a:ext cx="5919787" cy="3330575"/>
          </a:xfrm>
        </p:spPr>
      </p:sp>
      <p:sp>
        <p:nvSpPr>
          <p:cNvPr id="3" name="ノート プレースホルダー 2"/>
          <p:cNvSpPr>
            <a:spLocks noGrp="1"/>
          </p:cNvSpPr>
          <p:nvPr>
            <p:ph type="body" idx="1"/>
          </p:nvPr>
        </p:nvSpPr>
        <p:spPr>
          <a:xfrm>
            <a:off x="671195" y="3805194"/>
            <a:ext cx="5369560" cy="3876734"/>
          </a:xfrm>
        </p:spPr>
        <p:txBody>
          <a:bodyPr/>
          <a:lstStyle/>
          <a:p>
            <a:r>
              <a:rPr kumimoji="1" lang="ja-JP" altLang="en-US" dirty="0" smtClean="0"/>
              <a:t>・計画を立てたら、次はＤｏ（実践）</a:t>
            </a:r>
            <a:r>
              <a:rPr kumimoji="1" lang="ja-JP" altLang="en-US" dirty="0" smtClean="0"/>
              <a:t>をします。</a:t>
            </a:r>
            <a:endParaRPr kumimoji="1" lang="en-US" altLang="ja-JP" dirty="0" smtClean="0"/>
          </a:p>
          <a:p>
            <a:r>
              <a:rPr kumimoji="1" lang="ja-JP" altLang="en-US" dirty="0" smtClean="0"/>
              <a:t>・児童生徒は、日々成長、変容していくので、昨日までうまく機能していた方法が通用しなくなること</a:t>
            </a:r>
            <a:r>
              <a:rPr kumimoji="1" lang="ja-JP" altLang="en-US" dirty="0" smtClean="0"/>
              <a:t>があります。</a:t>
            </a:r>
            <a:endParaRPr kumimoji="1" lang="en-US" altLang="ja-JP" dirty="0" smtClean="0"/>
          </a:p>
          <a:p>
            <a:r>
              <a:rPr kumimoji="1" lang="ja-JP" altLang="en-US" dirty="0" smtClean="0"/>
              <a:t>・したがって、実践しながら同時に振り返り、継続したり改善したりしていくことが</a:t>
            </a:r>
            <a:r>
              <a:rPr kumimoji="1" lang="ja-JP" altLang="en-US" dirty="0" smtClean="0"/>
              <a:t>必要です。</a:t>
            </a:r>
            <a:endParaRPr kumimoji="1" lang="en-US" altLang="ja-JP" dirty="0" smtClean="0"/>
          </a:p>
          <a:p>
            <a:r>
              <a:rPr kumimoji="1" lang="ja-JP" altLang="en-US" dirty="0" smtClean="0"/>
              <a:t>・「</a:t>
            </a:r>
            <a:r>
              <a:rPr kumimoji="1" lang="en-US" altLang="ja-JP" dirty="0" smtClean="0"/>
              <a:t>do</a:t>
            </a:r>
            <a:r>
              <a:rPr kumimoji="1" lang="ja-JP" altLang="en-US" dirty="0" smtClean="0"/>
              <a:t>→</a:t>
            </a:r>
            <a:r>
              <a:rPr kumimoji="1" lang="en-US" altLang="ja-JP" dirty="0" smtClean="0"/>
              <a:t>check</a:t>
            </a:r>
            <a:r>
              <a:rPr kumimoji="1" lang="ja-JP" altLang="en-US" dirty="0" smtClean="0"/>
              <a:t>→</a:t>
            </a:r>
            <a:r>
              <a:rPr kumimoji="1" lang="en-US" altLang="ja-JP" dirty="0" smtClean="0"/>
              <a:t>action</a:t>
            </a:r>
            <a:r>
              <a:rPr kumimoji="1" lang="ja-JP" altLang="en-US" dirty="0" smtClean="0"/>
              <a:t>」を一連の活動として、繰り返していくことでゴールに</a:t>
            </a:r>
            <a:r>
              <a:rPr kumimoji="1" lang="ja-JP" altLang="en-US" dirty="0" smtClean="0"/>
              <a:t>近付きます。</a:t>
            </a:r>
            <a:endParaRPr kumimoji="1" lang="en-US" altLang="ja-JP" dirty="0" smtClean="0"/>
          </a:p>
          <a:p>
            <a:r>
              <a:rPr kumimoji="1" lang="ja-JP" altLang="en-US" dirty="0" smtClean="0"/>
              <a:t>・実践において教師が大切にすべきことは、活動を児童生徒任せにしない</a:t>
            </a:r>
            <a:r>
              <a:rPr kumimoji="1" lang="ja-JP" altLang="en-US" dirty="0" smtClean="0"/>
              <a:t>ことです。</a:t>
            </a:r>
            <a:endParaRPr kumimoji="1" lang="en-US" altLang="ja-JP" dirty="0" smtClean="0"/>
          </a:p>
          <a:p>
            <a:r>
              <a:rPr kumimoji="1" lang="ja-JP" altLang="en-US" dirty="0" smtClean="0"/>
              <a:t>・上手にほめたり叱ったり、または助言したりして、常に児童生徒の活動に対して指導と評価をし続けることが</a:t>
            </a:r>
            <a:r>
              <a:rPr kumimoji="1" lang="ja-JP" altLang="en-US" dirty="0" smtClean="0"/>
              <a:t>大切です。</a:t>
            </a:r>
            <a:endParaRPr kumimoji="1" lang="en-US" altLang="ja-JP" dirty="0" smtClean="0"/>
          </a:p>
          <a:p>
            <a:r>
              <a:rPr kumimoji="1" lang="ja-JP" altLang="en-US" dirty="0" smtClean="0"/>
              <a:t>・また、児童生徒の状況を記録化して、次につなげることも</a:t>
            </a:r>
            <a:r>
              <a:rPr kumimoji="1" lang="ja-JP" altLang="en-US" dirty="0" smtClean="0"/>
              <a:t>大切です。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21</a:t>
            </a:fld>
            <a:endParaRPr kumimoji="1" lang="ja-JP" altLang="en-US"/>
          </a:p>
        </p:txBody>
      </p:sp>
    </p:spTree>
    <p:extLst>
      <p:ext uri="{BB962C8B-B14F-4D97-AF65-F5344CB8AC3E}">
        <p14:creationId xmlns:p14="http://schemas.microsoft.com/office/powerpoint/2010/main" val="28370454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301625"/>
            <a:ext cx="5919787" cy="3330575"/>
          </a:xfrm>
        </p:spPr>
      </p:sp>
      <p:sp>
        <p:nvSpPr>
          <p:cNvPr id="3" name="ノート プレースホルダー 2"/>
          <p:cNvSpPr>
            <a:spLocks noGrp="1"/>
          </p:cNvSpPr>
          <p:nvPr>
            <p:ph type="body" idx="1"/>
          </p:nvPr>
        </p:nvSpPr>
        <p:spPr>
          <a:xfrm>
            <a:off x="671195" y="3805194"/>
            <a:ext cx="5369560" cy="3876734"/>
          </a:xfrm>
        </p:spPr>
        <p:txBody>
          <a:bodyPr/>
          <a:lstStyle/>
          <a:p>
            <a:r>
              <a:rPr kumimoji="1" lang="ja-JP" altLang="en-US" dirty="0" smtClean="0"/>
              <a:t>・「チェック」で大事なことは、児童生徒自身の活動を振り返る時間と場を</a:t>
            </a:r>
            <a:r>
              <a:rPr kumimoji="1" lang="ja-JP" altLang="en-US" dirty="0" smtClean="0"/>
              <a:t>保障することです。</a:t>
            </a:r>
            <a:endParaRPr kumimoji="1" lang="en-US" altLang="ja-JP" dirty="0" smtClean="0"/>
          </a:p>
          <a:p>
            <a:r>
              <a:rPr kumimoji="1" lang="ja-JP" altLang="en-US" dirty="0" smtClean="0"/>
              <a:t>・「児童生徒には、計画したことが実践されているか」、また、「教師はその実践がゴールに向かっているか」、という視点で活動を</a:t>
            </a:r>
            <a:r>
              <a:rPr kumimoji="1" lang="ja-JP" altLang="en-US" dirty="0" smtClean="0"/>
              <a:t>振り返ります。</a:t>
            </a:r>
            <a:endParaRPr kumimoji="1" lang="en-US" altLang="ja-JP" dirty="0" smtClean="0"/>
          </a:p>
          <a:p>
            <a:r>
              <a:rPr kumimoji="1" lang="ja-JP" altLang="en-US" dirty="0" smtClean="0"/>
              <a:t>・様々な取組（係活動、学級のイベント、席替え等）は、</a:t>
            </a:r>
            <a:r>
              <a:rPr kumimoji="1" lang="ja-JP" altLang="en-US" dirty="0" smtClean="0"/>
              <a:t>一見すると</a:t>
            </a:r>
            <a:r>
              <a:rPr kumimoji="1" lang="ja-JP" altLang="en-US" dirty="0" smtClean="0"/>
              <a:t>別々のもののように</a:t>
            </a:r>
            <a:r>
              <a:rPr kumimoji="1" lang="ja-JP" altLang="en-US" dirty="0" smtClean="0"/>
              <a:t>思われますが</a:t>
            </a:r>
            <a:r>
              <a:rPr kumimoji="1" lang="ja-JP" altLang="en-US" dirty="0" smtClean="0"/>
              <a:t>、目指すゴールは学級教育目標の</a:t>
            </a:r>
            <a:r>
              <a:rPr kumimoji="1" lang="ja-JP" altLang="en-US" dirty="0" smtClean="0"/>
              <a:t>実現であることを意識</a:t>
            </a:r>
            <a:r>
              <a:rPr kumimoji="1" lang="ja-JP" altLang="en-US" dirty="0" smtClean="0"/>
              <a:t>して</a:t>
            </a:r>
            <a:r>
              <a:rPr kumimoji="1" lang="ja-JP" altLang="en-US" dirty="0" smtClean="0"/>
              <a:t>指導すること</a:t>
            </a:r>
            <a:r>
              <a:rPr kumimoji="1" lang="ja-JP" altLang="en-US" dirty="0" smtClean="0"/>
              <a:t>が</a:t>
            </a:r>
            <a:r>
              <a:rPr kumimoji="1" lang="ja-JP" altLang="en-US" dirty="0" smtClean="0"/>
              <a:t>大切です。</a:t>
            </a:r>
            <a:endParaRPr kumimoji="1" lang="en-US" altLang="ja-JP" dirty="0" smtClean="0"/>
          </a:p>
          <a:p>
            <a:r>
              <a:rPr kumimoji="1" lang="ja-JP" altLang="en-US" dirty="0" smtClean="0"/>
              <a:t>・また、記録化してきたものを振り返り、目標（ゴール）との関係で児童生徒や学級全体の状況を</a:t>
            </a:r>
            <a:r>
              <a:rPr kumimoji="1" lang="ja-JP" altLang="en-US" dirty="0" smtClean="0"/>
              <a:t>評価します。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22</a:t>
            </a:fld>
            <a:endParaRPr kumimoji="1" lang="ja-JP" altLang="en-US"/>
          </a:p>
        </p:txBody>
      </p:sp>
    </p:spTree>
    <p:extLst>
      <p:ext uri="{BB962C8B-B14F-4D97-AF65-F5344CB8AC3E}">
        <p14:creationId xmlns:p14="http://schemas.microsoft.com/office/powerpoint/2010/main" val="18449143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301625"/>
            <a:ext cx="5919787" cy="3330575"/>
          </a:xfrm>
        </p:spPr>
      </p:sp>
      <p:sp>
        <p:nvSpPr>
          <p:cNvPr id="3" name="ノート プレースホルダー 2"/>
          <p:cNvSpPr>
            <a:spLocks noGrp="1"/>
          </p:cNvSpPr>
          <p:nvPr>
            <p:ph type="body" idx="1"/>
          </p:nvPr>
        </p:nvSpPr>
        <p:spPr>
          <a:xfrm>
            <a:off x="671195" y="3805194"/>
            <a:ext cx="5369560" cy="3876734"/>
          </a:xfrm>
        </p:spPr>
        <p:txBody>
          <a:bodyPr/>
          <a:lstStyle/>
          <a:p>
            <a:r>
              <a:rPr kumimoji="1" lang="ja-JP" altLang="en-US" dirty="0" smtClean="0"/>
              <a:t>・児童生徒の活動が順調なときは、その手立てを継続して</a:t>
            </a:r>
            <a:r>
              <a:rPr kumimoji="1" lang="ja-JP" altLang="en-US" dirty="0" smtClean="0"/>
              <a:t>いきます。</a:t>
            </a:r>
            <a:endParaRPr kumimoji="1" lang="en-US" altLang="ja-JP" dirty="0" smtClean="0"/>
          </a:p>
          <a:p>
            <a:r>
              <a:rPr kumimoji="1" lang="ja-JP" altLang="en-US" dirty="0" smtClean="0"/>
              <a:t>・うまく機能していないときは、新たな手立てを</a:t>
            </a:r>
            <a:r>
              <a:rPr kumimoji="1" lang="ja-JP" altLang="en-US" dirty="0" smtClean="0"/>
              <a:t>考えます。</a:t>
            </a:r>
            <a:endParaRPr kumimoji="1" lang="en-US" altLang="ja-JP" dirty="0" smtClean="0"/>
          </a:p>
          <a:p>
            <a:r>
              <a:rPr kumimoji="1" lang="ja-JP" altLang="en-US" dirty="0" smtClean="0"/>
              <a:t>・その際、教師が「こうすれば・・・」と手立てを示すのは</a:t>
            </a:r>
            <a:r>
              <a:rPr kumimoji="1" lang="ja-JP" altLang="en-US" dirty="0" smtClean="0"/>
              <a:t>簡単です。</a:t>
            </a:r>
            <a:r>
              <a:rPr kumimoji="1" lang="ja-JP" altLang="en-US" dirty="0" smtClean="0"/>
              <a:t>しかし、それでは、児童生徒の主体性は</a:t>
            </a:r>
            <a:r>
              <a:rPr kumimoji="1" lang="ja-JP" altLang="en-US" dirty="0" smtClean="0"/>
              <a:t>育ちません。</a:t>
            </a:r>
            <a:endParaRPr kumimoji="1" lang="en-US" altLang="ja-JP" dirty="0" smtClean="0"/>
          </a:p>
          <a:p>
            <a:r>
              <a:rPr kumimoji="1" lang="ja-JP" altLang="en-US" dirty="0" smtClean="0"/>
              <a:t>・児童生徒に考えさせる時間を保障し、児童生徒自身が決めたことを</a:t>
            </a:r>
            <a:r>
              <a:rPr kumimoji="1" lang="ja-JP" altLang="en-US" dirty="0" smtClean="0"/>
              <a:t>応援する立場</a:t>
            </a:r>
            <a:r>
              <a:rPr kumimoji="1" lang="ja-JP" altLang="en-US" dirty="0" smtClean="0"/>
              <a:t>で</a:t>
            </a:r>
            <a:r>
              <a:rPr kumimoji="1" lang="ja-JP" altLang="en-US" dirty="0" smtClean="0"/>
              <a:t>指導するゆとり</a:t>
            </a:r>
            <a:r>
              <a:rPr kumimoji="1" lang="ja-JP" altLang="en-US" dirty="0" smtClean="0"/>
              <a:t>をもつことが</a:t>
            </a:r>
            <a:r>
              <a:rPr kumimoji="1" lang="ja-JP" altLang="en-US" dirty="0" smtClean="0"/>
              <a:t>大切です。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23</a:t>
            </a:fld>
            <a:endParaRPr kumimoji="1" lang="ja-JP" altLang="en-US"/>
          </a:p>
        </p:txBody>
      </p:sp>
    </p:spTree>
    <p:extLst>
      <p:ext uri="{BB962C8B-B14F-4D97-AF65-F5344CB8AC3E}">
        <p14:creationId xmlns:p14="http://schemas.microsoft.com/office/powerpoint/2010/main" val="24020927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301625"/>
            <a:ext cx="5919787" cy="3330575"/>
          </a:xfrm>
        </p:spPr>
      </p:sp>
      <p:sp>
        <p:nvSpPr>
          <p:cNvPr id="3" name="ノート プレースホルダー 2"/>
          <p:cNvSpPr>
            <a:spLocks noGrp="1"/>
          </p:cNvSpPr>
          <p:nvPr>
            <p:ph type="body" idx="1"/>
          </p:nvPr>
        </p:nvSpPr>
        <p:spPr>
          <a:xfrm>
            <a:off x="671195" y="3805194"/>
            <a:ext cx="5369560" cy="3876734"/>
          </a:xfrm>
        </p:spPr>
        <p:txBody>
          <a:bodyPr/>
          <a:lstStyle/>
          <a:p>
            <a:pPr defTabSz="914217">
              <a:defRPr/>
            </a:pPr>
            <a:r>
              <a:rPr kumimoji="1" lang="ja-JP" altLang="en-US" dirty="0" smtClean="0"/>
              <a:t>・</a:t>
            </a:r>
            <a:r>
              <a:rPr kumimoji="1" lang="ja-JP" altLang="en-US" dirty="0" smtClean="0">
                <a:latin typeface="+mj-ea"/>
                <a:ea typeface="+mj-ea"/>
              </a:rPr>
              <a:t>例えば</a:t>
            </a:r>
            <a:r>
              <a:rPr kumimoji="1" lang="ja-JP" altLang="en-US" dirty="0" smtClean="0">
                <a:latin typeface="+mj-ea"/>
                <a:ea typeface="+mj-ea"/>
              </a:rPr>
              <a:t>、学級経営の目標（ゴール）が、「</a:t>
            </a:r>
            <a:r>
              <a:rPr lang="ja-JP" altLang="en-US" dirty="0">
                <a:latin typeface="+mj-ea"/>
                <a:ea typeface="+mj-ea"/>
              </a:rPr>
              <a:t>男女とも仲よく助け合う集団をつくる。」の実現に向け、</a:t>
            </a:r>
            <a:r>
              <a:rPr lang="en-US" altLang="ja-JP" dirty="0">
                <a:latin typeface="+mj-ea"/>
                <a:ea typeface="+mj-ea"/>
              </a:rPr>
              <a:t>4</a:t>
            </a:r>
            <a:r>
              <a:rPr lang="ja-JP" altLang="en-US" dirty="0">
                <a:latin typeface="+mj-ea"/>
                <a:ea typeface="+mj-ea"/>
              </a:rPr>
              <a:t>月に「毎月、協力して楽しめる学級行事を行う</a:t>
            </a:r>
            <a:r>
              <a:rPr lang="ja-JP" altLang="en-US" dirty="0" smtClean="0">
                <a:latin typeface="+mj-ea"/>
                <a:ea typeface="+mj-ea"/>
              </a:rPr>
              <a:t>。」</a:t>
            </a:r>
            <a:r>
              <a:rPr lang="ja-JP" altLang="en-US" dirty="0">
                <a:latin typeface="+mj-ea"/>
                <a:ea typeface="+mj-ea"/>
              </a:rPr>
              <a:t>「学級で起きた問題を子どもたちで</a:t>
            </a:r>
            <a:r>
              <a:rPr lang="ja-JP" altLang="en-US" dirty="0" smtClean="0">
                <a:latin typeface="+mj-ea"/>
                <a:ea typeface="+mj-ea"/>
              </a:rPr>
              <a:t>解決</a:t>
            </a:r>
            <a:r>
              <a:rPr lang="ja-JP" altLang="en-US" dirty="0">
                <a:latin typeface="+mj-ea"/>
                <a:ea typeface="+mj-ea"/>
              </a:rPr>
              <a:t>できるよう</a:t>
            </a:r>
            <a:r>
              <a:rPr lang="ja-JP" altLang="en-US" dirty="0" smtClean="0">
                <a:latin typeface="+mj-ea"/>
                <a:ea typeface="+mj-ea"/>
              </a:rPr>
              <a:t>にする。</a:t>
            </a:r>
            <a:r>
              <a:rPr lang="ja-JP" altLang="en-US" dirty="0">
                <a:latin typeface="+mj-ea"/>
                <a:ea typeface="+mj-ea"/>
              </a:rPr>
              <a:t>」の</a:t>
            </a:r>
            <a:r>
              <a:rPr lang="en-US" altLang="ja-JP" dirty="0">
                <a:latin typeface="+mj-ea"/>
                <a:ea typeface="+mj-ea"/>
              </a:rPr>
              <a:t>2</a:t>
            </a:r>
            <a:r>
              <a:rPr lang="ja-JP" altLang="en-US" dirty="0" err="1">
                <a:latin typeface="+mj-ea"/>
                <a:ea typeface="+mj-ea"/>
              </a:rPr>
              <a:t>つの</a:t>
            </a:r>
            <a:r>
              <a:rPr lang="ja-JP" altLang="en-US" dirty="0">
                <a:latin typeface="+mj-ea"/>
                <a:ea typeface="+mj-ea"/>
              </a:rPr>
              <a:t>計画</a:t>
            </a:r>
            <a:r>
              <a:rPr lang="ja-JP" altLang="en-US" dirty="0" smtClean="0">
                <a:latin typeface="+mj-ea"/>
                <a:ea typeface="+mj-ea"/>
              </a:rPr>
              <a:t>を立案した</a:t>
            </a:r>
            <a:r>
              <a:rPr lang="ja-JP" altLang="en-US" dirty="0" smtClean="0">
                <a:latin typeface="+mj-ea"/>
                <a:ea typeface="+mj-ea"/>
              </a:rPr>
              <a:t>とします。</a:t>
            </a:r>
            <a:endParaRPr lang="en-US" altLang="ja-JP" dirty="0">
              <a:latin typeface="+mj-ea"/>
              <a:ea typeface="+mj-ea"/>
            </a:endParaRPr>
          </a:p>
          <a:p>
            <a:pPr defTabSz="914217">
              <a:defRPr/>
            </a:pPr>
            <a:r>
              <a:rPr kumimoji="1" lang="ja-JP" altLang="en-US" dirty="0" smtClean="0"/>
              <a:t>・</a:t>
            </a:r>
            <a:r>
              <a:rPr lang="ja-JP" altLang="en-US" dirty="0" smtClean="0">
                <a:latin typeface="+mj-ea"/>
                <a:ea typeface="+mj-ea"/>
              </a:rPr>
              <a:t>そして</a:t>
            </a:r>
            <a:r>
              <a:rPr lang="ja-JP" altLang="en-US" dirty="0">
                <a:latin typeface="+mj-ea"/>
                <a:ea typeface="+mj-ea"/>
              </a:rPr>
              <a:t>、１学期末には、「学校行事では、進んで意見を出し合いながら、計画し合い</a:t>
            </a:r>
            <a:r>
              <a:rPr lang="ja-JP" altLang="en-US" dirty="0" smtClean="0">
                <a:latin typeface="+mj-ea"/>
                <a:ea typeface="+mj-ea"/>
              </a:rPr>
              <a:t>協力するよう</a:t>
            </a:r>
            <a:r>
              <a:rPr lang="ja-JP" altLang="en-US" dirty="0">
                <a:latin typeface="+mj-ea"/>
                <a:ea typeface="+mj-ea"/>
              </a:rPr>
              <a:t>に</a:t>
            </a:r>
            <a:r>
              <a:rPr lang="ja-JP" altLang="en-US" dirty="0" smtClean="0">
                <a:latin typeface="+mj-ea"/>
                <a:ea typeface="+mj-ea"/>
              </a:rPr>
              <a:t>なった。」</a:t>
            </a:r>
            <a:r>
              <a:rPr lang="ja-JP" altLang="en-US" dirty="0">
                <a:latin typeface="+mj-ea"/>
                <a:ea typeface="+mj-ea"/>
              </a:rPr>
              <a:t>「学級で起きた問題については、自分たちで何とかしようとせず</a:t>
            </a:r>
            <a:r>
              <a:rPr lang="ja-JP" altLang="en-US" dirty="0" smtClean="0">
                <a:latin typeface="+mj-ea"/>
                <a:ea typeface="+mj-ea"/>
              </a:rPr>
              <a:t>、学級担任</a:t>
            </a:r>
            <a:r>
              <a:rPr lang="ja-JP" altLang="en-US" dirty="0">
                <a:latin typeface="+mj-ea"/>
                <a:ea typeface="+mj-ea"/>
              </a:rPr>
              <a:t>に頼ることが多い。」という状況が</a:t>
            </a:r>
            <a:r>
              <a:rPr lang="ja-JP" altLang="en-US" dirty="0" smtClean="0">
                <a:latin typeface="+mj-ea"/>
                <a:ea typeface="+mj-ea"/>
              </a:rPr>
              <a:t>見られました</a:t>
            </a:r>
            <a:r>
              <a:rPr lang="ja-JP" altLang="en-US" dirty="0">
                <a:latin typeface="+mj-ea"/>
                <a:ea typeface="+mj-ea"/>
              </a:rPr>
              <a:t>。</a:t>
            </a:r>
          </a:p>
          <a:p>
            <a:r>
              <a:rPr kumimoji="1" lang="ja-JP" altLang="en-US" dirty="0" smtClean="0"/>
              <a:t>・</a:t>
            </a:r>
            <a:r>
              <a:rPr kumimoji="1" lang="ja-JP" altLang="en-US" dirty="0" smtClean="0">
                <a:latin typeface="+mj-ea"/>
                <a:ea typeface="+mj-ea"/>
              </a:rPr>
              <a:t>この</a:t>
            </a:r>
            <a:r>
              <a:rPr kumimoji="1" lang="ja-JP" altLang="en-US" dirty="0" smtClean="0">
                <a:latin typeface="+mj-ea"/>
                <a:ea typeface="+mj-ea"/>
              </a:rPr>
              <a:t>ようなとき、みなさんは、どのような「改善の手立て」を講じるか、パワーポイントの資料に書き込んで</a:t>
            </a:r>
            <a:r>
              <a:rPr kumimoji="1" lang="ja-JP" altLang="en-US" dirty="0" smtClean="0">
                <a:latin typeface="+mj-ea"/>
                <a:ea typeface="+mj-ea"/>
              </a:rPr>
              <a:t>いただきます。</a:t>
            </a:r>
            <a:r>
              <a:rPr kumimoji="1" lang="ja-JP" altLang="en-US" dirty="0" smtClean="0">
                <a:latin typeface="+mj-ea"/>
                <a:ea typeface="+mj-ea"/>
              </a:rPr>
              <a:t>（２分間）</a:t>
            </a:r>
            <a:endParaRPr kumimoji="1" lang="en-US" altLang="ja-JP" dirty="0" smtClean="0">
              <a:latin typeface="+mj-ea"/>
              <a:ea typeface="+mj-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様子を見て２～</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３名に発表</a:t>
            </a:r>
            <a:r>
              <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rPr>
              <a:t>してもらう。</a:t>
            </a:r>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r>
              <a:rPr kumimoji="1" lang="ja-JP" altLang="en-US" dirty="0" smtClean="0"/>
              <a:t>・ここで持参した自身の学級経営案をチェック</a:t>
            </a:r>
            <a:r>
              <a:rPr kumimoji="1" lang="en-US" altLang="ja-JP" dirty="0" smtClean="0"/>
              <a:t>(C)</a:t>
            </a:r>
            <a:r>
              <a:rPr kumimoji="1" lang="ja-JP" altLang="en-US" dirty="0" smtClean="0"/>
              <a:t>していただき、２学期に向けた実践の改善策を朱書きして</a:t>
            </a:r>
            <a:r>
              <a:rPr kumimoji="1" lang="ja-JP" altLang="en-US" dirty="0" smtClean="0"/>
              <a:t>いただきます。</a:t>
            </a:r>
            <a:endParaRPr kumimoji="1" lang="en-US" altLang="ja-JP" dirty="0" smtClean="0"/>
          </a:p>
          <a:p>
            <a:r>
              <a:rPr kumimoji="1" lang="ja-JP" altLang="en-US" dirty="0" smtClean="0"/>
              <a:t>・記入の際は、これからの取組が自校の教育目標と関連付いているかという視点を忘れず</a:t>
            </a:r>
            <a:r>
              <a:rPr kumimoji="1" lang="ja-JP" altLang="en-US" dirty="0" smtClean="0"/>
              <a:t>に入れていただきます。</a:t>
            </a:r>
            <a:endParaRPr kumimoji="1" lang="en-US" altLang="ja-JP" dirty="0" smtClean="0"/>
          </a:p>
          <a:p>
            <a:r>
              <a:rPr kumimoji="1" lang="ja-JP" altLang="en-US" dirty="0" smtClean="0"/>
              <a:t>★作業の時間を</a:t>
            </a:r>
            <a:r>
              <a:rPr kumimoji="1" lang="en-US" altLang="ja-JP" dirty="0" smtClean="0"/>
              <a:t>10</a:t>
            </a:r>
            <a:r>
              <a:rPr kumimoji="1" lang="ja-JP" altLang="en-US" dirty="0" smtClean="0"/>
              <a:t>分間</a:t>
            </a:r>
            <a:r>
              <a:rPr kumimoji="1" lang="ja-JP" altLang="en-US" dirty="0" smtClean="0"/>
              <a:t>確保する。</a:t>
            </a:r>
            <a:endParaRPr kumimoji="1" lang="en-US" altLang="ja-JP" dirty="0" smtClean="0"/>
          </a:p>
          <a:p>
            <a:r>
              <a:rPr kumimoji="1" lang="ja-JP" altLang="en-US" dirty="0" smtClean="0"/>
              <a:t>★記入後、４人一組のグループで、記入した改善策を</a:t>
            </a:r>
            <a:r>
              <a:rPr kumimoji="1" lang="ja-JP" altLang="en-US" dirty="0" smtClean="0"/>
              <a:t>交流する。</a:t>
            </a:r>
            <a:r>
              <a:rPr kumimoji="1" lang="ja-JP" altLang="en-US" dirty="0" smtClean="0"/>
              <a:t>様子を見て２～３名に発表してもらう。</a:t>
            </a: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b="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24</a:t>
            </a:fld>
            <a:endParaRPr kumimoji="1" lang="ja-JP" altLang="en-US"/>
          </a:p>
        </p:txBody>
      </p:sp>
    </p:spTree>
    <p:extLst>
      <p:ext uri="{BB962C8B-B14F-4D97-AF65-F5344CB8AC3E}">
        <p14:creationId xmlns:p14="http://schemas.microsoft.com/office/powerpoint/2010/main" val="32231573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3225" y="409575"/>
            <a:ext cx="5903913" cy="3322638"/>
          </a:xfrm>
        </p:spPr>
      </p:sp>
      <p:sp>
        <p:nvSpPr>
          <p:cNvPr id="3" name="ノート プレースホルダー 2"/>
          <p:cNvSpPr>
            <a:spLocks noGrp="1"/>
          </p:cNvSpPr>
          <p:nvPr>
            <p:ph type="body" idx="1"/>
          </p:nvPr>
        </p:nvSpPr>
        <p:spPr>
          <a:xfrm>
            <a:off x="406546" y="3901824"/>
            <a:ext cx="5898859" cy="3876110"/>
          </a:xfrm>
        </p:spPr>
        <p:txBody>
          <a:bodyPr/>
          <a:lstStyle/>
          <a:p>
            <a:pPr defTabSz="911565">
              <a:defRPr/>
            </a:pPr>
            <a:r>
              <a:rPr lang="ja-JP" altLang="en-US" dirty="0" smtClean="0">
                <a:effectLst/>
              </a:rPr>
              <a:t>・本講座の振り返り</a:t>
            </a:r>
            <a:r>
              <a:rPr lang="ja-JP" altLang="en-US" dirty="0" smtClean="0">
                <a:effectLst/>
              </a:rPr>
              <a:t>を行います。</a:t>
            </a:r>
            <a:endParaRPr lang="en-US" altLang="ja-JP" dirty="0" smtClean="0">
              <a:effectLst/>
            </a:endParaRPr>
          </a:p>
          <a:p>
            <a:r>
              <a:rPr kumimoji="1" lang="ja-JP" altLang="en-US" dirty="0" smtClean="0"/>
              <a:t>・本講座の初めに記入したワークシート</a:t>
            </a:r>
            <a:r>
              <a:rPr kumimoji="1" lang="ja-JP" altLang="en-US" dirty="0" smtClean="0"/>
              <a:t>を準備してください</a:t>
            </a:r>
            <a:r>
              <a:rPr kumimoji="1" lang="ja-JP" altLang="en-US" dirty="0"/>
              <a:t>。</a:t>
            </a:r>
            <a:endParaRPr kumimoji="1" lang="en-US" altLang="ja-JP" dirty="0"/>
          </a:p>
          <a:p>
            <a:r>
              <a:rPr kumimoji="1" lang="ja-JP" altLang="en-US" dirty="0" smtClean="0"/>
              <a:t>・本日の講座を通して明らかとなった、「今後の方策」を</a:t>
            </a:r>
            <a:r>
              <a:rPr kumimoji="1" lang="ja-JP" altLang="en-US" dirty="0" smtClean="0"/>
              <a:t>記入してください。</a:t>
            </a:r>
            <a:r>
              <a:rPr kumimoji="1" lang="ja-JP" altLang="en-US" dirty="0" smtClean="0"/>
              <a:t>（５分間）</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r>
              <a:rPr kumimoji="1" lang="en-US" altLang="ja-JP" dirty="0"/>
              <a:t>※</a:t>
            </a:r>
            <a:r>
              <a:rPr kumimoji="1" lang="ja-JP" altLang="en-US" dirty="0"/>
              <a:t>受講者</a:t>
            </a:r>
            <a:r>
              <a:rPr kumimoji="1" lang="ja-JP" altLang="en-US" dirty="0" smtClean="0"/>
              <a:t>は５分</a:t>
            </a:r>
            <a:r>
              <a:rPr kumimoji="1" lang="ja-JP" altLang="en-US" dirty="0"/>
              <a:t>で、ワークシート</a:t>
            </a:r>
            <a:r>
              <a:rPr kumimoji="1" lang="ja-JP" altLang="en-US" dirty="0" smtClean="0"/>
              <a:t>の今後の方策の欄</a:t>
            </a:r>
            <a:r>
              <a:rPr kumimoji="1" lang="ja-JP" altLang="en-US" dirty="0"/>
              <a:t>を</a:t>
            </a:r>
            <a:r>
              <a:rPr kumimoji="1" lang="ja-JP" altLang="en-US" dirty="0" smtClean="0"/>
              <a:t>記入する。</a:t>
            </a:r>
            <a:endParaRPr kumimoji="1" lang="ja-JP" altLang="en-US" dirty="0"/>
          </a:p>
        </p:txBody>
      </p:sp>
      <p:sp>
        <p:nvSpPr>
          <p:cNvPr id="4" name="スライド番号プレースホルダー 3"/>
          <p:cNvSpPr>
            <a:spLocks noGrp="1"/>
          </p:cNvSpPr>
          <p:nvPr>
            <p:ph type="sldNum" sz="quarter" idx="10"/>
          </p:nvPr>
        </p:nvSpPr>
        <p:spPr>
          <a:xfrm>
            <a:off x="3801915" y="9351701"/>
            <a:ext cx="2908512" cy="493992"/>
          </a:xfrm>
          <a:prstGeom prst="rect">
            <a:avLst/>
          </a:prstGeom>
        </p:spPr>
        <p:txBody>
          <a:bodyPr/>
          <a:lstStyle/>
          <a:p>
            <a:fld id="{CEEEB887-679D-4D85-ACAC-2C9ECF041923}" type="slidenum">
              <a:rPr kumimoji="1" lang="ja-JP" altLang="en-US" smtClean="0"/>
              <a:t>25</a:t>
            </a:fld>
            <a:endParaRPr kumimoji="1" lang="ja-JP" altLang="en-US"/>
          </a:p>
        </p:txBody>
      </p:sp>
    </p:spTree>
    <p:extLst>
      <p:ext uri="{BB962C8B-B14F-4D97-AF65-F5344CB8AC3E}">
        <p14:creationId xmlns:p14="http://schemas.microsoft.com/office/powerpoint/2010/main" val="39354122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09588" y="303213"/>
            <a:ext cx="5691187" cy="3201987"/>
          </a:xfrm>
        </p:spPr>
      </p:sp>
      <p:sp>
        <p:nvSpPr>
          <p:cNvPr id="3" name="ノート プレースホルダー 2"/>
          <p:cNvSpPr>
            <a:spLocks noGrp="1"/>
          </p:cNvSpPr>
          <p:nvPr>
            <p:ph type="body" idx="1"/>
          </p:nvPr>
        </p:nvSpPr>
        <p:spPr>
          <a:xfrm>
            <a:off x="670400" y="3652269"/>
            <a:ext cx="5369560" cy="3876734"/>
          </a:xfrm>
        </p:spPr>
        <p:txBody>
          <a:bodyPr/>
          <a:lstStyle/>
          <a:p>
            <a:r>
              <a:rPr kumimoji="1" lang="ja-JP" altLang="en-US" dirty="0" smtClean="0"/>
              <a:t>・まとめとして、今後取り組んでいただきたいことを</a:t>
            </a:r>
            <a:r>
              <a:rPr kumimoji="1" lang="ja-JP" altLang="en-US" dirty="0" smtClean="0"/>
              <a:t>お話しします。</a:t>
            </a:r>
            <a:endParaRPr kumimoji="1" lang="en-US" altLang="ja-JP" dirty="0" smtClean="0"/>
          </a:p>
          <a:p>
            <a:r>
              <a:rPr kumimoji="1" lang="ja-JP" altLang="en-US" dirty="0" smtClean="0"/>
              <a:t>・学級経営に当たっては、</a:t>
            </a:r>
            <a:endParaRPr kumimoji="1" lang="en-US" altLang="ja-JP" dirty="0" smtClean="0"/>
          </a:p>
          <a:p>
            <a:r>
              <a:rPr kumimoji="1" lang="ja-JP" altLang="en-US" dirty="0" smtClean="0"/>
              <a:t>①学級が児童生徒にとって「心の居場所」になるように、多様な個性や様々な人間関係を見据えながら、望ましい集団、人間関係づくりを進めていくよう、適切に</a:t>
            </a:r>
            <a:r>
              <a:rPr kumimoji="1" lang="ja-JP" altLang="en-US" dirty="0" smtClean="0"/>
              <a:t>指導すること</a:t>
            </a:r>
            <a:endParaRPr kumimoji="1" lang="ja-JP" altLang="en-US" dirty="0" smtClean="0"/>
          </a:p>
          <a:p>
            <a:r>
              <a:rPr kumimoji="1" lang="ja-JP" altLang="en-US" dirty="0" smtClean="0"/>
              <a:t>②学級経営は、明確な目標をもち、その目標を</a:t>
            </a:r>
            <a:r>
              <a:rPr kumimoji="1" lang="ja-JP" altLang="en-US" dirty="0" smtClean="0"/>
              <a:t>達成するため</a:t>
            </a:r>
            <a:r>
              <a:rPr kumimoji="1" lang="ja-JP" altLang="en-US" dirty="0" smtClean="0"/>
              <a:t>の具体的な手立てを計画し、実践したことについて評価を行い、その後の学級経営の改善に努めること</a:t>
            </a:r>
            <a:endParaRPr kumimoji="1" lang="en-US" altLang="ja-JP" dirty="0" smtClean="0"/>
          </a:p>
          <a:p>
            <a:r>
              <a:rPr kumimoji="1" lang="ja-JP" altLang="en-US" dirty="0" smtClean="0"/>
              <a:t>が</a:t>
            </a:r>
            <a:r>
              <a:rPr kumimoji="1" lang="ja-JP" altLang="en-US" dirty="0" smtClean="0"/>
              <a:t>重要です。</a:t>
            </a:r>
            <a:endParaRPr kumimoji="1" lang="en-US" altLang="ja-JP" dirty="0" smtClean="0"/>
          </a:p>
          <a:p>
            <a:endParaRPr kumimoji="1" lang="en-US" altLang="ja-JP" dirty="0" smtClean="0"/>
          </a:p>
          <a:p>
            <a:r>
              <a:rPr kumimoji="1" lang="ja-JP" altLang="en-US" dirty="0" smtClean="0"/>
              <a:t>・以上で、学級経営の講座を</a:t>
            </a:r>
            <a:r>
              <a:rPr kumimoji="1" lang="ja-JP" altLang="en-US" dirty="0" smtClean="0"/>
              <a:t>終了します。</a:t>
            </a:r>
            <a:endParaRPr kumimoji="1" lang="ja-JP" altLang="en-US" dirty="0" smtClean="0"/>
          </a:p>
        </p:txBody>
      </p:sp>
      <p:sp>
        <p:nvSpPr>
          <p:cNvPr id="4" name="スライド番号プレースホルダー 3"/>
          <p:cNvSpPr>
            <a:spLocks noGrp="1"/>
          </p:cNvSpPr>
          <p:nvPr>
            <p:ph type="sldNum" sz="quarter" idx="10"/>
          </p:nvPr>
        </p:nvSpPr>
        <p:spPr/>
        <p:txBody>
          <a:bodyPr/>
          <a:lstStyle/>
          <a:p>
            <a:fld id="{CEEEB887-679D-4D85-ACAC-2C9ECF041923}" type="slidenum">
              <a:rPr kumimoji="1" lang="ja-JP" altLang="en-US" smtClean="0"/>
              <a:t>26</a:t>
            </a:fld>
            <a:endParaRPr kumimoji="1" lang="ja-JP" altLang="en-US"/>
          </a:p>
        </p:txBody>
      </p:sp>
    </p:spTree>
    <p:extLst>
      <p:ext uri="{BB962C8B-B14F-4D97-AF65-F5344CB8AC3E}">
        <p14:creationId xmlns:p14="http://schemas.microsoft.com/office/powerpoint/2010/main" val="4197872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TextEdit="1"/>
          </p:cNvSpPr>
          <p:nvPr>
            <p:ph type="sldImg"/>
          </p:nvPr>
        </p:nvSpPr>
        <p:spPr bwMode="auto">
          <a:xfrm>
            <a:off x="776288" y="260350"/>
            <a:ext cx="5202237" cy="2927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3"/>
          <p:cNvSpPr>
            <a:spLocks noGrp="1"/>
          </p:cNvSpPr>
          <p:nvPr>
            <p:ph type="body" idx="1"/>
          </p:nvPr>
        </p:nvSpPr>
        <p:spPr bwMode="auto">
          <a:xfrm>
            <a:off x="499946" y="3345849"/>
            <a:ext cx="5754918" cy="41192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pPr eaLnBrk="0" fontAlgn="base" hangingPunct="0">
              <a:lnSpc>
                <a:spcPts val="1197"/>
              </a:lnSpc>
            </a:pPr>
            <a:r>
              <a:rPr lang="ja-JP" altLang="en-US" dirty="0" smtClean="0">
                <a:latin typeface="ＭＳ ゴシック" panose="020B0609070205080204" pitchFamily="49" charset="-128"/>
                <a:ea typeface="ＭＳ ゴシック" panose="020B0609070205080204" pitchFamily="49" charset="-128"/>
              </a:rPr>
              <a:t>・学級経営とは、担任教師が学校の教育目標や学級の実態を踏まえて作成した学級経営の目標・方針に則して、必要な諸条件の整備を行い運営・展開される</a:t>
            </a:r>
            <a:r>
              <a:rPr lang="ja-JP" altLang="en-US" dirty="0" smtClean="0">
                <a:latin typeface="ＭＳ ゴシック" panose="020B0609070205080204" pitchFamily="49" charset="-128"/>
                <a:ea typeface="ＭＳ ゴシック" panose="020B0609070205080204" pitchFamily="49" charset="-128"/>
              </a:rPr>
              <a:t>ものです。</a:t>
            </a:r>
            <a:endParaRPr lang="en-US" altLang="ja-JP" dirty="0" smtClean="0">
              <a:latin typeface="ＭＳ ゴシック" panose="020B0609070205080204" pitchFamily="49" charset="-128"/>
              <a:ea typeface="ＭＳ ゴシック" panose="020B0609070205080204" pitchFamily="49" charset="-128"/>
            </a:endParaRPr>
          </a:p>
          <a:p>
            <a:pPr eaLnBrk="0" fontAlgn="base" hangingPunct="0">
              <a:lnSpc>
                <a:spcPts val="1197"/>
              </a:lnSpc>
            </a:pPr>
            <a:r>
              <a:rPr lang="ja-JP" altLang="en-US" dirty="0" smtClean="0">
                <a:latin typeface="ＭＳ ゴシック" panose="020B0609070205080204" pitchFamily="49" charset="-128"/>
                <a:ea typeface="ＭＳ ゴシック" panose="020B0609070205080204" pitchFamily="49" charset="-128"/>
              </a:rPr>
              <a:t>・ここで確認したいことは、学級経営とは、学校の教育目標</a:t>
            </a:r>
            <a:r>
              <a:rPr lang="ja-JP" altLang="en-US" smtClean="0">
                <a:latin typeface="ＭＳ ゴシック" panose="020B0609070205080204" pitchFamily="49" charset="-128"/>
                <a:ea typeface="ＭＳ ゴシック" panose="020B0609070205080204" pitchFamily="49" charset="-128"/>
              </a:rPr>
              <a:t>を</a:t>
            </a:r>
            <a:r>
              <a:rPr lang="ja-JP" altLang="en-US" smtClean="0">
                <a:latin typeface="ＭＳ ゴシック" panose="020B0609070205080204" pitchFamily="49" charset="-128"/>
                <a:ea typeface="ＭＳ ゴシック" panose="020B0609070205080204" pitchFamily="49" charset="-128"/>
              </a:rPr>
              <a:t>実現するため</a:t>
            </a:r>
            <a:r>
              <a:rPr lang="ja-JP" altLang="en-US" dirty="0" smtClean="0">
                <a:latin typeface="ＭＳ ゴシック" panose="020B0609070205080204" pitchFamily="49" charset="-128"/>
                <a:ea typeface="ＭＳ ゴシック" panose="020B0609070205080204" pitchFamily="49" charset="-128"/>
              </a:rPr>
              <a:t>に行われるという</a:t>
            </a:r>
            <a:r>
              <a:rPr lang="ja-JP" altLang="en-US" dirty="0" smtClean="0">
                <a:latin typeface="ＭＳ ゴシック" panose="020B0609070205080204" pitchFamily="49" charset="-128"/>
                <a:ea typeface="ＭＳ ゴシック" panose="020B0609070205080204" pitchFamily="49" charset="-128"/>
              </a:rPr>
              <a:t>ことです。</a:t>
            </a:r>
            <a:endParaRPr lang="en-US" altLang="ja-JP"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3</a:t>
            </a:fld>
            <a:endParaRPr kumimoji="1" lang="ja-JP" altLang="en-US"/>
          </a:p>
        </p:txBody>
      </p:sp>
    </p:spTree>
    <p:extLst>
      <p:ext uri="{BB962C8B-B14F-4D97-AF65-F5344CB8AC3E}">
        <p14:creationId xmlns:p14="http://schemas.microsoft.com/office/powerpoint/2010/main" val="4093885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693738" y="412750"/>
            <a:ext cx="5346700" cy="30067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xfrm>
            <a:off x="671195" y="3640964"/>
            <a:ext cx="5369560" cy="387673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・では、</a:t>
            </a:r>
            <a:r>
              <a:rPr lang="ja-JP" altLang="en-US" dirty="0" smtClean="0">
                <a:latin typeface="ＭＳ ゴシック" panose="020B0609070205080204" pitchFamily="49" charset="-128"/>
                <a:ea typeface="ＭＳ ゴシック" panose="020B0609070205080204" pitchFamily="49" charset="-128"/>
              </a:rPr>
              <a:t>学校の教育目標を</a:t>
            </a:r>
            <a:r>
              <a:rPr lang="ja-JP" altLang="en-US" dirty="0" smtClean="0">
                <a:latin typeface="ＭＳ ゴシック" panose="020B0609070205080204" pitchFamily="49" charset="-128"/>
                <a:ea typeface="ＭＳ ゴシック" panose="020B0609070205080204" pitchFamily="49" charset="-128"/>
              </a:rPr>
              <a:t>実現するため</a:t>
            </a:r>
            <a:r>
              <a:rPr lang="ja-JP" altLang="en-US" dirty="0" smtClean="0">
                <a:latin typeface="ＭＳ ゴシック" panose="020B0609070205080204" pitchFamily="49" charset="-128"/>
                <a:ea typeface="ＭＳ ゴシック" panose="020B0609070205080204" pitchFamily="49" charset="-128"/>
              </a:rPr>
              <a:t>の学級経営とはどのように進めるとよい</a:t>
            </a:r>
            <a:r>
              <a:rPr lang="ja-JP" altLang="en-US" dirty="0" smtClean="0">
                <a:latin typeface="ＭＳ ゴシック" panose="020B0609070205080204" pitchFamily="49" charset="-128"/>
                <a:ea typeface="ＭＳ ゴシック" panose="020B0609070205080204" pitchFamily="49" charset="-128"/>
              </a:rPr>
              <a:t>のでしょうか</a:t>
            </a:r>
            <a:r>
              <a:rPr lang="ja-JP" altLang="en-US" dirty="0" smtClean="0">
                <a:latin typeface="ＭＳ ゴシック" panose="020B0609070205080204" pitchFamily="49" charset="-128"/>
                <a:ea typeface="ＭＳ ゴシック" panose="020B0609070205080204" pitchFamily="49" charset="-128"/>
              </a:rPr>
              <a:t>。</a:t>
            </a:r>
            <a:endParaRPr lang="en-US" altLang="ja-JP" dirty="0" smtClean="0"/>
          </a:p>
          <a:p>
            <a:pPr>
              <a:defRPr/>
            </a:pPr>
            <a:r>
              <a:rPr lang="ja-JP" altLang="en-US" dirty="0" smtClean="0"/>
              <a:t>・</a:t>
            </a:r>
            <a:r>
              <a:rPr lang="ja-JP" altLang="en-US" dirty="0"/>
              <a:t>例えば</a:t>
            </a:r>
            <a:r>
              <a:rPr lang="ja-JP" altLang="en-US" dirty="0" smtClean="0"/>
              <a:t>、学級経営案を</a:t>
            </a:r>
            <a:r>
              <a:rPr lang="ja-JP" altLang="en-US" dirty="0" smtClean="0"/>
              <a:t>作成するに</a:t>
            </a:r>
            <a:r>
              <a:rPr lang="ja-JP" altLang="en-US" dirty="0" smtClean="0"/>
              <a:t>当たっては、スライド</a:t>
            </a:r>
            <a:r>
              <a:rPr lang="ja-JP" altLang="en-US" dirty="0" smtClean="0"/>
              <a:t>にありますよう</a:t>
            </a:r>
            <a:r>
              <a:rPr lang="ja-JP" altLang="en-US" dirty="0"/>
              <a:t>に、「</a:t>
            </a:r>
            <a:r>
              <a:rPr lang="ja-JP" altLang="en-US" dirty="0" smtClean="0"/>
              <a:t>学年経営の目標</a:t>
            </a:r>
            <a:r>
              <a:rPr lang="ja-JP" altLang="en-US" dirty="0"/>
              <a:t>」及び「</a:t>
            </a:r>
            <a:r>
              <a:rPr lang="ja-JP" altLang="en-US" dirty="0" smtClean="0"/>
              <a:t>学級経営の目標</a:t>
            </a:r>
            <a:r>
              <a:rPr lang="ja-JP" altLang="en-US" dirty="0"/>
              <a:t>」が「学校の教育目標」を</a:t>
            </a:r>
            <a:r>
              <a:rPr lang="ja-JP" altLang="en-US" dirty="0" smtClean="0"/>
              <a:t>実現するため</a:t>
            </a:r>
            <a:r>
              <a:rPr lang="ja-JP" altLang="en-US" dirty="0"/>
              <a:t>に位置付いていることが</a:t>
            </a:r>
            <a:r>
              <a:rPr lang="ja-JP" altLang="en-US" dirty="0" smtClean="0"/>
              <a:t>大切です。</a:t>
            </a:r>
            <a:endParaRPr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latin typeface="ＭＳ ゴシック" panose="020B0609070205080204" pitchFamily="49" charset="-128"/>
                <a:ea typeface="ＭＳ ゴシック" panose="020B0609070205080204" pitchFamily="49" charset="-128"/>
              </a:rPr>
              <a:t>・本講座の後半では、持参いただいた学級経営計画を基に、御自身の学級経営が自校の教育目標の実現にどのようにつながるのかを</a:t>
            </a:r>
            <a:r>
              <a:rPr lang="ja-JP" altLang="en-US" dirty="0" smtClean="0">
                <a:latin typeface="ＭＳ ゴシック" panose="020B0609070205080204" pitchFamily="49" charset="-128"/>
                <a:ea typeface="ＭＳ ゴシック" panose="020B0609070205080204" pitchFamily="49" charset="-128"/>
              </a:rPr>
              <a:t>確認します。</a:t>
            </a:r>
            <a:endParaRPr lang="en-US" altLang="ja-JP" dirty="0" smtClean="0">
              <a:latin typeface="ＭＳ ゴシック" panose="020B0609070205080204" pitchFamily="49" charset="-128"/>
              <a:ea typeface="ＭＳ ゴシック" panose="020B0609070205080204" pitchFamily="49" charset="-128"/>
            </a:endParaRPr>
          </a:p>
          <a:p>
            <a:pPr>
              <a:defRPr/>
            </a:pPr>
            <a:endParaRPr lang="en-US" altLang="ja-JP" dirty="0" smtClean="0"/>
          </a:p>
        </p:txBody>
      </p:sp>
    </p:spTree>
    <p:extLst>
      <p:ext uri="{BB962C8B-B14F-4D97-AF65-F5344CB8AC3E}">
        <p14:creationId xmlns:p14="http://schemas.microsoft.com/office/powerpoint/2010/main" val="2873340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TextEdit="1"/>
          </p:cNvSpPr>
          <p:nvPr>
            <p:ph type="sldImg"/>
          </p:nvPr>
        </p:nvSpPr>
        <p:spPr bwMode="auto">
          <a:xfrm>
            <a:off x="776288" y="260350"/>
            <a:ext cx="5202237" cy="2927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3"/>
          <p:cNvSpPr>
            <a:spLocks noGrp="1"/>
          </p:cNvSpPr>
          <p:nvPr>
            <p:ph type="body" idx="1"/>
          </p:nvPr>
        </p:nvSpPr>
        <p:spPr bwMode="auto">
          <a:xfrm>
            <a:off x="499946" y="3345849"/>
            <a:ext cx="5754918" cy="411924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pPr defTabSz="911748" eaLnBrk="0" fontAlgn="base" hangingPunct="0">
              <a:lnSpc>
                <a:spcPts val="1197"/>
              </a:lnSpc>
              <a:defRPr/>
            </a:pPr>
            <a:r>
              <a:rPr lang="ja-JP" altLang="en-US" dirty="0" smtClean="0">
                <a:latin typeface="ＭＳ ゴシック" panose="020B0609070205080204" pitchFamily="49" charset="-128"/>
                <a:ea typeface="ＭＳ ゴシック" panose="020B0609070205080204" pitchFamily="49" charset="-128"/>
              </a:rPr>
              <a:t>・スライドには学級経営の要素を</a:t>
            </a:r>
            <a:r>
              <a:rPr lang="ja-JP" altLang="en-US" dirty="0" smtClean="0">
                <a:latin typeface="ＭＳ ゴシック" panose="020B0609070205080204" pitchFamily="49" charset="-128"/>
                <a:ea typeface="ＭＳ ゴシック" panose="020B0609070205080204" pitchFamily="49" charset="-128"/>
              </a:rPr>
              <a:t>示しました</a:t>
            </a:r>
            <a:r>
              <a:rPr lang="ja-JP" altLang="en-US" dirty="0" smtClean="0">
                <a:latin typeface="ＭＳ ゴシック" panose="020B0609070205080204" pitchFamily="49" charset="-128"/>
                <a:ea typeface="ＭＳ ゴシック" panose="020B0609070205080204" pitchFamily="49" charset="-128"/>
              </a:rPr>
              <a:t>。</a:t>
            </a:r>
            <a:endParaRPr lang="en-US" altLang="ja-JP" dirty="0" smtClean="0">
              <a:latin typeface="ＭＳ ゴシック" panose="020B0609070205080204" pitchFamily="49" charset="-128"/>
              <a:ea typeface="ＭＳ ゴシック" panose="020B0609070205080204" pitchFamily="49" charset="-128"/>
            </a:endParaRPr>
          </a:p>
          <a:p>
            <a:pPr defTabSz="911748" eaLnBrk="0" fontAlgn="base" hangingPunct="0">
              <a:lnSpc>
                <a:spcPts val="1197"/>
              </a:lnSpc>
              <a:defRPr/>
            </a:pPr>
            <a:r>
              <a:rPr lang="ja-JP" altLang="en-US" dirty="0" smtClean="0">
                <a:latin typeface="ＭＳ ゴシック" panose="020B0609070205080204" pitchFamily="49" charset="-128"/>
                <a:ea typeface="ＭＳ ゴシック" panose="020B0609070205080204" pitchFamily="49" charset="-128"/>
              </a:rPr>
              <a:t>・学級経営に当たっては、学習環境、家庭との連携、学習指導、生徒指導、進路指導、学級事務等について、幅広い視野で考える必要</a:t>
            </a:r>
            <a:r>
              <a:rPr lang="ja-JP" altLang="en-US" dirty="0" smtClean="0">
                <a:latin typeface="ＭＳ ゴシック" panose="020B0609070205080204" pitchFamily="49" charset="-128"/>
                <a:ea typeface="ＭＳ ゴシック" panose="020B0609070205080204" pitchFamily="49" charset="-128"/>
              </a:rPr>
              <a:t>があります。</a:t>
            </a:r>
            <a:endParaRPr lang="en-US" altLang="ja-JP"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5</a:t>
            </a:fld>
            <a:endParaRPr kumimoji="1" lang="ja-JP" altLang="en-US"/>
          </a:p>
        </p:txBody>
      </p:sp>
    </p:spTree>
    <p:extLst>
      <p:ext uri="{BB962C8B-B14F-4D97-AF65-F5344CB8AC3E}">
        <p14:creationId xmlns:p14="http://schemas.microsoft.com/office/powerpoint/2010/main" val="1790471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TextEdit="1"/>
          </p:cNvSpPr>
          <p:nvPr>
            <p:ph type="sldImg"/>
          </p:nvPr>
        </p:nvSpPr>
        <p:spPr bwMode="auto">
          <a:xfrm>
            <a:off x="776288" y="260350"/>
            <a:ext cx="5202237" cy="2927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3"/>
          <p:cNvSpPr>
            <a:spLocks noGrp="1"/>
          </p:cNvSpPr>
          <p:nvPr>
            <p:ph type="body" idx="1"/>
          </p:nvPr>
        </p:nvSpPr>
        <p:spPr bwMode="auto">
          <a:xfrm>
            <a:off x="499946" y="3345848"/>
            <a:ext cx="5754918" cy="509194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Autofit/>
          </a:bodyPr>
          <a:lstStyle/>
          <a:p>
            <a:pPr defTabSz="914745" eaLnBrk="0" fontAlgn="base" hangingPunct="0">
              <a:lnSpc>
                <a:spcPts val="1197"/>
              </a:lnSpc>
              <a:defRPr/>
            </a:pPr>
            <a:r>
              <a:rPr lang="ja-JP" altLang="en-US" dirty="0" smtClean="0">
                <a:effectLst/>
              </a:rPr>
              <a:t>・では、学級経営の充実を図るための視点にはどのようなもの</a:t>
            </a:r>
            <a:r>
              <a:rPr lang="ja-JP" altLang="en-US" dirty="0" smtClean="0">
                <a:effectLst/>
              </a:rPr>
              <a:t>があるのでしょうか</a:t>
            </a:r>
            <a:r>
              <a:rPr lang="ja-JP" altLang="en-US" dirty="0" smtClean="0">
                <a:effectLst/>
              </a:rPr>
              <a:t>。</a:t>
            </a:r>
            <a:endParaRPr lang="en-US" altLang="ja-JP" dirty="0" smtClean="0">
              <a:effectLst/>
            </a:endParaRPr>
          </a:p>
          <a:p>
            <a:pPr defTabSz="914745" eaLnBrk="0" fontAlgn="base" hangingPunct="0">
              <a:lnSpc>
                <a:spcPts val="1197"/>
              </a:lnSpc>
              <a:defRPr/>
            </a:pPr>
            <a:r>
              <a:rPr lang="ja-JP" altLang="en-US" dirty="0" smtClean="0">
                <a:effectLst/>
              </a:rPr>
              <a:t>・小（中）学校学習指導要領解説総則編では「学習や生活の基盤として、教師と児童（生徒）との信頼関係及び児童（生徒）相互のよりよい人間関係を育てるため、日頃から学級経営の充実を図ること」と示されて</a:t>
            </a:r>
            <a:r>
              <a:rPr lang="ja-JP" altLang="en-US" dirty="0" smtClean="0">
                <a:effectLst/>
              </a:rPr>
              <a:t>います。</a:t>
            </a:r>
            <a:endParaRPr lang="ja-JP" altLang="en-US" dirty="0" smtClean="0">
              <a:effectLst/>
            </a:endParaRPr>
          </a:p>
          <a:p>
            <a:pPr defTabSz="914745" eaLnBrk="0" fontAlgn="base" hangingPunct="0">
              <a:lnSpc>
                <a:spcPts val="1197"/>
              </a:lnSpc>
              <a:defRPr/>
            </a:pPr>
            <a:r>
              <a:rPr lang="ja-JP" altLang="en-US" dirty="0" smtClean="0">
                <a:effectLst/>
              </a:rPr>
              <a:t>・学級経営の内容は多岐にわたるが、教師と児童生徒との信頼関係、児童生徒相互のよりよい人間関係を構築したり、学級集団としての質を高めることが求められて</a:t>
            </a:r>
            <a:r>
              <a:rPr lang="ja-JP" altLang="en-US" dirty="0" smtClean="0">
                <a:effectLst/>
              </a:rPr>
              <a:t>います。</a:t>
            </a:r>
            <a:endParaRPr lang="ja-JP" altLang="en-US" dirty="0" smtClean="0">
              <a:effectLst/>
            </a:endParaRPr>
          </a:p>
        </p:txBody>
      </p:sp>
      <p:sp>
        <p:nvSpPr>
          <p:cNvPr id="2" name="スライド番号プレースホルダー 1"/>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6</a:t>
            </a:fld>
            <a:endParaRPr kumimoji="1" lang="ja-JP" altLang="en-US"/>
          </a:p>
        </p:txBody>
      </p:sp>
    </p:spTree>
    <p:extLst>
      <p:ext uri="{BB962C8B-B14F-4D97-AF65-F5344CB8AC3E}">
        <p14:creationId xmlns:p14="http://schemas.microsoft.com/office/powerpoint/2010/main" val="2689942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5650" y="247650"/>
            <a:ext cx="5199063" cy="2925763"/>
          </a:xfrm>
        </p:spPr>
      </p:sp>
      <p:sp>
        <p:nvSpPr>
          <p:cNvPr id="3" name="ノート プレースホルダー 2"/>
          <p:cNvSpPr>
            <a:spLocks noGrp="1"/>
          </p:cNvSpPr>
          <p:nvPr>
            <p:ph type="body" idx="1"/>
          </p:nvPr>
        </p:nvSpPr>
        <p:spPr>
          <a:xfrm>
            <a:off x="671195" y="3304800"/>
            <a:ext cx="5369560" cy="3876734"/>
          </a:xfrm>
        </p:spPr>
        <p:txBody>
          <a:bodyPr/>
          <a:lstStyle/>
          <a:p>
            <a:r>
              <a:rPr kumimoji="1" lang="ja-JP" altLang="en-US" dirty="0" smtClean="0"/>
              <a:t>・学級経営における人間関係づくりに当たっては、よりよい生活を築こう</a:t>
            </a:r>
            <a:r>
              <a:rPr kumimoji="1" lang="ja-JP" altLang="en-US" dirty="0" smtClean="0"/>
              <a:t>とする態度</a:t>
            </a:r>
            <a:r>
              <a:rPr kumimoji="1" lang="ja-JP" altLang="en-US" dirty="0" smtClean="0"/>
              <a:t>を育て、児童生徒の「心の居場所」と学級集団づくりを行うことが</a:t>
            </a:r>
            <a:r>
              <a:rPr kumimoji="1" lang="ja-JP" altLang="en-US" dirty="0" smtClean="0"/>
              <a:t>重要です。</a:t>
            </a:r>
            <a:endParaRPr kumimoji="1" lang="en-US" altLang="ja-JP" dirty="0" smtClean="0"/>
          </a:p>
          <a:p>
            <a:r>
              <a:rPr kumimoji="1" lang="ja-JP" altLang="en-US" dirty="0" smtClean="0"/>
              <a:t>・学級集団づくりの留意点としては、</a:t>
            </a:r>
            <a:endParaRPr kumimoji="1" lang="en-US" altLang="ja-JP" dirty="0" smtClean="0"/>
          </a:p>
          <a:p>
            <a:r>
              <a:rPr kumimoji="1" lang="ja-JP" altLang="en-US" dirty="0" smtClean="0"/>
              <a:t>①児童生徒一人一人が活躍できる場を</a:t>
            </a:r>
            <a:r>
              <a:rPr kumimoji="1" lang="ja-JP" altLang="en-US" dirty="0" smtClean="0"/>
              <a:t>設定する</a:t>
            </a:r>
            <a:endParaRPr kumimoji="1" lang="en-US" altLang="ja-JP" dirty="0" smtClean="0"/>
          </a:p>
          <a:p>
            <a:r>
              <a:rPr kumimoji="1" lang="ja-JP" altLang="en-US" dirty="0" smtClean="0"/>
              <a:t>②児童生徒のよさを認め、励まし、みんなに広める場を</a:t>
            </a:r>
            <a:r>
              <a:rPr kumimoji="1" lang="ja-JP" altLang="en-US" dirty="0" smtClean="0"/>
              <a:t>設定する</a:t>
            </a:r>
            <a:endParaRPr kumimoji="1" lang="en-US" altLang="ja-JP" dirty="0" smtClean="0"/>
          </a:p>
          <a:p>
            <a:r>
              <a:rPr kumimoji="1" lang="ja-JP" altLang="en-US" dirty="0" smtClean="0"/>
              <a:t>③グループ活動など、助け合いの場を</a:t>
            </a:r>
            <a:r>
              <a:rPr kumimoji="1" lang="ja-JP" altLang="en-US" dirty="0" smtClean="0"/>
              <a:t>設定する</a:t>
            </a:r>
            <a:endParaRPr kumimoji="1" lang="en-US" altLang="ja-JP" dirty="0" smtClean="0"/>
          </a:p>
          <a:p>
            <a:r>
              <a:rPr kumimoji="1" lang="ja-JP" altLang="en-US" dirty="0" smtClean="0"/>
              <a:t>④児童生徒の思いや願いを生かせる活動を取り入れる</a:t>
            </a:r>
            <a:endParaRPr kumimoji="1" lang="en-US" altLang="ja-JP" dirty="0" smtClean="0"/>
          </a:p>
          <a:p>
            <a:r>
              <a:rPr kumimoji="1" lang="ja-JP" altLang="en-US" dirty="0" smtClean="0"/>
              <a:t>ことが</a:t>
            </a:r>
            <a:r>
              <a:rPr kumimoji="1" lang="ja-JP" altLang="en-US" dirty="0" smtClean="0"/>
              <a:t>挙げられます。</a:t>
            </a:r>
            <a:endParaRPr kumimoji="1" lang="en-US" altLang="ja-JP" dirty="0" smtClean="0"/>
          </a:p>
        </p:txBody>
      </p:sp>
      <p:sp>
        <p:nvSpPr>
          <p:cNvPr id="4" name="スライド番号プレースホルダー 3"/>
          <p:cNvSpPr>
            <a:spLocks noGrp="1"/>
          </p:cNvSpPr>
          <p:nvPr>
            <p:ph type="sldNum" sz="quarter" idx="10"/>
          </p:nvPr>
        </p:nvSpPr>
        <p:spPr>
          <a:xfrm>
            <a:off x="3801018" y="9350193"/>
            <a:ext cx="2907826" cy="493911"/>
          </a:xfrm>
          <a:prstGeom prst="rect">
            <a:avLst/>
          </a:prstGeom>
        </p:spPr>
        <p:txBody>
          <a:bodyPr/>
          <a:lstStyle/>
          <a:p>
            <a:fld id="{CEEEB887-679D-4D85-ACAC-2C9ECF041923}" type="slidenum">
              <a:rPr kumimoji="1" lang="ja-JP" altLang="en-US" smtClean="0"/>
              <a:t>7</a:t>
            </a:fld>
            <a:endParaRPr kumimoji="1" lang="ja-JP" altLang="en-US"/>
          </a:p>
        </p:txBody>
      </p:sp>
    </p:spTree>
    <p:extLst>
      <p:ext uri="{BB962C8B-B14F-4D97-AF65-F5344CB8AC3E}">
        <p14:creationId xmlns:p14="http://schemas.microsoft.com/office/powerpoint/2010/main" val="210187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536575" y="373063"/>
            <a:ext cx="5638800" cy="3171825"/>
          </a:xfrm>
          <a:ln/>
        </p:spPr>
      </p:sp>
      <p:sp>
        <p:nvSpPr>
          <p:cNvPr id="65539" name="Rectangle 3"/>
          <p:cNvSpPr>
            <a:spLocks noGrp="1" noChangeArrowheads="1"/>
          </p:cNvSpPr>
          <p:nvPr>
            <p:ph type="body" idx="1"/>
          </p:nvPr>
        </p:nvSpPr>
        <p:spPr>
          <a:xfrm>
            <a:off x="671195" y="3714116"/>
            <a:ext cx="5369560" cy="387673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sz="1100" dirty="0" smtClean="0">
                <a:effectLst/>
              </a:rPr>
              <a:t>・学級経営に当たっては、「個と個」や「個と集団」の関わりの中で互いの良さを生かし、協働して取り組み、よりよい人間関係を築こう</a:t>
            </a:r>
            <a:r>
              <a:rPr lang="ja-JP" altLang="en-US" sz="1100" dirty="0" smtClean="0">
                <a:effectLst/>
              </a:rPr>
              <a:t>とすること</a:t>
            </a:r>
            <a:r>
              <a:rPr lang="ja-JP" altLang="en-US" sz="1100" dirty="0" smtClean="0">
                <a:effectLst/>
              </a:rPr>
              <a:t>が</a:t>
            </a:r>
            <a:r>
              <a:rPr lang="ja-JP" altLang="en-US" sz="1100" dirty="0" smtClean="0">
                <a:effectLst/>
              </a:rPr>
              <a:t>重要です。</a:t>
            </a:r>
            <a:endParaRPr lang="en-US" altLang="ja-JP" sz="1100" dirty="0" smtClean="0">
              <a:effectLst/>
            </a:endParaRPr>
          </a:p>
          <a:p>
            <a:pPr eaLnBrk="1" hangingPunct="1"/>
            <a:r>
              <a:rPr lang="ja-JP" altLang="en-US" sz="1100" dirty="0" smtClean="0">
                <a:effectLst/>
              </a:rPr>
              <a:t>・なお、学級が、支え合い、高め合う集団になるためには、特別活動における学級活動の充実がポイントと</a:t>
            </a:r>
            <a:r>
              <a:rPr lang="ja-JP" altLang="en-US" sz="1100" dirty="0" smtClean="0">
                <a:effectLst/>
              </a:rPr>
              <a:t>なります。</a:t>
            </a:r>
            <a:endParaRPr lang="en-US" altLang="ja-JP" sz="1100" dirty="0" smtClean="0">
              <a:effectLst/>
            </a:endParaRPr>
          </a:p>
          <a:p>
            <a:pPr eaLnBrk="1" hangingPunct="1"/>
            <a:r>
              <a:rPr lang="ja-JP" altLang="en-US" sz="1100" dirty="0" smtClean="0">
                <a:effectLst/>
              </a:rPr>
              <a:t>・スライドに、学級活動における合意形成、意思決定のプロセスを</a:t>
            </a:r>
            <a:r>
              <a:rPr lang="ja-JP" altLang="en-US" sz="1100" dirty="0" smtClean="0">
                <a:effectLst/>
              </a:rPr>
              <a:t>示しました</a:t>
            </a:r>
            <a:r>
              <a:rPr lang="ja-JP" altLang="en-US" sz="1100" dirty="0" smtClean="0">
                <a:effectLst/>
              </a:rPr>
              <a:t>。</a:t>
            </a:r>
            <a:endParaRPr lang="en-US" altLang="ja-JP" sz="1100" dirty="0" smtClean="0">
              <a:effectLst/>
            </a:endParaRPr>
          </a:p>
          <a:p>
            <a:pPr eaLnBrk="1" hangingPunct="1"/>
            <a:endParaRPr lang="en-US" altLang="ja-JP" sz="1100" dirty="0" smtClean="0">
              <a:effectLst/>
              <a:latin typeface="Arial" panose="020B0604020202020204" pitchFamily="34" charset="0"/>
            </a:endParaRPr>
          </a:p>
        </p:txBody>
      </p:sp>
    </p:spTree>
    <p:extLst>
      <p:ext uri="{BB962C8B-B14F-4D97-AF65-F5344CB8AC3E}">
        <p14:creationId xmlns:p14="http://schemas.microsoft.com/office/powerpoint/2010/main" val="1287395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3225" y="409575"/>
            <a:ext cx="5903913" cy="3322638"/>
          </a:xfrm>
        </p:spPr>
      </p:sp>
      <p:sp>
        <p:nvSpPr>
          <p:cNvPr id="3" name="ノート プレースホルダー 2"/>
          <p:cNvSpPr>
            <a:spLocks noGrp="1"/>
          </p:cNvSpPr>
          <p:nvPr>
            <p:ph type="body" idx="1"/>
          </p:nvPr>
        </p:nvSpPr>
        <p:spPr>
          <a:xfrm>
            <a:off x="406546" y="3901824"/>
            <a:ext cx="5898859" cy="3876110"/>
          </a:xfrm>
        </p:spPr>
        <p:txBody>
          <a:bodyPr/>
          <a:lstStyle/>
          <a:p>
            <a:pPr defTabSz="911565">
              <a:defRPr/>
            </a:pPr>
            <a:r>
              <a:rPr lang="ja-JP" altLang="en-US" dirty="0" smtClean="0">
                <a:effectLst/>
              </a:rPr>
              <a:t>・それではここで、演習「課題の明確化」を</a:t>
            </a:r>
            <a:r>
              <a:rPr lang="ja-JP" altLang="en-US" dirty="0" smtClean="0">
                <a:effectLst/>
              </a:rPr>
              <a:t>行います。</a:t>
            </a:r>
            <a:endParaRPr lang="en-US" altLang="ja-JP" dirty="0" smtClean="0">
              <a:effectLst/>
            </a:endParaRPr>
          </a:p>
          <a:p>
            <a:r>
              <a:rPr kumimoji="1" lang="ja-JP" altLang="en-US" dirty="0" smtClean="0"/>
              <a:t>・配付</a:t>
            </a:r>
            <a:r>
              <a:rPr kumimoji="1" lang="ja-JP" altLang="en-US" dirty="0"/>
              <a:t>したワークシート</a:t>
            </a:r>
            <a:r>
              <a:rPr kumimoji="1" lang="ja-JP" altLang="en-US" dirty="0" smtClean="0"/>
              <a:t>を準備してください</a:t>
            </a:r>
            <a:r>
              <a:rPr kumimoji="1" lang="ja-JP" altLang="en-US" dirty="0"/>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・先ほど説明をした</a:t>
            </a:r>
            <a:r>
              <a:rPr lang="ja-JP" altLang="en-US" sz="1200" dirty="0" smtClean="0">
                <a:latin typeface="ＭＳ ゴシック" panose="020B0609070205080204" pitchFamily="49" charset="-128"/>
                <a:ea typeface="ＭＳ ゴシック" panose="020B0609070205080204" pitchFamily="49" charset="-128"/>
                <a:cs typeface="メイリオ" panose="020B0604030504040204" pitchFamily="50" charset="-128"/>
              </a:rPr>
              <a:t>学級経営の充実を図るための視点に係り、</a:t>
            </a:r>
            <a:r>
              <a:rPr kumimoji="1" lang="ja-JP" altLang="en-US" dirty="0" smtClean="0"/>
              <a:t>「児童生徒同士の人間関係づくり」と「教師と児童生徒の人間関係づくり」について、現時点</a:t>
            </a:r>
            <a:r>
              <a:rPr kumimoji="1" lang="ja-JP" altLang="en-US" dirty="0"/>
              <a:t>で</a:t>
            </a:r>
            <a:r>
              <a:rPr kumimoji="1" lang="ja-JP" altLang="en-US" dirty="0" smtClean="0"/>
              <a:t>受講者</a:t>
            </a:r>
            <a:r>
              <a:rPr kumimoji="1" lang="ja-JP" altLang="en-US" dirty="0"/>
              <a:t>の皆さんが課題と感じていること、悩んでいることなどを記入して</a:t>
            </a:r>
            <a:r>
              <a:rPr kumimoji="1" lang="ja-JP" altLang="en-US" dirty="0" smtClean="0"/>
              <a:t>いただきます。</a:t>
            </a:r>
            <a:endParaRPr kumimoji="1" lang="en-US" altLang="ja-JP" dirty="0"/>
          </a:p>
          <a:p>
            <a:r>
              <a:rPr kumimoji="1" lang="ja-JP" altLang="en-US" dirty="0" smtClean="0"/>
              <a:t>・また、課題の解決</a:t>
            </a:r>
            <a:r>
              <a:rPr kumimoji="1" lang="ja-JP" altLang="en-US" dirty="0"/>
              <a:t>に向けて、自分で実践したり先輩教員に</a:t>
            </a:r>
            <a:r>
              <a:rPr kumimoji="1" lang="ja-JP" altLang="en-US" dirty="0" smtClean="0"/>
              <a:t>相談するなど</a:t>
            </a:r>
            <a:r>
              <a:rPr kumimoji="1" lang="ja-JP" altLang="en-US" dirty="0"/>
              <a:t>して、既</a:t>
            </a:r>
            <a:r>
              <a:rPr kumimoji="1" lang="ja-JP" altLang="en-US" dirty="0" smtClean="0"/>
              <a:t>に取り組んで</a:t>
            </a:r>
            <a:r>
              <a:rPr kumimoji="1" lang="ja-JP" altLang="en-US" dirty="0"/>
              <a:t>いることがあれば、記入</a:t>
            </a:r>
            <a:r>
              <a:rPr kumimoji="1" lang="ja-JP" altLang="en-US" dirty="0" smtClean="0"/>
              <a:t>してください</a:t>
            </a:r>
            <a:r>
              <a:rPr kumimoji="1" lang="ja-JP" altLang="en-US" dirty="0"/>
              <a:t>。</a:t>
            </a:r>
            <a:endParaRPr kumimoji="1" lang="en-US" altLang="ja-JP" dirty="0"/>
          </a:p>
          <a:p>
            <a:r>
              <a:rPr kumimoji="1" lang="ja-JP" altLang="en-US" dirty="0" smtClean="0"/>
              <a:t>・時間は</a:t>
            </a:r>
            <a:r>
              <a:rPr kumimoji="1" lang="ja-JP" altLang="en-US" dirty="0" smtClean="0"/>
              <a:t>５分です。</a:t>
            </a:r>
            <a:endParaRPr kumimoji="1" lang="en-US" altLang="ja-JP" dirty="0"/>
          </a:p>
          <a:p>
            <a:r>
              <a:rPr kumimoji="1" lang="en-US" altLang="ja-JP" dirty="0"/>
              <a:t>※</a:t>
            </a:r>
            <a:r>
              <a:rPr kumimoji="1" lang="ja-JP" altLang="en-US" dirty="0"/>
              <a:t>受講者</a:t>
            </a:r>
            <a:r>
              <a:rPr kumimoji="1" lang="ja-JP" altLang="en-US" dirty="0" smtClean="0"/>
              <a:t>は５分</a:t>
            </a:r>
            <a:r>
              <a:rPr kumimoji="1" lang="ja-JP" altLang="en-US" dirty="0"/>
              <a:t>で、ワークシートの課題の明確化の欄を</a:t>
            </a:r>
            <a:r>
              <a:rPr kumimoji="1" lang="ja-JP" altLang="en-US" dirty="0" smtClean="0"/>
              <a:t>記入する。</a:t>
            </a:r>
            <a:endParaRPr kumimoji="1" lang="ja-JP" altLang="en-US" dirty="0"/>
          </a:p>
        </p:txBody>
      </p:sp>
      <p:sp>
        <p:nvSpPr>
          <p:cNvPr id="4" name="スライド番号プレースホルダー 3"/>
          <p:cNvSpPr>
            <a:spLocks noGrp="1"/>
          </p:cNvSpPr>
          <p:nvPr>
            <p:ph type="sldNum" sz="quarter" idx="10"/>
          </p:nvPr>
        </p:nvSpPr>
        <p:spPr>
          <a:xfrm>
            <a:off x="3801915" y="9351701"/>
            <a:ext cx="2908512" cy="493992"/>
          </a:xfrm>
          <a:prstGeom prst="rect">
            <a:avLst/>
          </a:prstGeom>
        </p:spPr>
        <p:txBody>
          <a:bodyPr/>
          <a:lstStyle/>
          <a:p>
            <a:fld id="{CEEEB887-679D-4D85-ACAC-2C9ECF041923}" type="slidenum">
              <a:rPr kumimoji="1" lang="ja-JP" altLang="en-US" smtClean="0"/>
              <a:t>9</a:t>
            </a:fld>
            <a:endParaRPr kumimoji="1" lang="ja-JP" altLang="en-US"/>
          </a:p>
        </p:txBody>
      </p:sp>
    </p:spTree>
    <p:extLst>
      <p:ext uri="{BB962C8B-B14F-4D97-AF65-F5344CB8AC3E}">
        <p14:creationId xmlns:p14="http://schemas.microsoft.com/office/powerpoint/2010/main" val="3935412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FDF97BF-81F4-4239-B7AE-DD422761D28B}" type="datetime1">
              <a:rPr kumimoji="1" lang="ja-JP" altLang="en-US" smtClean="0"/>
              <a:t>2020/5/20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244460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B3DA65E-F4BE-4DDC-8225-796B4B688172}" type="datetime1">
              <a:rPr kumimoji="1" lang="ja-JP" altLang="en-US" smtClean="0"/>
              <a:t>2020/5/20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19945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3D3D254-3438-4613-9D75-A7104DC30FFB}" type="datetime1">
              <a:rPr kumimoji="1" lang="ja-JP" altLang="en-US" smtClean="0"/>
              <a:t>2020/5/20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614538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EFE7A7F-259A-487E-B0AF-D14801CAF1C5}" type="datetime1">
              <a:rPr kumimoji="1" lang="ja-JP" altLang="en-US" smtClean="0"/>
              <a:t>2020/5/20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742246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CEFD6CB-2C35-4B4D-9C92-135D2323E449}" type="datetime1">
              <a:rPr kumimoji="1" lang="ja-JP" altLang="en-US" smtClean="0"/>
              <a:t>2020/5/20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372398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71B0B77-3C70-4E13-A754-82160367F68A}" type="datetime1">
              <a:rPr kumimoji="1" lang="ja-JP" altLang="en-US" smtClean="0"/>
              <a:t>2020/5/20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4269388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22341DD-79E0-442B-83BD-C59416409D27}" type="datetime1">
              <a:rPr kumimoji="1" lang="ja-JP" altLang="en-US" smtClean="0"/>
              <a:t>2020/5/20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319912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0740E6E-C48D-4348-A199-BF012ADDDFF2}" type="datetime1">
              <a:rPr kumimoji="1" lang="ja-JP" altLang="en-US" smtClean="0"/>
              <a:t>2020/5/20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565968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A1E09F-1C9D-4BBA-AA37-576F449791F7}" type="datetime1">
              <a:rPr kumimoji="1" lang="ja-JP" altLang="en-US" smtClean="0"/>
              <a:t>2020/5/20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553146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8FB9BEF-949D-4A0C-B083-C8E2978C74FD}" type="datetime1">
              <a:rPr kumimoji="1" lang="ja-JP" altLang="en-US" smtClean="0"/>
              <a:t>2020/5/20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2918831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D342016-3234-47CC-930A-567B9C83CD3F}" type="datetime1">
              <a:rPr kumimoji="1" lang="ja-JP" altLang="en-US" smtClean="0"/>
              <a:t>2020/5/20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1068146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E74840-51CF-4DB7-A1DD-CC7A3B28D3FE}" type="datetime1">
              <a:rPr kumimoji="1" lang="ja-JP" altLang="en-US" smtClean="0"/>
              <a:t>2020/5/20</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35AD2-8B7B-4CF4-BC66-4791DB21DCBF}" type="slidenum">
              <a:rPr kumimoji="1" lang="ja-JP" altLang="en-US" smtClean="0"/>
              <a:t>‹#›</a:t>
            </a:fld>
            <a:endParaRPr kumimoji="1" lang="ja-JP" altLang="en-US"/>
          </a:p>
        </p:txBody>
      </p:sp>
    </p:spTree>
    <p:extLst>
      <p:ext uri="{BB962C8B-B14F-4D97-AF65-F5344CB8AC3E}">
        <p14:creationId xmlns:p14="http://schemas.microsoft.com/office/powerpoint/2010/main" val="91002974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429610" y="1781540"/>
            <a:ext cx="7467600" cy="1348522"/>
          </a:xfrm>
          <a:solidFill>
            <a:srgbClr val="FFFF99"/>
          </a:solidFill>
          <a:ln w="139700" cmpd="dbl">
            <a:solidFill>
              <a:srgbClr val="FF8900"/>
            </a:solidFill>
          </a:ln>
          <a:effectLst>
            <a:outerShdw blurRad="279400" dist="38100" dir="2700000" algn="tl" rotWithShape="0">
              <a:prstClr val="black">
                <a:alpha val="40000"/>
              </a:prstClr>
            </a:outerShdw>
          </a:effectLst>
        </p:spPr>
        <p:txBody>
          <a:bodyPr anchor="ctr">
            <a:noAutofit/>
          </a:bodyPr>
          <a:lstStyle/>
          <a:p>
            <a:pPr>
              <a:lnSpc>
                <a:spcPts val="5400"/>
              </a:lnSpc>
            </a:pPr>
            <a:r>
              <a:rPr lang="ja-JP" altLang="en-US" sz="4800" b="1" dirty="0" smtClean="0">
                <a:latin typeface="ＭＳ ゴシック" panose="020B0609070205080204" pitchFamily="49" charset="-128"/>
                <a:ea typeface="ＭＳ ゴシック" panose="020B0609070205080204" pitchFamily="49" charset="-128"/>
                <a:cs typeface="メイリオ" panose="020B0604030504040204" pitchFamily="50" charset="-128"/>
              </a:rPr>
              <a:t>学級経営</a:t>
            </a:r>
            <a:endPar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6" name="スライド番号プレースホルダー 5"/>
          <p:cNvSpPr>
            <a:spLocks noGrp="1"/>
          </p:cNvSpPr>
          <p:nvPr>
            <p:ph type="sldNum" sz="quarter" idx="12"/>
          </p:nvPr>
        </p:nvSpPr>
        <p:spPr/>
        <p:txBody>
          <a:bodyPr/>
          <a:lstStyle/>
          <a:p>
            <a:fld id="{F5C35AD2-8B7B-4CF4-BC66-4791DB21DCBF}" type="slidenum">
              <a:rPr kumimoji="1" lang="ja-JP" altLang="en-US" smtClean="0"/>
              <a:t>1</a:t>
            </a:fld>
            <a:endParaRPr kumimoji="1" lang="ja-JP" altLang="en-US" dirty="0"/>
          </a:p>
        </p:txBody>
      </p:sp>
      <p:sp>
        <p:nvSpPr>
          <p:cNvPr id="5" name="テキスト ボックス 4"/>
          <p:cNvSpPr txBox="1"/>
          <p:nvPr/>
        </p:nvSpPr>
        <p:spPr>
          <a:xfrm>
            <a:off x="1911554" y="4548364"/>
            <a:ext cx="8503712" cy="1990288"/>
          </a:xfrm>
          <a:prstGeom prst="rect">
            <a:avLst/>
          </a:prstGeom>
          <a:noFill/>
        </p:spPr>
        <p:txBody>
          <a:bodyPr wrap="square">
            <a:spAutoFit/>
          </a:bodyPr>
          <a:lstStyle/>
          <a:p>
            <a:pPr eaLnBrk="0" hangingPunct="0">
              <a:lnSpc>
                <a:spcPts val="3700"/>
              </a:lnSpc>
            </a:pPr>
            <a:r>
              <a:rPr lang="ja-JP" altLang="en-US" sz="2800" dirty="0" smtClean="0">
                <a:latin typeface="ＭＳ ゴシック" panose="020B0609070205080204" pitchFamily="49" charset="-128"/>
                <a:ea typeface="ＭＳ ゴシック" panose="020B0609070205080204" pitchFamily="49" charset="-128"/>
              </a:rPr>
              <a:t>　学級経営に</a:t>
            </a:r>
            <a:r>
              <a:rPr lang="ja-JP" altLang="en-US" sz="2800" dirty="0" smtClean="0">
                <a:latin typeface="ＭＳ ゴシック" panose="020B0609070205080204" pitchFamily="49" charset="-128"/>
                <a:ea typeface="ＭＳ ゴシック" panose="020B0609070205080204" pitchFamily="49" charset="-128"/>
              </a:rPr>
              <a:t>関する人間</a:t>
            </a:r>
            <a:r>
              <a:rPr lang="ja-JP" altLang="en-US" sz="2800" dirty="0" smtClean="0">
                <a:latin typeface="ＭＳ ゴシック" panose="020B0609070205080204" pitchFamily="49" charset="-128"/>
                <a:ea typeface="ＭＳ ゴシック" panose="020B0609070205080204" pitchFamily="49" charset="-128"/>
              </a:rPr>
              <a:t>関係づくりに係る演習や組織的・計画的な学級経営に向けた説明等</a:t>
            </a:r>
            <a:r>
              <a:rPr lang="ja-JP" altLang="en-US" sz="2800" dirty="0">
                <a:latin typeface="ＭＳ ゴシック" panose="020B0609070205080204" pitchFamily="49" charset="-128"/>
                <a:ea typeface="ＭＳ ゴシック" panose="020B0609070205080204" pitchFamily="49" charset="-128"/>
              </a:rPr>
              <a:t>を通して、学級</a:t>
            </a:r>
            <a:r>
              <a:rPr lang="ja-JP" altLang="en-US" sz="2800" dirty="0" smtClean="0">
                <a:latin typeface="ＭＳ ゴシック" panose="020B0609070205080204" pitchFamily="49" charset="-128"/>
                <a:ea typeface="ＭＳ ゴシック" panose="020B0609070205080204" pitchFamily="49" charset="-128"/>
              </a:rPr>
              <a:t>経営に</a:t>
            </a:r>
            <a:r>
              <a:rPr lang="ja-JP" altLang="en-US" sz="2800" dirty="0">
                <a:latin typeface="ＭＳ ゴシック" panose="020B0609070205080204" pitchFamily="49" charset="-128"/>
                <a:ea typeface="ＭＳ ゴシック" panose="020B0609070205080204" pitchFamily="49" charset="-128"/>
              </a:rPr>
              <a:t>ついての理解を深め</a:t>
            </a:r>
            <a:r>
              <a:rPr lang="ja-JP" altLang="en-US" sz="2800" dirty="0" smtClean="0">
                <a:latin typeface="ＭＳ ゴシック" panose="020B0609070205080204" pitchFamily="49" charset="-128"/>
                <a:ea typeface="ＭＳ ゴシック" panose="020B0609070205080204" pitchFamily="49" charset="-128"/>
              </a:rPr>
              <a:t>、課題</a:t>
            </a:r>
            <a:r>
              <a:rPr lang="ja-JP" altLang="en-US" sz="2800" dirty="0">
                <a:latin typeface="ＭＳ ゴシック" panose="020B0609070205080204" pitchFamily="49" charset="-128"/>
                <a:ea typeface="ＭＳ ゴシック" panose="020B0609070205080204" pitchFamily="49" charset="-128"/>
              </a:rPr>
              <a:t>解決のヒントを見付ける。</a:t>
            </a:r>
          </a:p>
        </p:txBody>
      </p:sp>
      <p:sp>
        <p:nvSpPr>
          <p:cNvPr id="7" name="テキスト ボックス 6"/>
          <p:cNvSpPr txBox="1"/>
          <p:nvPr/>
        </p:nvSpPr>
        <p:spPr>
          <a:xfrm>
            <a:off x="1683026" y="3770970"/>
            <a:ext cx="1671482" cy="656590"/>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a:spAutoFit/>
          </a:bodyPr>
          <a:lstStyle/>
          <a:p>
            <a:pPr algn="ctr">
              <a:lnSpc>
                <a:spcPts val="4400"/>
              </a:lnSpc>
              <a:defRPr/>
            </a:pPr>
            <a:r>
              <a:rPr lang="ja-JP" altLang="en-US" sz="3600" b="1" dirty="0">
                <a:latin typeface="ＭＳ ゴシック" panose="020B0609070205080204" pitchFamily="49" charset="-128"/>
                <a:ea typeface="ＭＳ ゴシック" panose="020B0609070205080204" pitchFamily="49" charset="-128"/>
              </a:rPr>
              <a:t>ねらい</a:t>
            </a:r>
            <a:r>
              <a:rPr lang="ja-JP" altLang="en-US" sz="2800" dirty="0"/>
              <a:t>　</a:t>
            </a:r>
            <a:endParaRPr lang="en-US" altLang="ja-JP" sz="2800" dirty="0"/>
          </a:p>
        </p:txBody>
      </p:sp>
      <p:sp>
        <p:nvSpPr>
          <p:cNvPr id="9" name="サブタイトル 2"/>
          <p:cNvSpPr>
            <a:spLocks noGrp="1"/>
          </p:cNvSpPr>
          <p:nvPr/>
        </p:nvSpPr>
        <p:spPr>
          <a:xfrm>
            <a:off x="1811220" y="306804"/>
            <a:ext cx="8704380" cy="1270962"/>
          </a:xfrm>
          <a:prstGeom prst="rect">
            <a:avLst/>
          </a:prstGeom>
        </p:spPr>
        <p:txBody>
          <a:bodyPr vert="horz" lIns="91440" tIns="45720" rIns="91440" bIns="45720" rtlCol="0">
            <a:normAutofit fontScale="92500"/>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3600" b="1" dirty="0" smtClean="0">
                <a:latin typeface="+mj-ea"/>
                <a:ea typeface="+mj-ea"/>
                <a:cs typeface="メイリオ" panose="020B0604030504040204" pitchFamily="50" charset="-128"/>
              </a:rPr>
              <a:t>令和元</a:t>
            </a:r>
            <a:r>
              <a:rPr lang="ja-JP" altLang="ja-JP" sz="3600" b="1" dirty="0" smtClean="0">
                <a:latin typeface="+mj-ea"/>
                <a:ea typeface="+mj-ea"/>
                <a:cs typeface="メイリオ" panose="020B0604030504040204" pitchFamily="50" charset="-128"/>
              </a:rPr>
              <a:t>年度</a:t>
            </a:r>
            <a:r>
              <a:rPr lang="ja-JP" altLang="en-US" sz="3600" b="1" dirty="0" smtClean="0">
                <a:latin typeface="+mj-ea"/>
                <a:ea typeface="+mj-ea"/>
                <a:cs typeface="メイリオ" panose="020B0604030504040204" pitchFamily="50" charset="-128"/>
              </a:rPr>
              <a:t>（</a:t>
            </a:r>
            <a:r>
              <a:rPr lang="en-US" altLang="ja-JP" sz="3600" b="1" dirty="0" smtClean="0">
                <a:latin typeface="+mj-ea"/>
                <a:ea typeface="+mj-ea"/>
                <a:cs typeface="メイリオ" panose="020B0604030504040204" pitchFamily="50" charset="-128"/>
              </a:rPr>
              <a:t>2019</a:t>
            </a:r>
            <a:r>
              <a:rPr lang="ja-JP" altLang="en-US" sz="3600" b="1" dirty="0" smtClean="0">
                <a:latin typeface="+mj-ea"/>
                <a:ea typeface="+mj-ea"/>
                <a:cs typeface="メイリオ" panose="020B0604030504040204" pitchFamily="50" charset="-128"/>
              </a:rPr>
              <a:t>年度）</a:t>
            </a:r>
            <a:endParaRPr lang="en-US" altLang="ja-JP" sz="3600" b="1" dirty="0" smtClean="0">
              <a:latin typeface="+mj-ea"/>
              <a:ea typeface="+mj-ea"/>
              <a:cs typeface="メイリオ" panose="020B0604030504040204" pitchFamily="50" charset="-128"/>
            </a:endParaRPr>
          </a:p>
          <a:p>
            <a:r>
              <a:rPr lang="ja-JP" altLang="en-US" sz="3600" b="1" dirty="0" smtClean="0">
                <a:latin typeface="+mj-ea"/>
                <a:ea typeface="+mj-ea"/>
                <a:cs typeface="メイリオ" panose="020B0604030504040204" pitchFamily="50" charset="-128"/>
              </a:rPr>
              <a:t>「管内研修センター等連携」研修講座（ミニ道研）</a:t>
            </a:r>
            <a:endParaRPr lang="ja-JP" altLang="en-US" sz="3600" b="1" dirty="0">
              <a:latin typeface="+mj-ea"/>
              <a:ea typeface="+mj-ea"/>
              <a:cs typeface="メイリオ" panose="020B0604030504040204" pitchFamily="50" charset="-128"/>
            </a:endParaRPr>
          </a:p>
          <a:p>
            <a:endParaRPr lang="ja-JP" altLang="en-US" sz="3600" b="1" dirty="0">
              <a:latin typeface="+mj-ea"/>
              <a:ea typeface="+mj-ea"/>
              <a:cs typeface="メイリオ" panose="020B0604030504040204" pitchFamily="50" charset="-128"/>
            </a:endParaRPr>
          </a:p>
        </p:txBody>
      </p:sp>
    </p:spTree>
    <p:extLst>
      <p:ext uri="{BB962C8B-B14F-4D97-AF65-F5344CB8AC3E}">
        <p14:creationId xmlns:p14="http://schemas.microsoft.com/office/powerpoint/2010/main" val="1809105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216928667"/>
              </p:ext>
            </p:extLst>
          </p:nvPr>
        </p:nvGraphicFramePr>
        <p:xfrm>
          <a:off x="816079" y="1248265"/>
          <a:ext cx="9953520" cy="5324283"/>
        </p:xfrm>
        <a:graphic>
          <a:graphicData uri="http://schemas.openxmlformats.org/drawingml/2006/table">
            <a:tbl>
              <a:tblPr>
                <a:tableStyleId>{5C22544A-7EE6-4342-B048-85BDC9FD1C3A}</a:tableStyleId>
              </a:tblPr>
              <a:tblGrid>
                <a:gridCol w="1784881">
                  <a:extLst>
                    <a:ext uri="{9D8B030D-6E8A-4147-A177-3AD203B41FA5}">
                      <a16:colId xmlns:a16="http://schemas.microsoft.com/office/drawing/2014/main" val="3711258552"/>
                    </a:ext>
                  </a:extLst>
                </a:gridCol>
                <a:gridCol w="2802335">
                  <a:extLst>
                    <a:ext uri="{9D8B030D-6E8A-4147-A177-3AD203B41FA5}">
                      <a16:colId xmlns:a16="http://schemas.microsoft.com/office/drawing/2014/main" val="2106532755"/>
                    </a:ext>
                  </a:extLst>
                </a:gridCol>
                <a:gridCol w="2596756">
                  <a:extLst>
                    <a:ext uri="{9D8B030D-6E8A-4147-A177-3AD203B41FA5}">
                      <a16:colId xmlns:a16="http://schemas.microsoft.com/office/drawing/2014/main" val="3932072073"/>
                    </a:ext>
                  </a:extLst>
                </a:gridCol>
                <a:gridCol w="1384774">
                  <a:extLst>
                    <a:ext uri="{9D8B030D-6E8A-4147-A177-3AD203B41FA5}">
                      <a16:colId xmlns:a16="http://schemas.microsoft.com/office/drawing/2014/main" val="2126459205"/>
                    </a:ext>
                  </a:extLst>
                </a:gridCol>
                <a:gridCol w="1384774">
                  <a:extLst>
                    <a:ext uri="{9D8B030D-6E8A-4147-A177-3AD203B41FA5}">
                      <a16:colId xmlns:a16="http://schemas.microsoft.com/office/drawing/2014/main" val="211330980"/>
                    </a:ext>
                  </a:extLst>
                </a:gridCol>
              </a:tblGrid>
              <a:tr h="396683">
                <a:tc rowSpan="2">
                  <a:txBody>
                    <a:bodyPr/>
                    <a:lstStyle/>
                    <a:p>
                      <a:pPr marL="133985" indent="-133985" algn="just" hangingPunct="0">
                        <a:lnSpc>
                          <a:spcPts val="1300"/>
                        </a:lnSpc>
                        <a:spcAft>
                          <a:spcPts val="0"/>
                        </a:spcAft>
                        <a:tabLst>
                          <a:tab pos="2702560" algn="l"/>
                        </a:tabLst>
                      </a:pPr>
                      <a:r>
                        <a:rPr lang="en-US" sz="1800" dirty="0">
                          <a:effectLst/>
                        </a:rPr>
                        <a:t> </a:t>
                      </a:r>
                      <a:endParaRPr lang="ja-JP" sz="1800" dirty="0">
                        <a:effectLst/>
                      </a:endParaRPr>
                    </a:p>
                    <a:p>
                      <a:pPr marL="133985" indent="-133985" algn="just" hangingPunct="0">
                        <a:lnSpc>
                          <a:spcPts val="1300"/>
                        </a:lnSpc>
                        <a:spcAft>
                          <a:spcPts val="0"/>
                        </a:spcAft>
                        <a:tabLst>
                          <a:tab pos="2702560" algn="l"/>
                        </a:tabLst>
                      </a:pPr>
                      <a:r>
                        <a:rPr lang="en-US" sz="1800" dirty="0">
                          <a:effectLst/>
                        </a:rPr>
                        <a:t> </a:t>
                      </a:r>
                      <a:endParaRPr lang="ja-JP" sz="1800" dirty="0">
                        <a:effectLst/>
                      </a:endParaRPr>
                    </a:p>
                    <a:p>
                      <a:pPr marL="130810" indent="-130810"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ct val="100000"/>
                        </a:lnSpc>
                        <a:spcAft>
                          <a:spcPts val="0"/>
                        </a:spcAft>
                        <a:tabLst>
                          <a:tab pos="2702560" algn="l"/>
                        </a:tabLst>
                      </a:pPr>
                      <a:r>
                        <a:rPr lang="ja-JP" sz="2000" dirty="0">
                          <a:effectLst/>
                        </a:rPr>
                        <a:t>課題の明確化</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auto" hangingPunct="1">
                        <a:lnSpc>
                          <a:spcPct val="100000"/>
                        </a:lnSpc>
                        <a:spcAft>
                          <a:spcPts val="0"/>
                        </a:spcAft>
                      </a:pPr>
                      <a:r>
                        <a:rPr lang="ja-JP" sz="2000" dirty="0">
                          <a:effectLst/>
                        </a:rPr>
                        <a:t>課題意識の共有</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auto" hangingPunct="1">
                        <a:lnSpc>
                          <a:spcPct val="100000"/>
                        </a:lnSpc>
                        <a:spcAft>
                          <a:spcPts val="0"/>
                        </a:spcAft>
                      </a:pPr>
                      <a:r>
                        <a:rPr lang="ja-JP" sz="2000" spc="-35" dirty="0">
                          <a:effectLst/>
                        </a:rPr>
                        <a:t>今後の方策</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807050812"/>
                  </a:ext>
                </a:extLst>
              </a:tr>
              <a:tr h="1227156">
                <a:tc vMerge="1">
                  <a:txBody>
                    <a:bodyPr/>
                    <a:lstStyle/>
                    <a:p>
                      <a:endParaRPr kumimoji="1" lang="ja-JP" altLang="en-US"/>
                    </a:p>
                  </a:txBody>
                  <a:tcPr/>
                </a:tc>
                <a:tc>
                  <a:txBody>
                    <a:bodyPr/>
                    <a:lstStyle/>
                    <a:p>
                      <a:pPr marL="105410" indent="-105410" algn="just" fontAlgn="auto" hangingPunct="1">
                        <a:spcAft>
                          <a:spcPts val="0"/>
                        </a:spcAft>
                      </a:pPr>
                      <a:r>
                        <a:rPr lang="ja-JP" altLang="en-US" sz="1800" spc="-35" dirty="0">
                          <a:effectLst/>
                        </a:rPr>
                        <a:t>悩みや課題</a:t>
                      </a:r>
                      <a:endParaRPr lang="en-US" altLang="ja-JP" sz="1800" spc="-35" dirty="0">
                        <a:effectLst/>
                      </a:endParaRPr>
                    </a:p>
                    <a:p>
                      <a:pPr marL="105410" indent="-105410" algn="just" fontAlgn="auto" hangingPunct="1">
                        <a:spcAft>
                          <a:spcPts val="0"/>
                        </a:spcAft>
                      </a:pPr>
                      <a:r>
                        <a:rPr lang="ja-JP" sz="1800" spc="-35" dirty="0">
                          <a:effectLst/>
                        </a:rPr>
                        <a:t>※</a:t>
                      </a:r>
                      <a:r>
                        <a:rPr lang="ja-JP" sz="1800" spc="-60" dirty="0">
                          <a:effectLst/>
                        </a:rPr>
                        <a:t>悩みや課題の記入後、その解決に向けて、現時点で取り組んでいることがあれば記入</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spcAft>
                          <a:spcPts val="0"/>
                        </a:spcAft>
                      </a:pPr>
                      <a:r>
                        <a:rPr lang="ja-JP" sz="1800" spc="-35" dirty="0">
                          <a:effectLst/>
                        </a:rPr>
                        <a:t>説明、協議等から参考になった取組等</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7465" indent="12065" algn="just" fontAlgn="auto" hangingPunct="1">
                        <a:spcAft>
                          <a:spcPts val="0"/>
                        </a:spcAft>
                      </a:pPr>
                      <a:r>
                        <a:rPr lang="ja-JP" altLang="ja-JP" sz="1800" spc="-35" dirty="0" smtClean="0">
                          <a:effectLst/>
                        </a:rPr>
                        <a:t>協議を踏まえて、今後取り組むこと</a:t>
                      </a:r>
                      <a:endParaRPr lang="ja-JP" alt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auto" hangingPunct="1">
                        <a:spcAft>
                          <a:spcPts val="0"/>
                        </a:spcAft>
                      </a:pPr>
                      <a:r>
                        <a:rPr lang="ja-JP" sz="1800" spc="-40" dirty="0">
                          <a:effectLst/>
                        </a:rPr>
                        <a:t>取組が実現できたときの理想像（子どもの変容等）</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3389028"/>
                  </a:ext>
                </a:extLst>
              </a:tr>
              <a:tr h="1778000">
                <a:tc>
                  <a:txBody>
                    <a:bodyPr/>
                    <a:lstStyle/>
                    <a:p>
                      <a:pPr marL="342900" lvl="0" indent="-342900" algn="just" hangingPunct="0">
                        <a:lnSpc>
                          <a:spcPts val="1300"/>
                        </a:lnSpc>
                        <a:spcAft>
                          <a:spcPts val="0"/>
                        </a:spcAft>
                        <a:buFont typeface="+mj-ea"/>
                        <a:buAutoNum type="circleNumDbPlain"/>
                      </a:pPr>
                      <a:endParaRPr lang="en-US" altLang="ja-JP" sz="1400" b="0" dirty="0" smtClean="0">
                        <a:solidFill>
                          <a:srgbClr val="000000"/>
                        </a:solidFill>
                        <a:effectLst/>
                        <a:latin typeface="ＭＳ 明朝" panose="02020609040205080304" pitchFamily="17"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・児童生徒同士</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の人間関係</a:t>
                      </a:r>
                      <a:r>
                        <a:rPr lang="ja-JP" altLang="en-US" sz="1800" b="0" dirty="0" err="1"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づ</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くり</a:t>
                      </a:r>
                      <a:endParaRPr lang="ja-JP" sz="1800" b="0" dirty="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algn="just" hangingPunct="0">
                        <a:lnSpc>
                          <a:spcPts val="1300"/>
                        </a:lnSpc>
                        <a:spcAft>
                          <a:spcPts val="0"/>
                        </a:spcAft>
                      </a:pPr>
                      <a:r>
                        <a:rPr lang="en-US" sz="1400" b="0" dirty="0">
                          <a:solidFill>
                            <a:srgbClr val="000000"/>
                          </a:solidFill>
                          <a:effectLst/>
                          <a:latin typeface="ＭＳ ゴシック" panose="020B0609070205080204" pitchFamily="49" charset="-128"/>
                          <a:ea typeface="ＭＳ 明朝" panose="02020609040205080304" pitchFamily="17" charset="-128"/>
                          <a:cs typeface="ＭＳ 明朝" panose="02020609040205080304" pitchFamily="17" charset="-128"/>
                        </a:rPr>
                        <a:t> </a:t>
                      </a:r>
                      <a:endParaRPr lang="ja-JP" sz="1400" b="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endParaRPr lang="ja-JP" sz="1800" dirty="0">
                        <a:solidFill>
                          <a:srgbClr val="29C7FF"/>
                        </a:solidFill>
                        <a:effectLst/>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9103754"/>
                  </a:ext>
                </a:extLst>
              </a:tr>
              <a:tr h="1778000">
                <a:tc>
                  <a:txBody>
                    <a:bodyPr/>
                    <a:lstStyle/>
                    <a:p>
                      <a:pPr marL="0" lvl="0" indent="0" algn="just" hangingPunct="0">
                        <a:lnSpc>
                          <a:spcPct val="100000"/>
                        </a:lnSpc>
                        <a:spcAft>
                          <a:spcPts val="0"/>
                        </a:spcAft>
                        <a:buFont typeface="+mj-ea"/>
                        <a:buNone/>
                        <a:tabLst>
                          <a:tab pos="2702560" algn="l"/>
                        </a:tabLst>
                      </a:pPr>
                      <a:endParaRPr lang="en-US" altLang="ja-JP" sz="12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・教師と児童生</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徒の人間関係</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づくり</a:t>
                      </a:r>
                      <a:endParaRPr lang="ja-JP" sz="1800" b="0" dirty="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algn="just" hangingPunct="0">
                        <a:lnSpc>
                          <a:spcPts val="1300"/>
                        </a:lnSpc>
                        <a:spcAft>
                          <a:spcPts val="0"/>
                        </a:spcAft>
                        <a:tabLst>
                          <a:tab pos="2702560" algn="l"/>
                        </a:tabLst>
                      </a:pPr>
                      <a:r>
                        <a:rPr lang="en-US" sz="1400" b="0" dirty="0">
                          <a:solidFill>
                            <a:srgbClr val="000000"/>
                          </a:solidFill>
                          <a:effectLst/>
                          <a:latin typeface="ＭＳ ゴシック" panose="020B0609070205080204" pitchFamily="49" charset="-128"/>
                          <a:ea typeface="ＭＳ 明朝" panose="02020609040205080304" pitchFamily="17" charset="-128"/>
                          <a:cs typeface="ＭＳ 明朝" panose="02020609040205080304" pitchFamily="17" charset="-128"/>
                        </a:rPr>
                        <a:t> </a:t>
                      </a:r>
                      <a:endParaRPr lang="ja-JP" sz="1400" b="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1018644"/>
                  </a:ext>
                </a:extLst>
              </a:tr>
            </a:tbl>
          </a:graphicData>
        </a:graphic>
      </p:graphicFrame>
      <p:sp>
        <p:nvSpPr>
          <p:cNvPr id="4" name="正方形/長方形 3">
            <a:extLst>
              <a:ext uri="{FF2B5EF4-FFF2-40B4-BE49-F238E27FC236}">
                <a16:creationId xmlns:a16="http://schemas.microsoft.com/office/drawing/2014/main" id="{57703857-1B50-490D-8F77-6EF77906AFAA}"/>
              </a:ext>
            </a:extLst>
          </p:cNvPr>
          <p:cNvSpPr/>
          <p:nvPr/>
        </p:nvSpPr>
        <p:spPr>
          <a:xfrm>
            <a:off x="950110" y="1330039"/>
            <a:ext cx="10813998" cy="2554545"/>
          </a:xfrm>
          <a:prstGeom prst="rect">
            <a:avLst/>
          </a:prstGeom>
        </p:spPr>
        <p:txBody>
          <a:bodyPr wrap="square">
            <a:spAutoFit/>
          </a:bodyPr>
          <a:lstStyle/>
          <a:p>
            <a:endParaRPr lang="en-US" altLang="ja-JP" sz="4000" dirty="0">
              <a:latin typeface="ＭＳ ゴシック" panose="020B0609070205080204" pitchFamily="49" charset="-128"/>
              <a:ea typeface="ＭＳ ゴシック" panose="020B0609070205080204" pitchFamily="49" charset="-128"/>
            </a:endParaRPr>
          </a:p>
          <a:p>
            <a:endParaRPr lang="en-US" altLang="ja-JP" sz="4000" dirty="0">
              <a:latin typeface="ＭＳ ゴシック" panose="020B0609070205080204" pitchFamily="49" charset="-128"/>
              <a:ea typeface="ＭＳ ゴシック" panose="020B0609070205080204" pitchFamily="49" charset="-128"/>
            </a:endParaRPr>
          </a:p>
          <a:p>
            <a:endParaRPr lang="en-US" altLang="ja-JP" sz="4000" dirty="0">
              <a:latin typeface="ＭＳ ゴシック" panose="020B0609070205080204" pitchFamily="49" charset="-128"/>
              <a:ea typeface="ＭＳ ゴシック" panose="020B0609070205080204" pitchFamily="49" charset="-128"/>
            </a:endParaRPr>
          </a:p>
          <a:p>
            <a:endParaRPr lang="ja-JP" altLang="en-US" sz="40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t>10</a:t>
            </a:fld>
            <a:endParaRPr kumimoji="1" lang="ja-JP" altLang="en-US"/>
          </a:p>
        </p:txBody>
      </p:sp>
      <p:sp>
        <p:nvSpPr>
          <p:cNvPr id="14" name="角丸四角形吹き出し 10"/>
          <p:cNvSpPr/>
          <p:nvPr/>
        </p:nvSpPr>
        <p:spPr>
          <a:xfrm>
            <a:off x="3025140" y="3274531"/>
            <a:ext cx="2533650" cy="3022600"/>
          </a:xfrm>
          <a:prstGeom prst="wedgeRoundRectCallout">
            <a:avLst>
              <a:gd name="adj1" fmla="val 68982"/>
              <a:gd name="adj2" fmla="val -27650"/>
              <a:gd name="adj3" fmla="val 1666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0" hangingPunct="0">
              <a:lnSpc>
                <a:spcPts val="3000"/>
              </a:lnSpc>
            </a:pPr>
            <a:r>
              <a:rPr lang="ja-JP" altLang="en-US" sz="2800" dirty="0">
                <a:solidFill>
                  <a:schemeClr val="tx1"/>
                </a:solidFill>
              </a:rPr>
              <a:t>参考になった取組等を記入</a:t>
            </a:r>
            <a:endParaRPr lang="en-US" altLang="ja-JP" sz="2800" dirty="0">
              <a:solidFill>
                <a:schemeClr val="tx1"/>
              </a:solidFill>
            </a:endParaRPr>
          </a:p>
          <a:p>
            <a:pPr eaLnBrk="0" hangingPunct="0">
              <a:lnSpc>
                <a:spcPts val="3000"/>
              </a:lnSpc>
            </a:pPr>
            <a:endParaRPr lang="en-US" altLang="ja-JP" sz="2800" dirty="0">
              <a:solidFill>
                <a:schemeClr val="tx1"/>
              </a:solidFill>
            </a:endParaRPr>
          </a:p>
          <a:p>
            <a:pPr eaLnBrk="0" hangingPunct="0">
              <a:lnSpc>
                <a:spcPts val="3000"/>
              </a:lnSpc>
            </a:pPr>
            <a:r>
              <a:rPr lang="ja-JP" altLang="en-US" sz="2800" dirty="0">
                <a:solidFill>
                  <a:schemeClr val="tx1"/>
                </a:solidFill>
              </a:rPr>
              <a:t>この後の</a:t>
            </a:r>
            <a:endParaRPr lang="en-US" altLang="ja-JP" sz="2800" dirty="0">
              <a:solidFill>
                <a:schemeClr val="tx1"/>
              </a:solidFill>
            </a:endParaRPr>
          </a:p>
          <a:p>
            <a:pPr eaLnBrk="0" hangingPunct="0">
              <a:lnSpc>
                <a:spcPts val="3000"/>
              </a:lnSpc>
            </a:pPr>
            <a:r>
              <a:rPr lang="ja-JP" altLang="en-US" sz="2800" dirty="0">
                <a:solidFill>
                  <a:schemeClr val="tx1"/>
                </a:solidFill>
              </a:rPr>
              <a:t>演習の時間にも随時記入　</a:t>
            </a:r>
            <a:endParaRPr lang="en-US" altLang="ja-JP" sz="28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9" name="正方形/長方形 8">
            <a:extLst>
              <a:ext uri="{FF2B5EF4-FFF2-40B4-BE49-F238E27FC236}">
                <a16:creationId xmlns:a16="http://schemas.microsoft.com/office/drawing/2014/main" id="{57703857-1B50-490D-8F77-6EF77906AFAA}"/>
              </a:ext>
            </a:extLst>
          </p:cNvPr>
          <p:cNvSpPr/>
          <p:nvPr/>
        </p:nvSpPr>
        <p:spPr>
          <a:xfrm>
            <a:off x="347700" y="190324"/>
            <a:ext cx="4945957" cy="400110"/>
          </a:xfrm>
          <a:prstGeom prst="rect">
            <a:avLst/>
          </a:prstGeom>
        </p:spPr>
        <p:txBody>
          <a:bodyPr wrap="square">
            <a:spAutoFit/>
          </a:bodyPr>
          <a:lstStyle/>
          <a:p>
            <a:r>
              <a:rPr lang="ja-JP" altLang="en-US" sz="2000" dirty="0" smtClean="0">
                <a:latin typeface="ＭＳ ゴシック" panose="020B0609070205080204" pitchFamily="49" charset="-128"/>
                <a:ea typeface="ＭＳ ゴシック" panose="020B0609070205080204" pitchFamily="49" charset="-128"/>
              </a:rPr>
              <a:t>３　協議</a:t>
            </a:r>
            <a:r>
              <a:rPr lang="ja-JP" altLang="en-US" sz="2000" dirty="0">
                <a:latin typeface="ＭＳ ゴシック" panose="020B0609070205080204" pitchFamily="49" charset="-128"/>
                <a:ea typeface="ＭＳ ゴシック" panose="020B0609070205080204" pitchFamily="49" charset="-128"/>
              </a:rPr>
              <a:t>「課題意識の共有</a:t>
            </a:r>
            <a:r>
              <a:rPr lang="ja-JP" altLang="en-US" sz="2000" dirty="0" smtClean="0">
                <a:latin typeface="ＭＳ ゴシック" panose="020B0609070205080204" pitchFamily="49" charset="-128"/>
                <a:ea typeface="ＭＳ ゴシック" panose="020B0609070205080204" pitchFamily="49" charset="-128"/>
              </a:rPr>
              <a:t>」</a:t>
            </a:r>
            <a:endParaRPr lang="ja-JP" altLang="en-US" sz="2000" dirty="0">
              <a:latin typeface="ＭＳ ゴシック" panose="020B0609070205080204" pitchFamily="49" charset="-128"/>
              <a:ea typeface="ＭＳ ゴシック" panose="020B0609070205080204" pitchFamily="49" charset="-128"/>
            </a:endParaRPr>
          </a:p>
        </p:txBody>
      </p:sp>
      <p:sp>
        <p:nvSpPr>
          <p:cNvPr id="10" name="テキスト ボックス 9"/>
          <p:cNvSpPr txBox="1"/>
          <p:nvPr/>
        </p:nvSpPr>
        <p:spPr>
          <a:xfrm>
            <a:off x="727944" y="585371"/>
            <a:ext cx="8774644" cy="584775"/>
          </a:xfrm>
          <a:prstGeom prst="rect">
            <a:avLst/>
          </a:prstGeom>
          <a:noFill/>
        </p:spPr>
        <p:txBody>
          <a:bodyPr wrap="square" rtlCol="0">
            <a:spAutoFit/>
          </a:bodyPr>
          <a:lstStyle/>
          <a:p>
            <a:r>
              <a:rPr kumimoji="1" lang="ja-JP" altLang="en-US" sz="3200" dirty="0" smtClean="0">
                <a:latin typeface="ＭＳ ゴシック" panose="020B0609070205080204" pitchFamily="49" charset="-128"/>
                <a:ea typeface="ＭＳ ゴシック" panose="020B0609070205080204" pitchFamily="49" charset="-128"/>
              </a:rPr>
              <a:t>○　課題意識の共有</a:t>
            </a:r>
            <a:endParaRPr kumimoji="1" lang="ja-JP" altLang="en-US"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975215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11</a:t>
            </a:fld>
            <a:endParaRPr kumimoji="1" lang="ja-JP" altLang="en-US"/>
          </a:p>
        </p:txBody>
      </p:sp>
      <p:sp>
        <p:nvSpPr>
          <p:cNvPr id="9" name="正方形/長方形 8"/>
          <p:cNvSpPr/>
          <p:nvPr/>
        </p:nvSpPr>
        <p:spPr>
          <a:xfrm>
            <a:off x="1283368" y="1130651"/>
            <a:ext cx="9721516" cy="2554545"/>
          </a:xfrm>
          <a:prstGeom prst="rect">
            <a:avLst/>
          </a:prstGeom>
          <a:noFill/>
          <a:ln>
            <a:noFill/>
          </a:ln>
        </p:spPr>
        <p:txBody>
          <a:bodyPr wrap="square">
            <a:spAutoFit/>
          </a:bodyPr>
          <a:lstStyle/>
          <a:p>
            <a:pPr>
              <a:defRPr/>
            </a:pPr>
            <a:r>
              <a:rPr lang="ja-JP" altLang="en-US" sz="4000" dirty="0" smtClean="0">
                <a:latin typeface="ＭＳ ゴシック" panose="020B0609070205080204" pitchFamily="49" charset="-128"/>
                <a:ea typeface="ＭＳ ゴシック" panose="020B0609070205080204" pitchFamily="49" charset="-128"/>
              </a:rPr>
              <a:t>＜演習＞</a:t>
            </a:r>
            <a:endParaRPr lang="en-US" altLang="ja-JP" sz="4000" dirty="0" smtClean="0">
              <a:latin typeface="ＭＳ ゴシック" panose="020B0609070205080204" pitchFamily="49" charset="-128"/>
              <a:ea typeface="ＭＳ ゴシック" panose="020B0609070205080204" pitchFamily="49" charset="-128"/>
            </a:endParaRPr>
          </a:p>
          <a:p>
            <a:pPr algn="ctr">
              <a:defRPr/>
            </a:pPr>
            <a:r>
              <a:rPr lang="ja-JP" altLang="en-US" sz="4000" dirty="0" smtClean="0">
                <a:latin typeface="ＭＳ ゴシック" panose="020B0609070205080204" pitchFamily="49" charset="-128"/>
                <a:ea typeface="ＭＳ ゴシック" panose="020B0609070205080204" pitchFamily="49" charset="-128"/>
              </a:rPr>
              <a:t>コミュニケーションスキルの育成</a:t>
            </a:r>
            <a:endParaRPr lang="en-US" altLang="ja-JP" sz="4000" dirty="0" smtClean="0">
              <a:latin typeface="ＭＳ ゴシック" panose="020B0609070205080204" pitchFamily="49" charset="-128"/>
              <a:ea typeface="ＭＳ ゴシック" panose="020B0609070205080204" pitchFamily="49" charset="-128"/>
            </a:endParaRPr>
          </a:p>
          <a:p>
            <a:pPr algn="ctr">
              <a:defRPr/>
            </a:pPr>
            <a:r>
              <a:rPr lang="ja-JP" altLang="en-US" sz="4000" dirty="0">
                <a:latin typeface="ＭＳ ゴシック" panose="020B0609070205080204" pitchFamily="49" charset="-128"/>
                <a:ea typeface="ＭＳ ゴシック" panose="020B0609070205080204" pitchFamily="49" charset="-128"/>
              </a:rPr>
              <a:t>　</a:t>
            </a:r>
            <a:r>
              <a:rPr lang="ja-JP" altLang="en-US" sz="4000" dirty="0" smtClean="0">
                <a:latin typeface="ＭＳ ゴシック" panose="020B0609070205080204" pitchFamily="49" charset="-128"/>
                <a:ea typeface="ＭＳ ゴシック" panose="020B0609070205080204" pitchFamily="49" charset="-128"/>
              </a:rPr>
              <a:t>～</a:t>
            </a:r>
            <a:r>
              <a:rPr lang="ja-JP" altLang="en-US" sz="4000" dirty="0">
                <a:latin typeface="ＭＳ ゴシック" panose="020B0609070205080204" pitchFamily="49" charset="-128"/>
                <a:ea typeface="ＭＳ ゴシック" panose="020B0609070205080204" pitchFamily="49" charset="-128"/>
              </a:rPr>
              <a:t>「</a:t>
            </a:r>
            <a:r>
              <a:rPr lang="ja-JP" altLang="en-US" sz="4000" dirty="0" smtClean="0">
                <a:latin typeface="ＭＳ ゴシック" panose="020B0609070205080204" pitchFamily="49" charset="-128"/>
                <a:ea typeface="ＭＳ ゴシック" panose="020B0609070205080204" pitchFamily="49" charset="-128"/>
              </a:rPr>
              <a:t>ＤＥＳＣ</a:t>
            </a:r>
            <a:r>
              <a:rPr lang="ja-JP" altLang="en-US" sz="4000" dirty="0">
                <a:latin typeface="ＭＳ ゴシック" panose="020B0609070205080204" pitchFamily="49" charset="-128"/>
                <a:ea typeface="ＭＳ ゴシック" panose="020B0609070205080204" pitchFamily="49" charset="-128"/>
              </a:rPr>
              <a:t>」</a:t>
            </a:r>
            <a:r>
              <a:rPr lang="ja-JP" altLang="en-US" sz="4000" dirty="0" smtClean="0">
                <a:latin typeface="ＭＳ ゴシック" panose="020B0609070205080204" pitchFamily="49" charset="-128"/>
                <a:ea typeface="ＭＳ ゴシック" panose="020B0609070205080204" pitchFamily="49" charset="-128"/>
              </a:rPr>
              <a:t>で伝え合おう～</a:t>
            </a:r>
            <a:endParaRPr lang="ja-JP" altLang="en-US" sz="4000" dirty="0">
              <a:latin typeface="ＭＳ ゴシック" panose="020B0609070205080204" pitchFamily="49" charset="-128"/>
              <a:ea typeface="ＭＳ ゴシック" panose="020B0609070205080204" pitchFamily="49" charset="-128"/>
            </a:endParaRPr>
          </a:p>
          <a:p>
            <a:pPr>
              <a:defRPr/>
            </a:pPr>
            <a:endParaRPr lang="ja-JP" altLang="en-US" sz="4000" dirty="0">
              <a:latin typeface="ＭＳ ゴシック" panose="020B0609070205080204" pitchFamily="49" charset="-128"/>
              <a:ea typeface="ＭＳ ゴシック" panose="020B0609070205080204" pitchFamily="49" charset="-128"/>
            </a:endParaRPr>
          </a:p>
        </p:txBody>
      </p:sp>
      <p:sp>
        <p:nvSpPr>
          <p:cNvPr id="6" name="正方形/長方形 5">
            <a:extLst>
              <a:ext uri="{FF2B5EF4-FFF2-40B4-BE49-F238E27FC236}">
                <a16:creationId xmlns:a16="http://schemas.microsoft.com/office/drawing/2014/main" id="{57703857-1B50-490D-8F77-6EF77906AFAA}"/>
              </a:ext>
            </a:extLst>
          </p:cNvPr>
          <p:cNvSpPr/>
          <p:nvPr/>
        </p:nvSpPr>
        <p:spPr>
          <a:xfrm>
            <a:off x="699977" y="314476"/>
            <a:ext cx="7816494" cy="605294"/>
          </a:xfrm>
          <a:prstGeom prst="rect">
            <a:avLst/>
          </a:prstGeom>
        </p:spPr>
        <p:txBody>
          <a:bodyPr wrap="square">
            <a:spAutoFit/>
          </a:bodyPr>
          <a:lstStyle/>
          <a:p>
            <a:pPr eaLnBrk="0" hangingPunct="0">
              <a:lnSpc>
                <a:spcPts val="4000"/>
              </a:lnSpc>
            </a:pP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４</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　演習</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「ＤＥＳＣによるコミュニケーションスキルの育成」</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76735" y="3816535"/>
            <a:ext cx="3805611" cy="2404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3349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12</a:t>
            </a:fld>
            <a:endParaRPr kumimoji="1" lang="ja-JP" altLang="en-US" dirty="0"/>
          </a:p>
        </p:txBody>
      </p:sp>
      <p:sp>
        <p:nvSpPr>
          <p:cNvPr id="2" name="正方形/長方形 1"/>
          <p:cNvSpPr/>
          <p:nvPr/>
        </p:nvSpPr>
        <p:spPr>
          <a:xfrm>
            <a:off x="1129553" y="1111624"/>
            <a:ext cx="10224247" cy="4832092"/>
          </a:xfrm>
          <a:prstGeom prst="rect">
            <a:avLst/>
          </a:prstGeom>
        </p:spPr>
        <p:txBody>
          <a:bodyPr wrap="square">
            <a:spAutoFit/>
          </a:bodyPr>
          <a:lstStyle/>
          <a:p>
            <a:r>
              <a:rPr lang="ja-JP" altLang="en-US" sz="2800" dirty="0" smtClean="0">
                <a:latin typeface="ＭＳ ゴシック" panose="020B0609070205080204" pitchFamily="49" charset="-128"/>
                <a:ea typeface="ＭＳ ゴシック" panose="020B0609070205080204" pitchFamily="49" charset="-128"/>
              </a:rPr>
              <a:t>会議</a:t>
            </a:r>
            <a:r>
              <a:rPr lang="ja-JP" altLang="en-US" sz="2800" dirty="0">
                <a:latin typeface="ＭＳ ゴシック" panose="020B0609070205080204" pitchFamily="49" charset="-128"/>
                <a:ea typeface="ＭＳ ゴシック" panose="020B0609070205080204" pitchFamily="49" charset="-128"/>
              </a:rPr>
              <a:t>の場や話合いで何かを決めたり、課題を</a:t>
            </a:r>
            <a:r>
              <a:rPr lang="ja-JP" altLang="en-US" sz="2800">
                <a:latin typeface="ＭＳ ゴシック" panose="020B0609070205080204" pitchFamily="49" charset="-128"/>
                <a:ea typeface="ＭＳ ゴシック" panose="020B0609070205080204" pitchFamily="49" charset="-128"/>
              </a:rPr>
              <a:t>解決</a:t>
            </a:r>
            <a:r>
              <a:rPr lang="ja-JP" altLang="en-US" sz="2800" smtClean="0">
                <a:latin typeface="ＭＳ ゴシック" panose="020B0609070205080204" pitchFamily="49" charset="-128"/>
                <a:ea typeface="ＭＳ ゴシック" panose="020B0609070205080204" pitchFamily="49" charset="-128"/>
              </a:rPr>
              <a:t>したりする</a:t>
            </a:r>
            <a:endParaRPr lang="en-US" altLang="ja-JP" sz="2800" dirty="0" smtClean="0">
              <a:latin typeface="ＭＳ ゴシック" panose="020B0609070205080204" pitchFamily="49" charset="-128"/>
              <a:ea typeface="ＭＳ ゴシック" panose="020B0609070205080204" pitchFamily="49" charset="-128"/>
            </a:endParaRPr>
          </a:p>
          <a:p>
            <a:r>
              <a:rPr lang="ja-JP" altLang="en-US" sz="2800" dirty="0" smtClean="0">
                <a:latin typeface="ＭＳ ゴシック" panose="020B0609070205080204" pitchFamily="49" charset="-128"/>
                <a:ea typeface="ＭＳ ゴシック" panose="020B0609070205080204" pitchFamily="49" charset="-128"/>
              </a:rPr>
              <a:t>場</a:t>
            </a:r>
            <a:r>
              <a:rPr lang="ja-JP" altLang="en-US" sz="2800" dirty="0">
                <a:latin typeface="ＭＳ ゴシック" panose="020B0609070205080204" pitchFamily="49" charset="-128"/>
                <a:ea typeface="ＭＳ ゴシック" panose="020B0609070205080204" pitchFamily="49" charset="-128"/>
              </a:rPr>
              <a:t>に</a:t>
            </a:r>
            <a:r>
              <a:rPr lang="ja-JP" altLang="en-US" sz="2800" dirty="0" smtClean="0">
                <a:latin typeface="ＭＳ ゴシック" panose="020B0609070205080204" pitchFamily="49" charset="-128"/>
                <a:ea typeface="ＭＳ ゴシック" panose="020B0609070205080204" pitchFamily="49" charset="-128"/>
              </a:rPr>
              <a:t>おけるコミュニケーションスキル</a:t>
            </a:r>
            <a:endParaRPr lang="en-US" altLang="ja-JP" sz="2800" dirty="0" smtClean="0">
              <a:latin typeface="ＭＳ ゴシック" panose="020B0609070205080204" pitchFamily="49" charset="-128"/>
              <a:ea typeface="ＭＳ ゴシック" panose="020B0609070205080204" pitchFamily="49" charset="-128"/>
            </a:endParaRPr>
          </a:p>
          <a:p>
            <a:r>
              <a:rPr lang="ja-JP" altLang="en-US" sz="2800" dirty="0">
                <a:latin typeface="ＭＳ ゴシック" panose="020B0609070205080204" pitchFamily="49" charset="-128"/>
                <a:ea typeface="ＭＳ ゴシック" panose="020B0609070205080204" pitchFamily="49" charset="-128"/>
              </a:rPr>
              <a:t>　</a:t>
            </a:r>
          </a:p>
          <a:p>
            <a:r>
              <a:rPr lang="ja-JP" altLang="en-US" sz="2800" dirty="0" smtClean="0">
                <a:latin typeface="ＭＳ ゴシック" panose="020B0609070205080204" pitchFamily="49" charset="-128"/>
                <a:ea typeface="ＭＳ ゴシック" panose="020B0609070205080204" pitchFamily="49" charset="-128"/>
              </a:rPr>
              <a:t>・</a:t>
            </a:r>
            <a:r>
              <a:rPr lang="ja-JP" altLang="en-US" sz="2800" b="1" u="sng" dirty="0" smtClean="0">
                <a:solidFill>
                  <a:srgbClr val="FF0000"/>
                </a:solidFill>
                <a:latin typeface="ＭＳ ゴシック" panose="020B0609070205080204" pitchFamily="49" charset="-128"/>
                <a:ea typeface="ＭＳ ゴシック" panose="020B0609070205080204" pitchFamily="49" charset="-128"/>
              </a:rPr>
              <a:t>Ｄ</a:t>
            </a:r>
            <a:r>
              <a:rPr lang="en-US" altLang="ja-JP" sz="2800" b="1" u="sng" smtClean="0">
                <a:solidFill>
                  <a:srgbClr val="FF0000"/>
                </a:solidFill>
                <a:latin typeface="ＭＳ ゴシック" panose="020B0609070205080204" pitchFamily="49" charset="-128"/>
                <a:ea typeface="ＭＳ ゴシック" panose="020B0609070205080204" pitchFamily="49" charset="-128"/>
              </a:rPr>
              <a:t>→</a:t>
            </a:r>
            <a:r>
              <a:rPr lang="ja-JP" altLang="en-US" sz="2800" b="1" u="sng" smtClean="0">
                <a:solidFill>
                  <a:srgbClr val="FF0000"/>
                </a:solidFill>
                <a:latin typeface="ＭＳ ゴシック" panose="020B0609070205080204" pitchFamily="49" charset="-128"/>
                <a:ea typeface="ＭＳ ゴシック" panose="020B0609070205080204" pitchFamily="49" charset="-128"/>
              </a:rPr>
              <a:t>描写する</a:t>
            </a:r>
            <a:r>
              <a:rPr lang="ja-JP" altLang="en-US" sz="2800" smtClean="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自分が対応</a:t>
            </a:r>
            <a:r>
              <a:rPr lang="ja-JP" altLang="en-US" sz="2800">
                <a:latin typeface="ＭＳ ゴシック" panose="020B0609070205080204" pitchFamily="49" charset="-128"/>
                <a:ea typeface="ＭＳ ゴシック" panose="020B0609070205080204" pitchFamily="49" charset="-128"/>
              </a:rPr>
              <a:t>しよう</a:t>
            </a:r>
            <a:r>
              <a:rPr lang="ja-JP" altLang="en-US" sz="2800" smtClean="0">
                <a:latin typeface="ＭＳ ゴシック" panose="020B0609070205080204" pitchFamily="49" charset="-128"/>
                <a:ea typeface="ＭＳ ゴシック" panose="020B0609070205080204" pitchFamily="49" charset="-128"/>
              </a:rPr>
              <a:t>とする状況</a:t>
            </a:r>
            <a:r>
              <a:rPr lang="ja-JP" altLang="en-US" sz="2800" dirty="0">
                <a:latin typeface="ＭＳ ゴシック" panose="020B0609070205080204" pitchFamily="49" charset="-128"/>
                <a:ea typeface="ＭＳ ゴシック" panose="020B0609070205080204" pitchFamily="49" charset="-128"/>
              </a:rPr>
              <a:t>や相手の行動</a:t>
            </a:r>
            <a:r>
              <a:rPr lang="ja-JP" altLang="en-US" sz="2800" dirty="0" smtClean="0">
                <a:latin typeface="ＭＳ ゴシック" panose="020B0609070205080204" pitchFamily="49" charset="-128"/>
                <a:ea typeface="ＭＳ ゴシック" panose="020B0609070205080204" pitchFamily="49" charset="-128"/>
              </a:rPr>
              <a:t>を</a:t>
            </a:r>
            <a:endParaRPr lang="ja-JP" altLang="en-US" sz="2800" dirty="0">
              <a:latin typeface="ＭＳ ゴシック" panose="020B0609070205080204" pitchFamily="49" charset="-128"/>
              <a:ea typeface="ＭＳ ゴシック" panose="020B0609070205080204" pitchFamily="49" charset="-128"/>
            </a:endParaRPr>
          </a:p>
          <a:p>
            <a:r>
              <a:rPr lang="ja-JP" altLang="en-US" sz="2800" dirty="0">
                <a:latin typeface="ＭＳ ゴシック" panose="020B0609070205080204" pitchFamily="49" charset="-128"/>
                <a:ea typeface="ＭＳ ゴシック" panose="020B0609070205080204" pitchFamily="49" charset="-128"/>
              </a:rPr>
              <a:t>　　　　　　　</a:t>
            </a:r>
            <a:r>
              <a:rPr lang="ja-JP" altLang="en-US" sz="2800">
                <a:latin typeface="ＭＳ ゴシック" panose="020B0609070205080204" pitchFamily="49" charset="-128"/>
                <a:ea typeface="ＭＳ ゴシック" panose="020B0609070205080204" pitchFamily="49" charset="-128"/>
              </a:rPr>
              <a:t>  </a:t>
            </a:r>
            <a:r>
              <a:rPr lang="ja-JP" altLang="en-US" sz="2800" smtClean="0">
                <a:latin typeface="ＭＳ ゴシック" panose="020B0609070205080204" pitchFamily="49" charset="-128"/>
                <a:ea typeface="ＭＳ ゴシック" panose="020B0609070205080204" pitchFamily="49" charset="-128"/>
              </a:rPr>
              <a:t>描写する。</a:t>
            </a:r>
            <a:endParaRPr lang="ja-JP" altLang="en-US" sz="2800" dirty="0">
              <a:latin typeface="ＭＳ ゴシック" panose="020B0609070205080204" pitchFamily="49" charset="-128"/>
              <a:ea typeface="ＭＳ ゴシック" panose="020B0609070205080204" pitchFamily="49" charset="-128"/>
            </a:endParaRPr>
          </a:p>
          <a:p>
            <a:r>
              <a:rPr lang="ja-JP" altLang="en-US" sz="2800" dirty="0" smtClean="0">
                <a:latin typeface="ＭＳ ゴシック" panose="020B0609070205080204" pitchFamily="49" charset="-128"/>
                <a:ea typeface="ＭＳ ゴシック" panose="020B0609070205080204" pitchFamily="49" charset="-128"/>
              </a:rPr>
              <a:t>・</a:t>
            </a:r>
            <a:r>
              <a:rPr lang="ja-JP" altLang="en-US" sz="2800" b="1" u="sng" dirty="0" smtClean="0">
                <a:solidFill>
                  <a:srgbClr val="FF0000"/>
                </a:solidFill>
                <a:latin typeface="ＭＳ ゴシック" panose="020B0609070205080204" pitchFamily="49" charset="-128"/>
                <a:ea typeface="ＭＳ ゴシック" panose="020B0609070205080204" pitchFamily="49" charset="-128"/>
              </a:rPr>
              <a:t>Ｅ</a:t>
            </a:r>
            <a:r>
              <a:rPr lang="en-US" altLang="ja-JP" sz="2800" b="1" u="sng" smtClean="0">
                <a:solidFill>
                  <a:srgbClr val="FF0000"/>
                </a:solidFill>
                <a:latin typeface="ＭＳ ゴシック" panose="020B0609070205080204" pitchFamily="49" charset="-128"/>
                <a:ea typeface="ＭＳ ゴシック" panose="020B0609070205080204" pitchFamily="49" charset="-128"/>
              </a:rPr>
              <a:t>→</a:t>
            </a:r>
            <a:r>
              <a:rPr lang="ja-JP" altLang="en-US" sz="2800" b="1" u="sng" smtClean="0">
                <a:solidFill>
                  <a:srgbClr val="FF0000"/>
                </a:solidFill>
                <a:latin typeface="ＭＳ ゴシック" panose="020B0609070205080204" pitchFamily="49" charset="-128"/>
                <a:ea typeface="ＭＳ ゴシック" panose="020B0609070205080204" pitchFamily="49" charset="-128"/>
              </a:rPr>
              <a:t>表現する</a:t>
            </a:r>
            <a:r>
              <a:rPr lang="ja-JP" altLang="en-US" sz="2800" smtClean="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状況に対して自分が感じていることを表</a:t>
            </a:r>
            <a:r>
              <a:rPr lang="ja-JP" altLang="en-US" sz="2800" dirty="0" smtClean="0">
                <a:latin typeface="ＭＳ ゴシック" panose="020B0609070205080204" pitchFamily="49" charset="-128"/>
                <a:ea typeface="ＭＳ ゴシック" panose="020B0609070205080204" pitchFamily="49" charset="-128"/>
              </a:rPr>
              <a:t>現す</a:t>
            </a:r>
            <a:endParaRPr lang="ja-JP" altLang="en-US" sz="2800" dirty="0">
              <a:latin typeface="ＭＳ ゴシック" panose="020B0609070205080204" pitchFamily="49" charset="-128"/>
              <a:ea typeface="ＭＳ ゴシック" panose="020B0609070205080204" pitchFamily="49" charset="-128"/>
            </a:endParaRPr>
          </a:p>
          <a:p>
            <a:r>
              <a:rPr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る</a:t>
            </a:r>
            <a:r>
              <a:rPr lang="ja-JP" altLang="en-US" sz="2800" dirty="0">
                <a:latin typeface="ＭＳ ゴシック" panose="020B0609070205080204" pitchFamily="49" charset="-128"/>
                <a:ea typeface="ＭＳ ゴシック" panose="020B0609070205080204" pitchFamily="49" charset="-128"/>
              </a:rPr>
              <a:t>。</a:t>
            </a:r>
          </a:p>
          <a:p>
            <a:r>
              <a:rPr lang="ja-JP" altLang="en-US" sz="2800" dirty="0" smtClean="0">
                <a:latin typeface="ＭＳ ゴシック" panose="020B0609070205080204" pitchFamily="49" charset="-128"/>
                <a:ea typeface="ＭＳ ゴシック" panose="020B0609070205080204" pitchFamily="49" charset="-128"/>
              </a:rPr>
              <a:t>・</a:t>
            </a:r>
            <a:r>
              <a:rPr lang="ja-JP" altLang="en-US" sz="2800" b="1" u="sng" dirty="0" smtClean="0">
                <a:solidFill>
                  <a:srgbClr val="FF0000"/>
                </a:solidFill>
                <a:latin typeface="ＭＳ ゴシック" panose="020B0609070205080204" pitchFamily="49" charset="-128"/>
                <a:ea typeface="ＭＳ ゴシック" panose="020B0609070205080204" pitchFamily="49" charset="-128"/>
              </a:rPr>
              <a:t>Ｓ</a:t>
            </a:r>
            <a:r>
              <a:rPr lang="en-US" altLang="ja-JP" sz="2800" b="1" u="sng" smtClean="0">
                <a:solidFill>
                  <a:srgbClr val="FF0000"/>
                </a:solidFill>
                <a:latin typeface="ＭＳ ゴシック" panose="020B0609070205080204" pitchFamily="49" charset="-128"/>
                <a:ea typeface="ＭＳ ゴシック" panose="020B0609070205080204" pitchFamily="49" charset="-128"/>
              </a:rPr>
              <a:t>→</a:t>
            </a:r>
            <a:r>
              <a:rPr lang="ja-JP" altLang="en-US" sz="2800" b="1" u="sng" smtClean="0">
                <a:solidFill>
                  <a:srgbClr val="FF0000"/>
                </a:solidFill>
                <a:latin typeface="ＭＳ ゴシック" panose="020B0609070205080204" pitchFamily="49" charset="-128"/>
                <a:ea typeface="ＭＳ ゴシック" panose="020B0609070205080204" pitchFamily="49" charset="-128"/>
              </a:rPr>
              <a:t>提案する</a:t>
            </a:r>
            <a:r>
              <a:rPr lang="ja-JP" altLang="en-US" sz="2800" smtClean="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相手、または自分の特定の言動の変化につい</a:t>
            </a:r>
          </a:p>
          <a:p>
            <a:r>
              <a:rPr lang="ja-JP" altLang="en-US" sz="2800" dirty="0">
                <a:latin typeface="ＭＳ ゴシック" panose="020B0609070205080204" pitchFamily="49" charset="-128"/>
                <a:ea typeface="ＭＳ ゴシック" panose="020B0609070205080204" pitchFamily="49" charset="-128"/>
              </a:rPr>
              <a:t>　　　　　　　  </a:t>
            </a:r>
            <a:r>
              <a:rPr lang="ja-JP" altLang="en-US" sz="2800" err="1">
                <a:latin typeface="ＭＳ ゴシック" panose="020B0609070205080204" pitchFamily="49" charset="-128"/>
                <a:ea typeface="ＭＳ ゴシック" panose="020B0609070205080204" pitchFamily="49" charset="-128"/>
              </a:rPr>
              <a:t>て</a:t>
            </a:r>
            <a:r>
              <a:rPr lang="ja-JP" altLang="en-US" sz="2800" smtClean="0">
                <a:latin typeface="ＭＳ ゴシック" panose="020B0609070205080204" pitchFamily="49" charset="-128"/>
                <a:ea typeface="ＭＳ ゴシック" panose="020B0609070205080204" pitchFamily="49" charset="-128"/>
              </a:rPr>
              <a:t>提案する。</a:t>
            </a:r>
            <a:endParaRPr lang="ja-JP" altLang="en-US" sz="2800" dirty="0">
              <a:latin typeface="ＭＳ ゴシック" panose="020B0609070205080204" pitchFamily="49" charset="-128"/>
              <a:ea typeface="ＭＳ ゴシック" panose="020B0609070205080204" pitchFamily="49" charset="-128"/>
            </a:endParaRPr>
          </a:p>
          <a:p>
            <a:r>
              <a:rPr lang="ja-JP" altLang="en-US" sz="2800" dirty="0" smtClean="0">
                <a:latin typeface="ＭＳ ゴシック" panose="020B0609070205080204" pitchFamily="49" charset="-128"/>
                <a:ea typeface="ＭＳ ゴシック" panose="020B0609070205080204" pitchFamily="49" charset="-128"/>
              </a:rPr>
              <a:t>・</a:t>
            </a:r>
            <a:r>
              <a:rPr lang="ja-JP" altLang="en-US" sz="2800" b="1" u="sng" dirty="0" smtClean="0">
                <a:solidFill>
                  <a:srgbClr val="FF0000"/>
                </a:solidFill>
                <a:latin typeface="ＭＳ ゴシック" panose="020B0609070205080204" pitchFamily="49" charset="-128"/>
                <a:ea typeface="ＭＳ ゴシック" panose="020B0609070205080204" pitchFamily="49" charset="-128"/>
              </a:rPr>
              <a:t>Ｃ</a:t>
            </a:r>
            <a:r>
              <a:rPr lang="en-US" altLang="ja-JP" sz="2800" b="1" u="sng" smtClean="0">
                <a:solidFill>
                  <a:srgbClr val="FF0000"/>
                </a:solidFill>
                <a:latin typeface="ＭＳ ゴシック" panose="020B0609070205080204" pitchFamily="49" charset="-128"/>
                <a:ea typeface="ＭＳ ゴシック" panose="020B0609070205080204" pitchFamily="49" charset="-128"/>
              </a:rPr>
              <a:t>→</a:t>
            </a:r>
            <a:r>
              <a:rPr lang="ja-JP" altLang="en-US" sz="2800" b="1" u="sng" smtClean="0">
                <a:solidFill>
                  <a:srgbClr val="FF0000"/>
                </a:solidFill>
                <a:latin typeface="ＭＳ ゴシック" panose="020B0609070205080204" pitchFamily="49" charset="-128"/>
                <a:ea typeface="ＭＳ ゴシック" panose="020B0609070205080204" pitchFamily="49" charset="-128"/>
              </a:rPr>
              <a:t>選択する</a:t>
            </a:r>
            <a:r>
              <a:rPr lang="ja-JP" altLang="en-US" sz="2800" smtClean="0">
                <a:latin typeface="ＭＳ ゴシック" panose="020B0609070205080204" pitchFamily="49" charset="-128"/>
                <a:ea typeface="ＭＳ ゴシック" panose="020B0609070205080204" pitchFamily="49" charset="-128"/>
              </a:rPr>
              <a:t>：</a:t>
            </a:r>
            <a:r>
              <a:rPr lang="ja-JP" altLang="en-US" sz="2800" dirty="0">
                <a:latin typeface="ＭＳ ゴシック" panose="020B0609070205080204" pitchFamily="49" charset="-128"/>
                <a:ea typeface="ＭＳ ゴシック" panose="020B0609070205080204" pitchFamily="49" charset="-128"/>
              </a:rPr>
              <a:t>肯定的、否定的な結果を考え、それに対して</a:t>
            </a:r>
          </a:p>
          <a:p>
            <a:r>
              <a:rPr lang="ja-JP" altLang="en-US" sz="2800" dirty="0">
                <a:latin typeface="ＭＳ ゴシック" panose="020B0609070205080204" pitchFamily="49" charset="-128"/>
                <a:ea typeface="ＭＳ ゴシック" panose="020B0609070205080204" pitchFamily="49" charset="-128"/>
              </a:rPr>
              <a:t>　　　　　　　  </a:t>
            </a:r>
            <a:r>
              <a:rPr lang="ja-JP" altLang="en-US" sz="2800" smtClean="0">
                <a:latin typeface="ＭＳ ゴシック" panose="020B0609070205080204" pitchFamily="49" charset="-128"/>
                <a:ea typeface="ＭＳ ゴシック" panose="020B0609070205080204" pitchFamily="49" charset="-128"/>
              </a:rPr>
              <a:t>どう</a:t>
            </a:r>
            <a:r>
              <a:rPr lang="ja-JP" altLang="en-US" sz="2800" smtClean="0">
                <a:latin typeface="ＭＳ ゴシック" panose="020B0609070205080204" pitchFamily="49" charset="-128"/>
                <a:ea typeface="ＭＳ ゴシック" panose="020B0609070205080204" pitchFamily="49" charset="-128"/>
              </a:rPr>
              <a:t>行動するか</a:t>
            </a:r>
            <a:r>
              <a:rPr lang="ja-JP" altLang="en-US" sz="2800" dirty="0">
                <a:latin typeface="ＭＳ ゴシック" panose="020B0609070205080204" pitchFamily="49" charset="-128"/>
                <a:ea typeface="ＭＳ ゴシック" panose="020B0609070205080204" pitchFamily="49" charset="-128"/>
              </a:rPr>
              <a:t>選択肢を示す。</a:t>
            </a:r>
          </a:p>
        </p:txBody>
      </p:sp>
      <p:sp>
        <p:nvSpPr>
          <p:cNvPr id="5" name="正方形/長方形 4">
            <a:extLst>
              <a:ext uri="{FF2B5EF4-FFF2-40B4-BE49-F238E27FC236}">
                <a16:creationId xmlns:a16="http://schemas.microsoft.com/office/drawing/2014/main" id="{57703857-1B50-490D-8F77-6EF77906AFAA}"/>
              </a:ext>
            </a:extLst>
          </p:cNvPr>
          <p:cNvSpPr/>
          <p:nvPr/>
        </p:nvSpPr>
        <p:spPr>
          <a:xfrm>
            <a:off x="699977" y="314476"/>
            <a:ext cx="7816494" cy="605294"/>
          </a:xfrm>
          <a:prstGeom prst="rect">
            <a:avLst/>
          </a:prstGeom>
        </p:spPr>
        <p:txBody>
          <a:bodyPr wrap="square">
            <a:spAutoFit/>
          </a:bodyPr>
          <a:lstStyle/>
          <a:p>
            <a:pPr eaLnBrk="0" hangingPunct="0">
              <a:lnSpc>
                <a:spcPts val="4000"/>
              </a:lnSpc>
            </a:pP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４</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　演習</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「ＤＥＳＣによるコミュニケーションスキルの育成」</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17648206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634483" y="3247552"/>
            <a:ext cx="77041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dirty="0">
                <a:latin typeface="Arial" panose="020B0604020202020204" pitchFamily="34" charset="0"/>
              </a:rPr>
              <a:t>Ｄ</a:t>
            </a:r>
            <a:r>
              <a:rPr lang="ja-JP" altLang="en-US" sz="2800" b="1" dirty="0" smtClean="0">
                <a:latin typeface="Arial" panose="020B0604020202020204" pitchFamily="34" charset="0"/>
              </a:rPr>
              <a:t>：　今日、Ａくん掃除の場所に来なかったよね。</a:t>
            </a:r>
            <a:endParaRPr lang="en-US" altLang="ja-JP" sz="2800" b="1" dirty="0">
              <a:latin typeface="Arial" panose="020B0604020202020204" pitchFamily="34" charset="0"/>
            </a:endParaRPr>
          </a:p>
        </p:txBody>
      </p:sp>
      <p:sp>
        <p:nvSpPr>
          <p:cNvPr id="60419" name="Text Box 3"/>
          <p:cNvSpPr txBox="1">
            <a:spLocks noChangeArrowheads="1"/>
          </p:cNvSpPr>
          <p:nvPr/>
        </p:nvSpPr>
        <p:spPr bwMode="auto">
          <a:xfrm>
            <a:off x="1634484" y="3865556"/>
            <a:ext cx="86570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dirty="0">
                <a:latin typeface="Arial" panose="020B0604020202020204" pitchFamily="34" charset="0"/>
              </a:rPr>
              <a:t>Ｅ</a:t>
            </a:r>
            <a:r>
              <a:rPr lang="ja-JP" altLang="en-US" sz="2800" b="1" dirty="0" smtClean="0">
                <a:latin typeface="Arial" panose="020B0604020202020204" pitchFamily="34" charset="0"/>
              </a:rPr>
              <a:t>：　今日は、教室が汚れていて、結構大変だったんだ。</a:t>
            </a:r>
            <a:endParaRPr lang="ja-JP" altLang="en-US" sz="2800" b="1" dirty="0">
              <a:latin typeface="Arial" panose="020B0604020202020204" pitchFamily="34" charset="0"/>
            </a:endParaRPr>
          </a:p>
        </p:txBody>
      </p:sp>
      <p:sp>
        <p:nvSpPr>
          <p:cNvPr id="60420" name="Text Box 4"/>
          <p:cNvSpPr txBox="1">
            <a:spLocks noChangeArrowheads="1"/>
          </p:cNvSpPr>
          <p:nvPr/>
        </p:nvSpPr>
        <p:spPr bwMode="auto">
          <a:xfrm>
            <a:off x="1634483" y="4440231"/>
            <a:ext cx="89438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dirty="0">
                <a:latin typeface="Arial" panose="020B0604020202020204" pitchFamily="34" charset="0"/>
              </a:rPr>
              <a:t>Ｓ：　明日は一緒</a:t>
            </a:r>
            <a:r>
              <a:rPr lang="ja-JP" altLang="en-US" sz="2800" b="1" dirty="0" smtClean="0">
                <a:latin typeface="Arial" panose="020B0604020202020204" pitchFamily="34" charset="0"/>
              </a:rPr>
              <a:t>にやって、掃除を早く終わらせないかい。</a:t>
            </a:r>
            <a:endParaRPr lang="ja-JP" altLang="en-US" sz="2800" b="1" dirty="0">
              <a:latin typeface="Arial" panose="020B0604020202020204" pitchFamily="34" charset="0"/>
            </a:endParaRPr>
          </a:p>
        </p:txBody>
      </p:sp>
      <p:sp>
        <p:nvSpPr>
          <p:cNvPr id="60421" name="Text Box 5"/>
          <p:cNvSpPr txBox="1">
            <a:spLocks noChangeArrowheads="1"/>
          </p:cNvSpPr>
          <p:nvPr/>
        </p:nvSpPr>
        <p:spPr bwMode="auto">
          <a:xfrm>
            <a:off x="1634484" y="5016494"/>
            <a:ext cx="7191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dirty="0">
                <a:latin typeface="Arial" panose="020B0604020202020204" pitchFamily="34" charset="0"/>
              </a:rPr>
              <a:t>Ｃ：</a:t>
            </a:r>
          </a:p>
        </p:txBody>
      </p:sp>
      <p:sp>
        <p:nvSpPr>
          <p:cNvPr id="60422" name="Text Box 6"/>
          <p:cNvSpPr txBox="1">
            <a:spLocks noChangeArrowheads="1"/>
          </p:cNvSpPr>
          <p:nvPr/>
        </p:nvSpPr>
        <p:spPr bwMode="auto">
          <a:xfrm>
            <a:off x="2139307" y="5016494"/>
            <a:ext cx="8439043"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50000"/>
              </a:spcBef>
              <a:buNone/>
            </a:pPr>
            <a:r>
              <a:rPr lang="ja-JP" altLang="en-US" sz="2800" b="1" dirty="0" smtClean="0">
                <a:latin typeface="Arial" panose="020B0604020202020204" pitchFamily="34" charset="0"/>
              </a:rPr>
              <a:t>（Ｙｅｓ</a:t>
            </a:r>
            <a:r>
              <a:rPr lang="ja-JP" altLang="en-US" sz="2800" b="1" dirty="0">
                <a:latin typeface="Arial" panose="020B0604020202020204" pitchFamily="34" charset="0"/>
              </a:rPr>
              <a:t>）：そうだったんだ。明日は一緒にがんばろう</a:t>
            </a:r>
            <a:r>
              <a:rPr lang="ja-JP" altLang="en-US" sz="2800" b="1" dirty="0" smtClean="0">
                <a:latin typeface="Arial" panose="020B0604020202020204" pitchFamily="34" charset="0"/>
              </a:rPr>
              <a:t>ね。</a:t>
            </a:r>
            <a:endParaRPr lang="ja-JP" altLang="en-US" sz="2800" b="1" dirty="0">
              <a:latin typeface="Arial" panose="020B0604020202020204" pitchFamily="34" charset="0"/>
            </a:endParaRPr>
          </a:p>
          <a:p>
            <a:pPr eaLnBrk="1" hangingPunct="1">
              <a:spcBef>
                <a:spcPct val="50000"/>
              </a:spcBef>
              <a:buFontTx/>
              <a:buNone/>
            </a:pPr>
            <a:r>
              <a:rPr lang="ja-JP" altLang="en-US" sz="2800" b="1" dirty="0" smtClean="0">
                <a:latin typeface="Arial" panose="020B0604020202020204" pitchFamily="34" charset="0"/>
              </a:rPr>
              <a:t>　</a:t>
            </a:r>
            <a:endParaRPr lang="ja-JP" altLang="en-US" sz="2800" b="1" dirty="0">
              <a:latin typeface="Arial" panose="020B0604020202020204" pitchFamily="34" charset="0"/>
            </a:endParaRPr>
          </a:p>
        </p:txBody>
      </p:sp>
      <p:sp>
        <p:nvSpPr>
          <p:cNvPr id="60423" name="Text Box 7"/>
          <p:cNvSpPr txBox="1">
            <a:spLocks noChangeArrowheads="1"/>
          </p:cNvSpPr>
          <p:nvPr/>
        </p:nvSpPr>
        <p:spPr bwMode="auto">
          <a:xfrm>
            <a:off x="2137720" y="5629644"/>
            <a:ext cx="72009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spcBef>
                <a:spcPct val="50000"/>
              </a:spcBef>
              <a:buNone/>
            </a:pPr>
            <a:r>
              <a:rPr lang="ja-JP" altLang="en-US" sz="2800" b="1" dirty="0">
                <a:latin typeface="Arial" panose="020B0604020202020204" pitchFamily="34" charset="0"/>
              </a:rPr>
              <a:t>（Ｎｏ）</a:t>
            </a:r>
            <a:r>
              <a:rPr lang="ja-JP" altLang="en-US" sz="2800" b="1" dirty="0" smtClean="0">
                <a:latin typeface="Arial" panose="020B0604020202020204" pitchFamily="34" charset="0"/>
              </a:rPr>
              <a:t>： 少しでもいい</a:t>
            </a:r>
            <a:r>
              <a:rPr lang="ja-JP" altLang="en-US" sz="2800" b="1" dirty="0">
                <a:latin typeface="Arial" panose="020B0604020202020204" pitchFamily="34" charset="0"/>
              </a:rPr>
              <a:t>から</a:t>
            </a:r>
            <a:r>
              <a:rPr lang="ja-JP" altLang="en-US" sz="2800" b="1" dirty="0" smtClean="0">
                <a:latin typeface="Arial" panose="020B0604020202020204" pitchFamily="34" charset="0"/>
              </a:rPr>
              <a:t>来てくれない</a:t>
            </a:r>
            <a:r>
              <a:rPr lang="ja-JP" altLang="en-US" sz="2800" b="1" dirty="0">
                <a:latin typeface="Arial" panose="020B0604020202020204" pitchFamily="34" charset="0"/>
              </a:rPr>
              <a:t>かな</a:t>
            </a:r>
            <a:r>
              <a:rPr lang="ja-JP" altLang="en-US" sz="2800" b="1" dirty="0" smtClean="0">
                <a:latin typeface="Arial" panose="020B0604020202020204" pitchFamily="34" charset="0"/>
              </a:rPr>
              <a:t>。</a:t>
            </a:r>
            <a:endParaRPr lang="ja-JP" altLang="en-US" sz="2800" b="1" dirty="0">
              <a:latin typeface="Arial" panose="020B0604020202020204" pitchFamily="34" charset="0"/>
            </a:endParaRPr>
          </a:p>
        </p:txBody>
      </p:sp>
      <p:sp>
        <p:nvSpPr>
          <p:cNvPr id="60424" name="Line 8"/>
          <p:cNvSpPr>
            <a:spLocks noChangeShapeType="1"/>
          </p:cNvSpPr>
          <p:nvPr/>
        </p:nvSpPr>
        <p:spPr bwMode="auto">
          <a:xfrm>
            <a:off x="2282184" y="3792531"/>
            <a:ext cx="70564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0425" name="Line 9"/>
          <p:cNvSpPr>
            <a:spLocks noChangeShapeType="1"/>
          </p:cNvSpPr>
          <p:nvPr/>
        </p:nvSpPr>
        <p:spPr bwMode="auto">
          <a:xfrm>
            <a:off x="2282184" y="4368792"/>
            <a:ext cx="7774630" cy="1429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0426" name="Line 10"/>
          <p:cNvSpPr>
            <a:spLocks noChangeShapeType="1"/>
          </p:cNvSpPr>
          <p:nvPr/>
        </p:nvSpPr>
        <p:spPr bwMode="auto">
          <a:xfrm flipV="1">
            <a:off x="2294964" y="4983312"/>
            <a:ext cx="7761849" cy="10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0427" name="Line 12"/>
          <p:cNvSpPr>
            <a:spLocks noChangeShapeType="1"/>
          </p:cNvSpPr>
          <p:nvPr/>
        </p:nvSpPr>
        <p:spPr bwMode="auto">
          <a:xfrm>
            <a:off x="3345808" y="5534393"/>
            <a:ext cx="6711006" cy="12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0428" name="Line 13"/>
          <p:cNvSpPr>
            <a:spLocks noChangeShapeType="1"/>
          </p:cNvSpPr>
          <p:nvPr/>
        </p:nvSpPr>
        <p:spPr bwMode="auto">
          <a:xfrm>
            <a:off x="3345808" y="6186045"/>
            <a:ext cx="526479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0429" name="Rectangle 14"/>
          <p:cNvSpPr>
            <a:spLocks noGrp="1" noChangeArrowheads="1"/>
          </p:cNvSpPr>
          <p:nvPr>
            <p:ph type="body" idx="1"/>
          </p:nvPr>
        </p:nvSpPr>
        <p:spPr>
          <a:xfrm>
            <a:off x="1171181" y="1004391"/>
            <a:ext cx="9583615" cy="1395412"/>
          </a:xfrm>
          <a:solidFill>
            <a:schemeClr val="bg1"/>
          </a:solidFill>
          <a:ln w="38100">
            <a:solidFill>
              <a:srgbClr val="009999"/>
            </a:solidFill>
            <a:miter lim="800000"/>
            <a:headEnd/>
            <a:tailEnd/>
          </a:ln>
        </p:spPr>
        <p:txBody>
          <a:bodyPr anchor="ctr"/>
          <a:lstStyle/>
          <a:p>
            <a:pPr eaLnBrk="1" hangingPunct="1">
              <a:lnSpc>
                <a:spcPts val="3200"/>
              </a:lnSpc>
              <a:buFontTx/>
              <a:buNone/>
            </a:pPr>
            <a:r>
              <a:rPr lang="ja-JP" altLang="en-US" sz="2400" dirty="0">
                <a:solidFill>
                  <a:srgbClr val="0000FF"/>
                </a:solidFill>
                <a:ea typeface="MS UI Gothic" panose="020B0600070205080204" pitchFamily="50" charset="-128"/>
              </a:rPr>
              <a:t>　 </a:t>
            </a:r>
            <a:r>
              <a:rPr lang="ja-JP" altLang="en-US" b="1" dirty="0" smtClean="0">
                <a:latin typeface="HG丸ｺﾞｼｯｸM-PRO" panose="020F0600000000000000" pitchFamily="50" charset="-128"/>
                <a:ea typeface="HG丸ｺﾞｼｯｸM-PRO" panose="020F0600000000000000" pitchFamily="50" charset="-128"/>
              </a:rPr>
              <a:t>今日</a:t>
            </a:r>
            <a:r>
              <a:rPr lang="ja-JP" altLang="en-US" b="1" dirty="0">
                <a:latin typeface="HG丸ｺﾞｼｯｸM-PRO" panose="020F0600000000000000" pitchFamily="50" charset="-128"/>
                <a:ea typeface="HG丸ｺﾞｼｯｸM-PRO" panose="020F0600000000000000" pitchFamily="50" charset="-128"/>
              </a:rPr>
              <a:t>の掃除の時間に、Ａは掃除に来ませんでした。他のメンバーたちは、Ａの分担分も掃除しました。そこで、班長のＢがＡに注意しようとしています。</a:t>
            </a:r>
          </a:p>
        </p:txBody>
      </p:sp>
      <p:sp>
        <p:nvSpPr>
          <p:cNvPr id="18" name="スライド番号プレースホルダー 2"/>
          <p:cNvSpPr>
            <a:spLocks noGrp="1"/>
          </p:cNvSpPr>
          <p:nvPr>
            <p:ph type="sldNum" sz="quarter" idx="12"/>
          </p:nvPr>
        </p:nvSpPr>
        <p:spPr>
          <a:xfrm>
            <a:off x="8610600" y="6356350"/>
            <a:ext cx="2743200" cy="365125"/>
          </a:xfrm>
        </p:spPr>
        <p:txBody>
          <a:bodyPr/>
          <a:lstStyle/>
          <a:p>
            <a:r>
              <a:rPr lang="en-US" altLang="ja-JP" dirty="0" smtClean="0"/>
              <a:t>13</a:t>
            </a:r>
            <a:endParaRPr kumimoji="1" lang="ja-JP" altLang="en-US" dirty="0"/>
          </a:p>
        </p:txBody>
      </p:sp>
      <p:sp>
        <p:nvSpPr>
          <p:cNvPr id="19" name="Text Box 2"/>
          <p:cNvSpPr txBox="1">
            <a:spLocks noChangeArrowheads="1"/>
          </p:cNvSpPr>
          <p:nvPr/>
        </p:nvSpPr>
        <p:spPr bwMode="auto">
          <a:xfrm>
            <a:off x="1455188" y="2536016"/>
            <a:ext cx="912316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b="1" dirty="0" smtClean="0">
                <a:latin typeface="ＭＳ ゴシック" panose="020B0609070205080204" pitchFamily="49" charset="-128"/>
                <a:ea typeface="ＭＳ ゴシック" panose="020B0609070205080204" pitchFamily="49" charset="-128"/>
              </a:rPr>
              <a:t>▲Ａくんどうしてサボったの？だめじゃないか。</a:t>
            </a:r>
            <a:endParaRPr lang="en-US" altLang="ja-JP" b="1" dirty="0">
              <a:latin typeface="ＭＳ ゴシック" panose="020B0609070205080204" pitchFamily="49" charset="-128"/>
              <a:ea typeface="ＭＳ ゴシック" panose="020B0609070205080204" pitchFamily="49" charset="-128"/>
            </a:endParaRPr>
          </a:p>
        </p:txBody>
      </p:sp>
      <p:sp>
        <p:nvSpPr>
          <p:cNvPr id="17" name="正方形/長方形 16">
            <a:extLst>
              <a:ext uri="{FF2B5EF4-FFF2-40B4-BE49-F238E27FC236}">
                <a16:creationId xmlns:a16="http://schemas.microsoft.com/office/drawing/2014/main" id="{57703857-1B50-490D-8F77-6EF77906AFAA}"/>
              </a:ext>
            </a:extLst>
          </p:cNvPr>
          <p:cNvSpPr/>
          <p:nvPr/>
        </p:nvSpPr>
        <p:spPr>
          <a:xfrm>
            <a:off x="699977" y="314476"/>
            <a:ext cx="7816494" cy="605294"/>
          </a:xfrm>
          <a:prstGeom prst="rect">
            <a:avLst/>
          </a:prstGeom>
        </p:spPr>
        <p:txBody>
          <a:bodyPr wrap="square">
            <a:spAutoFit/>
          </a:bodyPr>
          <a:lstStyle/>
          <a:p>
            <a:pPr eaLnBrk="0" hangingPunct="0">
              <a:lnSpc>
                <a:spcPts val="4000"/>
              </a:lnSpc>
            </a:pP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４</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　演習</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「ＤＥＳＣによるコミュニケーションスキルの育成」</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3584140955"/>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2208214" y="3341688"/>
            <a:ext cx="7191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a:latin typeface="Arial" panose="020B0604020202020204" pitchFamily="34" charset="0"/>
              </a:rPr>
              <a:t>Ｄ：</a:t>
            </a:r>
          </a:p>
        </p:txBody>
      </p:sp>
      <p:sp>
        <p:nvSpPr>
          <p:cNvPr id="62467" name="Text Box 3"/>
          <p:cNvSpPr txBox="1">
            <a:spLocks noChangeArrowheads="1"/>
          </p:cNvSpPr>
          <p:nvPr/>
        </p:nvSpPr>
        <p:spPr bwMode="auto">
          <a:xfrm>
            <a:off x="2208214" y="3917951"/>
            <a:ext cx="7191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a:latin typeface="Arial" panose="020B0604020202020204" pitchFamily="34" charset="0"/>
              </a:rPr>
              <a:t>Ｅ：</a:t>
            </a:r>
          </a:p>
        </p:txBody>
      </p:sp>
      <p:sp>
        <p:nvSpPr>
          <p:cNvPr id="62468" name="Text Box 4"/>
          <p:cNvSpPr txBox="1">
            <a:spLocks noChangeArrowheads="1"/>
          </p:cNvSpPr>
          <p:nvPr/>
        </p:nvSpPr>
        <p:spPr bwMode="auto">
          <a:xfrm>
            <a:off x="2208213" y="4492626"/>
            <a:ext cx="6477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a:latin typeface="Arial" panose="020B0604020202020204" pitchFamily="34" charset="0"/>
              </a:rPr>
              <a:t>Ｓ：</a:t>
            </a:r>
          </a:p>
        </p:txBody>
      </p:sp>
      <p:sp>
        <p:nvSpPr>
          <p:cNvPr id="62469" name="Text Box 5"/>
          <p:cNvSpPr txBox="1">
            <a:spLocks noChangeArrowheads="1"/>
          </p:cNvSpPr>
          <p:nvPr/>
        </p:nvSpPr>
        <p:spPr bwMode="auto">
          <a:xfrm>
            <a:off x="2208214" y="5068888"/>
            <a:ext cx="7191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a:latin typeface="Arial" panose="020B0604020202020204" pitchFamily="34" charset="0"/>
              </a:rPr>
              <a:t>Ｃ：</a:t>
            </a:r>
          </a:p>
        </p:txBody>
      </p:sp>
      <p:sp>
        <p:nvSpPr>
          <p:cNvPr id="62470" name="Text Box 6"/>
          <p:cNvSpPr txBox="1">
            <a:spLocks noChangeArrowheads="1"/>
          </p:cNvSpPr>
          <p:nvPr/>
        </p:nvSpPr>
        <p:spPr bwMode="auto">
          <a:xfrm>
            <a:off x="2713038" y="5068888"/>
            <a:ext cx="15113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dirty="0">
                <a:latin typeface="Arial" panose="020B0604020202020204" pitchFamily="34" charset="0"/>
              </a:rPr>
              <a:t>（Ｙｅｓ）：</a:t>
            </a:r>
          </a:p>
        </p:txBody>
      </p:sp>
      <p:sp>
        <p:nvSpPr>
          <p:cNvPr id="62471" name="Text Box 7"/>
          <p:cNvSpPr txBox="1">
            <a:spLocks noChangeArrowheads="1"/>
          </p:cNvSpPr>
          <p:nvPr/>
        </p:nvSpPr>
        <p:spPr bwMode="auto">
          <a:xfrm>
            <a:off x="2711450" y="5789613"/>
            <a:ext cx="13668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eaLnBrk="1" hangingPunct="1">
              <a:spcBef>
                <a:spcPct val="50000"/>
              </a:spcBef>
              <a:buFontTx/>
              <a:buNone/>
            </a:pPr>
            <a:r>
              <a:rPr lang="ja-JP" altLang="en-US" sz="2800" b="1" dirty="0">
                <a:latin typeface="Arial" panose="020B0604020202020204" pitchFamily="34" charset="0"/>
              </a:rPr>
              <a:t>（Ｎｏ）：</a:t>
            </a:r>
          </a:p>
        </p:txBody>
      </p:sp>
      <p:sp>
        <p:nvSpPr>
          <p:cNvPr id="62472" name="Line 8"/>
          <p:cNvSpPr>
            <a:spLocks noChangeShapeType="1"/>
          </p:cNvSpPr>
          <p:nvPr/>
        </p:nvSpPr>
        <p:spPr bwMode="auto">
          <a:xfrm>
            <a:off x="2855914" y="3844925"/>
            <a:ext cx="70564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2473" name="Line 9"/>
          <p:cNvSpPr>
            <a:spLocks noChangeShapeType="1"/>
          </p:cNvSpPr>
          <p:nvPr/>
        </p:nvSpPr>
        <p:spPr bwMode="auto">
          <a:xfrm>
            <a:off x="2855914" y="4421188"/>
            <a:ext cx="70564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2474" name="Line 10"/>
          <p:cNvSpPr>
            <a:spLocks noChangeShapeType="1"/>
          </p:cNvSpPr>
          <p:nvPr/>
        </p:nvSpPr>
        <p:spPr bwMode="auto">
          <a:xfrm>
            <a:off x="2855914" y="4997450"/>
            <a:ext cx="70564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2475" name="Line 12"/>
          <p:cNvSpPr>
            <a:spLocks noChangeShapeType="1"/>
          </p:cNvSpPr>
          <p:nvPr/>
        </p:nvSpPr>
        <p:spPr bwMode="auto">
          <a:xfrm>
            <a:off x="4224338" y="5645150"/>
            <a:ext cx="56880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2476" name="Line 13"/>
          <p:cNvSpPr>
            <a:spLocks noChangeShapeType="1"/>
          </p:cNvSpPr>
          <p:nvPr/>
        </p:nvSpPr>
        <p:spPr bwMode="auto">
          <a:xfrm>
            <a:off x="4224338" y="6221413"/>
            <a:ext cx="56880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2477" name="Rectangle 14"/>
          <p:cNvSpPr>
            <a:spLocks noGrp="1" noChangeArrowheads="1"/>
          </p:cNvSpPr>
          <p:nvPr>
            <p:ph type="body" idx="1"/>
          </p:nvPr>
        </p:nvSpPr>
        <p:spPr>
          <a:xfrm>
            <a:off x="879230" y="919770"/>
            <a:ext cx="10474569" cy="1935161"/>
          </a:xfrm>
          <a:solidFill>
            <a:schemeClr val="bg1"/>
          </a:solidFill>
          <a:ln w="38100">
            <a:solidFill>
              <a:srgbClr val="009999"/>
            </a:solidFill>
            <a:miter lim="800000"/>
            <a:headEnd/>
            <a:tailEnd/>
          </a:ln>
        </p:spPr>
        <p:txBody>
          <a:bodyPr>
            <a:normAutofit fontScale="85000" lnSpcReduction="10000"/>
          </a:bodyPr>
          <a:lstStyle/>
          <a:p>
            <a:pPr eaLnBrk="0" hangingPunct="0">
              <a:lnSpc>
                <a:spcPts val="3200"/>
              </a:lnSpc>
              <a:buFontTx/>
              <a:buNone/>
            </a:pPr>
            <a:r>
              <a:rPr lang="en-US" altLang="ja-JP" sz="2400" dirty="0">
                <a:solidFill>
                  <a:srgbClr val="0000FF"/>
                </a:solidFill>
                <a:ea typeface="MS UI Gothic" panose="020B0600070205080204" pitchFamily="50" charset="-128"/>
              </a:rPr>
              <a:t> </a:t>
            </a:r>
            <a:r>
              <a:rPr lang="en-US" altLang="ja-JP" sz="2400" dirty="0" smtClean="0">
                <a:solidFill>
                  <a:srgbClr val="0000FF"/>
                </a:solidFill>
                <a:ea typeface="MS UI Gothic" panose="020B0600070205080204" pitchFamily="50" charset="-128"/>
              </a:rPr>
              <a:t>   </a:t>
            </a:r>
            <a:r>
              <a:rPr lang="ja-JP" altLang="en-US" sz="3000" b="1" dirty="0" smtClean="0">
                <a:latin typeface="HG丸ｺﾞｼｯｸM-PRO" panose="020F0600000000000000" pitchFamily="50" charset="-128"/>
                <a:ea typeface="HG丸ｺﾞｼｯｸM-PRO" panose="020F0600000000000000" pitchFamily="50" charset="-128"/>
              </a:rPr>
              <a:t>音楽</a:t>
            </a:r>
            <a:r>
              <a:rPr lang="ja-JP" altLang="en-US" sz="3000" b="1" dirty="0">
                <a:latin typeface="HG丸ｺﾞｼｯｸM-PRO" panose="020F0600000000000000" pitchFamily="50" charset="-128"/>
                <a:ea typeface="HG丸ｺﾞｼｯｸM-PRO" panose="020F0600000000000000" pitchFamily="50" charset="-128"/>
              </a:rPr>
              <a:t>の時間、同じ班のＡ子さんが、さっきから</a:t>
            </a:r>
            <a:r>
              <a:rPr lang="ja-JP" altLang="en-US" sz="3000" b="1" dirty="0" smtClean="0">
                <a:latin typeface="HG丸ｺﾞｼｯｸM-PRO" panose="020F0600000000000000" pitchFamily="50" charset="-128"/>
                <a:ea typeface="HG丸ｺﾞｼｯｸM-PRO" panose="020F0600000000000000" pitchFamily="50" charset="-128"/>
              </a:rPr>
              <a:t>ずっとおしゃべりをして</a:t>
            </a:r>
            <a:r>
              <a:rPr lang="ja-JP" altLang="en-US" sz="3000" b="1" dirty="0">
                <a:latin typeface="HG丸ｺﾞｼｯｸM-PRO" panose="020F0600000000000000" pitchFamily="50" charset="-128"/>
                <a:ea typeface="HG丸ｺﾞｼｯｸM-PRO" panose="020F0600000000000000" pitchFamily="50" charset="-128"/>
              </a:rPr>
              <a:t>います</a:t>
            </a:r>
            <a:r>
              <a:rPr lang="ja-JP" altLang="en-US" sz="3000" b="1" dirty="0" smtClean="0">
                <a:latin typeface="HG丸ｺﾞｼｯｸM-PRO" panose="020F0600000000000000" pitchFamily="50" charset="-128"/>
                <a:ea typeface="HG丸ｺﾞｼｯｸM-PRO" panose="020F0600000000000000" pitchFamily="50" charset="-128"/>
              </a:rPr>
              <a:t>。私たち</a:t>
            </a:r>
            <a:r>
              <a:rPr lang="ja-JP" altLang="en-US" sz="3000" b="1" dirty="0">
                <a:latin typeface="HG丸ｺﾞｼｯｸM-PRO" panose="020F0600000000000000" pitchFamily="50" charset="-128"/>
                <a:ea typeface="HG丸ｺﾞｼｯｸM-PRO" panose="020F0600000000000000" pitchFamily="50" charset="-128"/>
              </a:rPr>
              <a:t>の班は、リコーダーの練習をしています</a:t>
            </a:r>
            <a:r>
              <a:rPr lang="ja-JP" altLang="en-US" sz="3000" b="1" dirty="0" smtClean="0">
                <a:latin typeface="HG丸ｺﾞｼｯｸM-PRO" panose="020F0600000000000000" pitchFamily="50" charset="-128"/>
                <a:ea typeface="HG丸ｺﾞｼｯｸM-PRO" panose="020F0600000000000000" pitchFamily="50" charset="-128"/>
              </a:rPr>
              <a:t>。</a:t>
            </a:r>
            <a:endParaRPr lang="en-US" altLang="ja-JP" sz="3000" b="1" dirty="0">
              <a:latin typeface="HG丸ｺﾞｼｯｸM-PRO" panose="020F0600000000000000" pitchFamily="50" charset="-128"/>
              <a:ea typeface="HG丸ｺﾞｼｯｸM-PRO" panose="020F0600000000000000" pitchFamily="50" charset="-128"/>
            </a:endParaRPr>
          </a:p>
          <a:p>
            <a:pPr eaLnBrk="0" hangingPunct="0">
              <a:lnSpc>
                <a:spcPts val="3200"/>
              </a:lnSpc>
              <a:buFontTx/>
              <a:buNone/>
            </a:pPr>
            <a:r>
              <a:rPr lang="ja-JP" altLang="en-US" sz="3000" b="1" dirty="0" smtClean="0">
                <a:latin typeface="HG丸ｺﾞｼｯｸM-PRO" panose="020F0600000000000000" pitchFamily="50" charset="-128"/>
                <a:ea typeface="HG丸ｺﾞｼｯｸM-PRO" panose="020F0600000000000000" pitchFamily="50" charset="-128"/>
              </a:rPr>
              <a:t>  でも</a:t>
            </a:r>
            <a:r>
              <a:rPr lang="ja-JP" altLang="en-US" sz="3000" b="1" dirty="0">
                <a:latin typeface="HG丸ｺﾞｼｯｸM-PRO" panose="020F0600000000000000" pitchFamily="50" charset="-128"/>
                <a:ea typeface="HG丸ｺﾞｼｯｸM-PRO" panose="020F0600000000000000" pitchFamily="50" charset="-128"/>
              </a:rPr>
              <a:t>、Ａ子さんは、みんなと練習しようとしません</a:t>
            </a:r>
            <a:r>
              <a:rPr lang="ja-JP" altLang="en-US" sz="3000" b="1" dirty="0" smtClean="0">
                <a:latin typeface="HG丸ｺﾞｼｯｸM-PRO" panose="020F0600000000000000" pitchFamily="50" charset="-128"/>
                <a:ea typeface="HG丸ｺﾞｼｯｸM-PRO" panose="020F0600000000000000" pitchFamily="50" charset="-128"/>
              </a:rPr>
              <a:t>。私</a:t>
            </a:r>
            <a:r>
              <a:rPr lang="ja-JP" altLang="en-US" sz="3000" b="1" dirty="0">
                <a:latin typeface="HG丸ｺﾞｼｯｸM-PRO" panose="020F0600000000000000" pitchFamily="50" charset="-128"/>
                <a:ea typeface="HG丸ｺﾞｼｯｸM-PRO" panose="020F0600000000000000" pitchFamily="50" charset="-128"/>
              </a:rPr>
              <a:t>は、</a:t>
            </a:r>
            <a:r>
              <a:rPr lang="ja-JP" altLang="en-US" sz="3000" b="1" dirty="0" smtClean="0">
                <a:latin typeface="HG丸ｺﾞｼｯｸM-PRO" panose="020F0600000000000000" pitchFamily="50" charset="-128"/>
                <a:ea typeface="HG丸ｺﾞｼｯｸM-PRO" panose="020F0600000000000000" pitchFamily="50" charset="-128"/>
              </a:rPr>
              <a:t>Ａ子さんの</a:t>
            </a:r>
            <a:r>
              <a:rPr lang="ja-JP" altLang="en-US" sz="3000" b="1" dirty="0">
                <a:latin typeface="HG丸ｺﾞｼｯｸM-PRO" panose="020F0600000000000000" pitchFamily="50" charset="-128"/>
                <a:ea typeface="HG丸ｺﾞｼｯｸM-PRO" panose="020F0600000000000000" pitchFamily="50" charset="-128"/>
              </a:rPr>
              <a:t>おしゃべりが気になってしかた</a:t>
            </a:r>
            <a:r>
              <a:rPr lang="ja-JP" altLang="en-US" sz="3000" b="1" dirty="0" smtClean="0">
                <a:latin typeface="HG丸ｺﾞｼｯｸM-PRO" panose="020F0600000000000000" pitchFamily="50" charset="-128"/>
                <a:ea typeface="HG丸ｺﾞｼｯｸM-PRO" panose="020F0600000000000000" pitchFamily="50" charset="-128"/>
              </a:rPr>
              <a:t>がありません</a:t>
            </a:r>
            <a:r>
              <a:rPr lang="ja-JP" altLang="en-US" sz="3000" b="1" dirty="0">
                <a:latin typeface="HG丸ｺﾞｼｯｸM-PRO" panose="020F0600000000000000" pitchFamily="50" charset="-128"/>
                <a:ea typeface="HG丸ｺﾞｼｯｸM-PRO" panose="020F0600000000000000" pitchFamily="50" charset="-128"/>
              </a:rPr>
              <a:t>。</a:t>
            </a:r>
            <a:endParaRPr lang="en-US" altLang="ja-JP" sz="3000" b="1" dirty="0">
              <a:latin typeface="HG丸ｺﾞｼｯｸM-PRO" panose="020F0600000000000000" pitchFamily="50" charset="-128"/>
              <a:ea typeface="HG丸ｺﾞｼｯｸM-PRO" panose="020F0600000000000000" pitchFamily="50" charset="-128"/>
            </a:endParaRPr>
          </a:p>
          <a:p>
            <a:pPr eaLnBrk="1" hangingPunct="1">
              <a:lnSpc>
                <a:spcPct val="90000"/>
              </a:lnSpc>
              <a:buFontTx/>
              <a:buNone/>
            </a:pPr>
            <a:endParaRPr lang="ja-JP" altLang="en-US" sz="2400" b="1" dirty="0">
              <a:latin typeface="HG丸ｺﾞｼｯｸM-PRO" panose="020F0600000000000000" pitchFamily="50" charset="-128"/>
              <a:ea typeface="HG丸ｺﾞｼｯｸM-PRO" panose="020F0600000000000000" pitchFamily="50" charset="-128"/>
            </a:endParaRPr>
          </a:p>
        </p:txBody>
      </p:sp>
      <p:sp>
        <p:nvSpPr>
          <p:cNvPr id="17" name="スライド番号プレースホルダー 2"/>
          <p:cNvSpPr>
            <a:spLocks noGrp="1"/>
          </p:cNvSpPr>
          <p:nvPr>
            <p:ph type="sldNum" sz="quarter" idx="12"/>
          </p:nvPr>
        </p:nvSpPr>
        <p:spPr>
          <a:xfrm>
            <a:off x="8610600" y="6356350"/>
            <a:ext cx="2743200" cy="365125"/>
          </a:xfrm>
        </p:spPr>
        <p:txBody>
          <a:bodyPr/>
          <a:lstStyle/>
          <a:p>
            <a:r>
              <a:rPr kumimoji="1" lang="en-US" altLang="ja-JP" dirty="0" smtClean="0"/>
              <a:t>14</a:t>
            </a:r>
            <a:endParaRPr kumimoji="1" lang="ja-JP" altLang="en-US" dirty="0"/>
          </a:p>
        </p:txBody>
      </p:sp>
      <p:sp>
        <p:nvSpPr>
          <p:cNvPr id="16" name="正方形/長方形 15">
            <a:extLst>
              <a:ext uri="{FF2B5EF4-FFF2-40B4-BE49-F238E27FC236}">
                <a16:creationId xmlns:a16="http://schemas.microsoft.com/office/drawing/2014/main" id="{57703857-1B50-490D-8F77-6EF77906AFAA}"/>
              </a:ext>
            </a:extLst>
          </p:cNvPr>
          <p:cNvSpPr/>
          <p:nvPr/>
        </p:nvSpPr>
        <p:spPr>
          <a:xfrm>
            <a:off x="699977" y="314476"/>
            <a:ext cx="7816494" cy="605294"/>
          </a:xfrm>
          <a:prstGeom prst="rect">
            <a:avLst/>
          </a:prstGeom>
        </p:spPr>
        <p:txBody>
          <a:bodyPr wrap="square">
            <a:spAutoFit/>
          </a:bodyPr>
          <a:lstStyle/>
          <a:p>
            <a:pPr eaLnBrk="0" hangingPunct="0">
              <a:lnSpc>
                <a:spcPts val="4000"/>
              </a:lnSpc>
            </a:pP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４</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　演習</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「ＤＥＳＣによるコミュニケーションスキルの育成」</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310617404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a:extLst/>
          </p:cNvPr>
          <p:cNvSpPr txBox="1">
            <a:spLocks noChangeArrowheads="1"/>
          </p:cNvSpPr>
          <p:nvPr/>
        </p:nvSpPr>
        <p:spPr bwMode="auto">
          <a:xfrm>
            <a:off x="1884364" y="1252543"/>
            <a:ext cx="80279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み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見たこと</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HG丸ｺﾞｼｯｸM-PRO" panose="020F0600000000000000" pitchFamily="50" charset="-128"/>
                <a:ea typeface="HG丸ｺﾞｼｯｸM-PRO" panose="020F0600000000000000" pitchFamily="50" charset="-128"/>
              </a:rPr>
              <a:t>               &lt;</a:t>
            </a:r>
            <a:r>
              <a:rPr lang="ja-JP" altLang="en-US" sz="2800" b="1" kern="0" dirty="0">
                <a:latin typeface="HG丸ｺﾞｼｯｸM-PRO" panose="020F0600000000000000" pitchFamily="50" charset="-128"/>
                <a:ea typeface="HG丸ｺﾞｼｯｸM-PRO" panose="020F0600000000000000" pitchFamily="50" charset="-128"/>
              </a:rPr>
              <a:t>事実はなに</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39" name="Text Box 3">
            <a:extLst/>
          </p:cNvPr>
          <p:cNvSpPr txBox="1">
            <a:spLocks noChangeArrowheads="1"/>
          </p:cNvSpPr>
          <p:nvPr/>
        </p:nvSpPr>
        <p:spPr bwMode="auto">
          <a:xfrm>
            <a:off x="1884364" y="2225679"/>
            <a:ext cx="80279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かん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感じたこと、考えたこと</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今の自分の気持ちは</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40" name="Text Box 4">
            <a:extLst/>
          </p:cNvPr>
          <p:cNvSpPr txBox="1">
            <a:spLocks noChangeArrowheads="1"/>
          </p:cNvSpPr>
          <p:nvPr/>
        </p:nvSpPr>
        <p:spPr bwMode="auto">
          <a:xfrm>
            <a:off x="1884364" y="3225804"/>
            <a:ext cx="80279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て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提案、お願い</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相手にとってほしい行動は</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41" name="Text Box 5">
            <a:extLst/>
          </p:cNvPr>
          <p:cNvSpPr txBox="1">
            <a:spLocks noChangeArrowheads="1"/>
          </p:cNvSpPr>
          <p:nvPr/>
        </p:nvSpPr>
        <p:spPr bwMode="auto">
          <a:xfrm>
            <a:off x="1884364" y="4176718"/>
            <a:ext cx="80279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2800" b="1" kern="0" dirty="0">
                <a:latin typeface="ＭＳ ゴシック" panose="020B0609070205080204" pitchFamily="49" charset="-128"/>
                <a:ea typeface="ＭＳ ゴシック" panose="020B0609070205080204" pitchFamily="49" charset="-128"/>
              </a:rPr>
              <a:t>い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いいです（はい）</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分かってもらえたときの言葉</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5542" name="Text Box 7">
            <a:extLst/>
          </p:cNvPr>
          <p:cNvSpPr txBox="1">
            <a:spLocks noChangeArrowheads="1"/>
          </p:cNvSpPr>
          <p:nvPr/>
        </p:nvSpPr>
        <p:spPr bwMode="auto">
          <a:xfrm>
            <a:off x="1884364" y="5151443"/>
            <a:ext cx="80279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ts val="0"/>
              </a:spcBef>
              <a:buNone/>
              <a:defRPr/>
            </a:pPr>
            <a:r>
              <a:rPr lang="ja-JP" altLang="en-US" sz="2800" b="1" kern="0" dirty="0">
                <a:latin typeface="ＭＳ ゴシック" panose="020B0609070205080204" pitchFamily="49" charset="-128"/>
                <a:ea typeface="ＭＳ ゴシック" panose="020B0609070205080204" pitchFamily="49" charset="-128"/>
              </a:rPr>
              <a:t>いな </a:t>
            </a:r>
            <a:r>
              <a:rPr lang="en-US" altLang="ja-JP" sz="2800" b="1" kern="0" dirty="0">
                <a:latin typeface="ＭＳ ゴシック" panose="020B0609070205080204" pitchFamily="49" charset="-128"/>
                <a:ea typeface="ＭＳ ゴシック" panose="020B0609070205080204" pitchFamily="49" charset="-128"/>
              </a:rPr>
              <a:t>… </a:t>
            </a:r>
            <a:r>
              <a:rPr lang="ja-JP" altLang="en-US" sz="2800" b="1" kern="0" dirty="0">
                <a:latin typeface="ＭＳ ゴシック" panose="020B0609070205080204" pitchFamily="49" charset="-128"/>
                <a:ea typeface="ＭＳ ゴシック" panose="020B0609070205080204" pitchFamily="49" charset="-128"/>
              </a:rPr>
              <a:t>いな（いいえ） </a:t>
            </a:r>
            <a:endParaRPr lang="en-US" altLang="ja-JP" sz="2800" b="1" kern="0" dirty="0">
              <a:latin typeface="ＭＳ ゴシック" panose="020B0609070205080204" pitchFamily="49" charset="-128"/>
              <a:ea typeface="ＭＳ ゴシック" panose="020B0609070205080204" pitchFamily="49" charset="-128"/>
            </a:endParaRPr>
          </a:p>
          <a:p>
            <a:pPr>
              <a:spcBef>
                <a:spcPts val="0"/>
              </a:spcBef>
              <a:buNone/>
              <a:defRPr/>
            </a:pPr>
            <a:r>
              <a:rPr lang="en-US" altLang="ja-JP" sz="2800" b="1" kern="0" dirty="0">
                <a:latin typeface="ＭＳ ゴシック" panose="020B0609070205080204" pitchFamily="49" charset="-128"/>
                <a:ea typeface="ＭＳ ゴシック" panose="020B0609070205080204" pitchFamily="49" charset="-128"/>
              </a:rPr>
              <a:t>          </a:t>
            </a:r>
            <a:r>
              <a:rPr lang="en-US" altLang="ja-JP" sz="2800" b="1" kern="0" dirty="0">
                <a:latin typeface="HG丸ｺﾞｼｯｸM-PRO" panose="020F0600000000000000" pitchFamily="50" charset="-128"/>
                <a:ea typeface="HG丸ｺﾞｼｯｸM-PRO" panose="020F0600000000000000" pitchFamily="50" charset="-128"/>
              </a:rPr>
              <a:t>&lt;</a:t>
            </a:r>
            <a:r>
              <a:rPr lang="ja-JP" altLang="en-US" sz="2800" b="1" kern="0" dirty="0">
                <a:latin typeface="HG丸ｺﾞｼｯｸM-PRO" panose="020F0600000000000000" pitchFamily="50" charset="-128"/>
                <a:ea typeface="HG丸ｺﾞｼｯｸM-PRO" panose="020F0600000000000000" pitchFamily="50" charset="-128"/>
              </a:rPr>
              <a:t>わかってもらえなかったときの言葉</a:t>
            </a:r>
            <a:r>
              <a:rPr lang="en-US" altLang="ja-JP" sz="2800" b="1" kern="0" dirty="0">
                <a:latin typeface="HG丸ｺﾞｼｯｸM-PRO" panose="020F0600000000000000" pitchFamily="50" charset="-128"/>
                <a:ea typeface="HG丸ｺﾞｼｯｸM-PRO" panose="020F0600000000000000" pitchFamily="50" charset="-128"/>
              </a:rPr>
              <a:t>&gt;</a:t>
            </a:r>
            <a:endParaRPr lang="ja-JP" altLang="en-US" sz="2800" b="1" kern="0" dirty="0">
              <a:latin typeface="HG丸ｺﾞｼｯｸM-PRO" panose="020F0600000000000000" pitchFamily="50" charset="-128"/>
              <a:ea typeface="HG丸ｺﾞｼｯｸM-PRO" panose="020F0600000000000000" pitchFamily="50" charset="-128"/>
            </a:endParaRPr>
          </a:p>
        </p:txBody>
      </p:sp>
      <p:sp>
        <p:nvSpPr>
          <p:cNvPr id="64519" name="Line 8"/>
          <p:cNvSpPr>
            <a:spLocks noChangeShapeType="1"/>
          </p:cNvSpPr>
          <p:nvPr/>
        </p:nvSpPr>
        <p:spPr bwMode="auto">
          <a:xfrm>
            <a:off x="1884363" y="6086010"/>
            <a:ext cx="79565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4520" name="Line 9"/>
          <p:cNvSpPr>
            <a:spLocks noChangeShapeType="1"/>
          </p:cNvSpPr>
          <p:nvPr/>
        </p:nvSpPr>
        <p:spPr bwMode="auto">
          <a:xfrm>
            <a:off x="1884363" y="5111285"/>
            <a:ext cx="7956550" cy="25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4521" name="Line 10"/>
          <p:cNvSpPr>
            <a:spLocks noChangeShapeType="1"/>
          </p:cNvSpPr>
          <p:nvPr/>
        </p:nvSpPr>
        <p:spPr bwMode="auto">
          <a:xfrm>
            <a:off x="1884363" y="3160248"/>
            <a:ext cx="7956550" cy="4921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4522" name="Line 12"/>
          <p:cNvSpPr>
            <a:spLocks noChangeShapeType="1"/>
          </p:cNvSpPr>
          <p:nvPr/>
        </p:nvSpPr>
        <p:spPr bwMode="auto">
          <a:xfrm>
            <a:off x="1884363" y="4160372"/>
            <a:ext cx="795655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64524" name="Line 9"/>
          <p:cNvSpPr>
            <a:spLocks noChangeShapeType="1"/>
          </p:cNvSpPr>
          <p:nvPr/>
        </p:nvSpPr>
        <p:spPr bwMode="auto">
          <a:xfrm>
            <a:off x="1884363" y="2187110"/>
            <a:ext cx="7956550" cy="238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6" name="スライド番号プレースホルダー 2"/>
          <p:cNvSpPr>
            <a:spLocks noGrp="1"/>
          </p:cNvSpPr>
          <p:nvPr>
            <p:ph type="sldNum" sz="quarter" idx="12"/>
          </p:nvPr>
        </p:nvSpPr>
        <p:spPr>
          <a:xfrm>
            <a:off x="8610600" y="6356350"/>
            <a:ext cx="2743200" cy="365125"/>
          </a:xfrm>
        </p:spPr>
        <p:txBody>
          <a:bodyPr/>
          <a:lstStyle/>
          <a:p>
            <a:r>
              <a:rPr kumimoji="1" lang="en-US" altLang="ja-JP" dirty="0" smtClean="0"/>
              <a:t>15</a:t>
            </a:r>
            <a:endParaRPr kumimoji="1" lang="ja-JP" altLang="en-US" dirty="0"/>
          </a:p>
        </p:txBody>
      </p:sp>
      <p:sp>
        <p:nvSpPr>
          <p:cNvPr id="17" name="正方形/長方形 16">
            <a:extLst>
              <a:ext uri="{FF2B5EF4-FFF2-40B4-BE49-F238E27FC236}">
                <a16:creationId xmlns:a16="http://schemas.microsoft.com/office/drawing/2014/main" id="{57703857-1B50-490D-8F77-6EF77906AFAA}"/>
              </a:ext>
            </a:extLst>
          </p:cNvPr>
          <p:cNvSpPr/>
          <p:nvPr/>
        </p:nvSpPr>
        <p:spPr>
          <a:xfrm>
            <a:off x="699977" y="314476"/>
            <a:ext cx="7816494" cy="605294"/>
          </a:xfrm>
          <a:prstGeom prst="rect">
            <a:avLst/>
          </a:prstGeom>
        </p:spPr>
        <p:txBody>
          <a:bodyPr wrap="square">
            <a:spAutoFit/>
          </a:bodyPr>
          <a:lstStyle/>
          <a:p>
            <a:pPr eaLnBrk="0" hangingPunct="0">
              <a:lnSpc>
                <a:spcPts val="4000"/>
              </a:lnSpc>
            </a:pP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４</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　演習</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「ＤＥＳＣによるコミュニケーションスキルの育成」</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4107403566"/>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4"/>
          <p:cNvSpPr txBox="1">
            <a:spLocks noChangeArrowheads="1"/>
          </p:cNvSpPr>
          <p:nvPr/>
        </p:nvSpPr>
        <p:spPr bwMode="auto">
          <a:xfrm>
            <a:off x="941206" y="1021745"/>
            <a:ext cx="8061359" cy="646331"/>
          </a:xfrm>
          <a:prstGeom prst="rect">
            <a:avLst/>
          </a:prstGeom>
          <a:noFill/>
          <a:ln>
            <a:noFill/>
          </a:ln>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defRPr/>
            </a:pPr>
            <a:r>
              <a:rPr lang="ja-JP" altLang="en-US" sz="3600" b="1" dirty="0" smtClean="0">
                <a:latin typeface="ＭＳ ゴシック" panose="020B0609070205080204" pitchFamily="49" charset="-128"/>
                <a:ea typeface="ＭＳ ゴシック" panose="020B0609070205080204" pitchFamily="49" charset="-128"/>
              </a:rPr>
              <a:t>○　学級</a:t>
            </a:r>
            <a:r>
              <a:rPr lang="ja-JP" altLang="en-US" sz="3600" b="1" dirty="0">
                <a:latin typeface="ＭＳ ゴシック" panose="020B0609070205080204" pitchFamily="49" charset="-128"/>
                <a:ea typeface="ＭＳ ゴシック" panose="020B0609070205080204" pitchFamily="49" charset="-128"/>
              </a:rPr>
              <a:t>経営案とは</a:t>
            </a:r>
          </a:p>
        </p:txBody>
      </p:sp>
      <p:sp>
        <p:nvSpPr>
          <p:cNvPr id="8" name="正方形/長方形 7"/>
          <p:cNvSpPr/>
          <p:nvPr/>
        </p:nvSpPr>
        <p:spPr>
          <a:xfrm>
            <a:off x="1362635" y="2056749"/>
            <a:ext cx="9807389" cy="2962147"/>
          </a:xfrm>
          <a:prstGeom prst="rect">
            <a:avLst/>
          </a:prstGeom>
          <a:noFill/>
          <a:ln>
            <a:solidFill>
              <a:schemeClr val="tx1"/>
            </a:solidFill>
          </a:ln>
        </p:spPr>
        <p:style>
          <a:lnRef idx="1">
            <a:schemeClr val="accent5"/>
          </a:lnRef>
          <a:fillRef idx="2">
            <a:schemeClr val="accent5"/>
          </a:fillRef>
          <a:effectRef idx="1">
            <a:schemeClr val="accent5"/>
          </a:effectRef>
          <a:fontRef idx="minor">
            <a:schemeClr val="dk1"/>
          </a:fontRef>
        </p:style>
        <p:txBody>
          <a:bodyPr anchor="ctr"/>
          <a:lstStyle/>
          <a:p>
            <a:pPr eaLnBrk="1" hangingPunct="1">
              <a:defRPr/>
            </a:pPr>
            <a:r>
              <a:rPr lang="ja-JP" altLang="en-US" sz="4000" dirty="0">
                <a:solidFill>
                  <a:schemeClr val="tx1"/>
                </a:solidFill>
                <a:latin typeface="ＭＳ ゴシック" panose="020B0609070205080204" pitchFamily="49" charset="-128"/>
                <a:ea typeface="ＭＳ ゴシック" panose="020B0609070205080204" pitchFamily="49" charset="-128"/>
              </a:rPr>
              <a:t>　</a:t>
            </a:r>
            <a:r>
              <a:rPr lang="ja-JP" altLang="en-US" sz="4000" dirty="0" smtClean="0">
                <a:solidFill>
                  <a:schemeClr val="tx1"/>
                </a:solidFill>
                <a:latin typeface="ＭＳ ゴシック" panose="020B0609070205080204" pitchFamily="49" charset="-128"/>
                <a:ea typeface="ＭＳ ゴシック" panose="020B0609070205080204" pitchFamily="49" charset="-128"/>
              </a:rPr>
              <a:t>児童</a:t>
            </a:r>
            <a:r>
              <a:rPr lang="ja-JP" altLang="en-US" sz="4000" dirty="0">
                <a:solidFill>
                  <a:schemeClr val="tx1"/>
                </a:solidFill>
                <a:latin typeface="ＭＳ ゴシック" panose="020B0609070205080204" pitchFamily="49" charset="-128"/>
                <a:ea typeface="ＭＳ ゴシック" panose="020B0609070205080204" pitchFamily="49" charset="-128"/>
              </a:rPr>
              <a:t>生徒を</a:t>
            </a:r>
            <a:r>
              <a:rPr lang="ja-JP" altLang="en-US" sz="4000" b="1" u="sng" dirty="0">
                <a:solidFill>
                  <a:srgbClr val="FF0000"/>
                </a:solidFill>
                <a:latin typeface="ＭＳ ゴシック" panose="020B0609070205080204" pitchFamily="49" charset="-128"/>
                <a:ea typeface="ＭＳ ゴシック" panose="020B0609070205080204" pitchFamily="49" charset="-128"/>
              </a:rPr>
              <a:t>１年間</a:t>
            </a:r>
            <a:r>
              <a:rPr lang="ja-JP" altLang="en-US" sz="4000" dirty="0">
                <a:solidFill>
                  <a:schemeClr val="tx1"/>
                </a:solidFill>
                <a:latin typeface="ＭＳ ゴシック" panose="020B0609070205080204" pitchFamily="49" charset="-128"/>
                <a:ea typeface="ＭＳ ゴシック" panose="020B0609070205080204" pitchFamily="49" charset="-128"/>
              </a:rPr>
              <a:t>でどのように育てていくかという</a:t>
            </a:r>
            <a:r>
              <a:rPr lang="ja-JP" altLang="en-US" sz="4000" b="1" u="sng" dirty="0">
                <a:solidFill>
                  <a:srgbClr val="FF0000"/>
                </a:solidFill>
                <a:latin typeface="ＭＳ ゴシック" panose="020B0609070205080204" pitchFamily="49" charset="-128"/>
                <a:ea typeface="ＭＳ ゴシック" panose="020B0609070205080204" pitchFamily="49" charset="-128"/>
              </a:rPr>
              <a:t>総合的な見通し</a:t>
            </a:r>
            <a:r>
              <a:rPr lang="ja-JP" altLang="en-US" sz="4000" dirty="0">
                <a:solidFill>
                  <a:schemeClr val="tx1"/>
                </a:solidFill>
                <a:latin typeface="ＭＳ ゴシック" panose="020B0609070205080204" pitchFamily="49" charset="-128"/>
                <a:ea typeface="ＭＳ ゴシック" panose="020B0609070205080204" pitchFamily="49" charset="-128"/>
              </a:rPr>
              <a:t>をもった指導計画</a:t>
            </a:r>
            <a:endParaRPr lang="en-US" altLang="ja-JP" sz="4000" dirty="0">
              <a:solidFill>
                <a:schemeClr val="tx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F5C35AD2-8B7B-4CF4-BC66-4791DB21DCBF}" type="slidenum">
              <a:rPr kumimoji="1" lang="ja-JP" altLang="en-US" smtClean="0"/>
              <a:t>16</a:t>
            </a:fld>
            <a:endParaRPr kumimoji="1" lang="ja-JP" altLang="en-US"/>
          </a:p>
        </p:txBody>
      </p:sp>
      <p:sp>
        <p:nvSpPr>
          <p:cNvPr id="9" name="テキスト ボックス 8"/>
          <p:cNvSpPr txBox="1"/>
          <p:nvPr/>
        </p:nvSpPr>
        <p:spPr>
          <a:xfrm>
            <a:off x="3494459" y="5515818"/>
            <a:ext cx="7877272" cy="369332"/>
          </a:xfrm>
          <a:prstGeom prst="rect">
            <a:avLst/>
          </a:prstGeom>
          <a:noFill/>
        </p:spPr>
        <p:txBody>
          <a:bodyPr wrap="square" rtlCol="0">
            <a:spAutoFit/>
          </a:bodyPr>
          <a:lstStyle/>
          <a:p>
            <a:pPr indent="615935">
              <a:spcBef>
                <a:spcPct val="50000"/>
              </a:spcBef>
            </a:pPr>
            <a:r>
              <a:rPr lang="ja-JP" altLang="en-US" spc="80" dirty="0">
                <a:solidFill>
                  <a:prstClr val="black"/>
                </a:solidFill>
                <a:latin typeface="ＭＳ ゴシック" panose="020B0609070205080204" pitchFamily="49" charset="-128"/>
                <a:ea typeface="ＭＳ ゴシック" panose="020B0609070205080204" pitchFamily="49" charset="-128"/>
              </a:rPr>
              <a:t>出典　北海道教育委員会「</a:t>
            </a:r>
            <a:r>
              <a:rPr lang="ja-JP" altLang="en-US" spc="80" dirty="0" smtClean="0">
                <a:solidFill>
                  <a:prstClr val="black"/>
                </a:solidFill>
                <a:latin typeface="ＭＳ ゴシック" panose="020B0609070205080204" pitchFamily="49" charset="-128"/>
                <a:ea typeface="ＭＳ ゴシック" panose="020B0609070205080204" pitchFamily="49" charset="-128"/>
              </a:rPr>
              <a:t>平成</a:t>
            </a:r>
            <a:r>
              <a:rPr lang="en-US" altLang="ja-JP" spc="80" dirty="0" smtClean="0">
                <a:solidFill>
                  <a:prstClr val="black"/>
                </a:solidFill>
                <a:latin typeface="ＭＳ ゴシック" panose="020B0609070205080204" pitchFamily="49" charset="-128"/>
                <a:ea typeface="ＭＳ ゴシック" panose="020B0609070205080204" pitchFamily="49" charset="-128"/>
              </a:rPr>
              <a:t>31</a:t>
            </a:r>
            <a:r>
              <a:rPr lang="ja-JP" altLang="en-US" spc="80" dirty="0" smtClean="0">
                <a:solidFill>
                  <a:prstClr val="black"/>
                </a:solidFill>
                <a:latin typeface="ＭＳ ゴシック" panose="020B0609070205080204" pitchFamily="49" charset="-128"/>
                <a:ea typeface="ＭＳ ゴシック" panose="020B0609070205080204" pitchFamily="49" charset="-128"/>
              </a:rPr>
              <a:t>年度</a:t>
            </a:r>
            <a:r>
              <a:rPr lang="ja-JP" altLang="en-US" spc="80" dirty="0">
                <a:solidFill>
                  <a:prstClr val="black"/>
                </a:solidFill>
                <a:latin typeface="ＭＳ ゴシック" panose="020B0609070205080204" pitchFamily="49" charset="-128"/>
                <a:ea typeface="ＭＳ ゴシック" panose="020B0609070205080204" pitchFamily="49" charset="-128"/>
              </a:rPr>
              <a:t>　学校教育の手引</a:t>
            </a:r>
            <a:r>
              <a:rPr lang="ja-JP" altLang="en-US" spc="80" dirty="0" smtClean="0">
                <a:solidFill>
                  <a:prstClr val="black"/>
                </a:solidFill>
                <a:latin typeface="ＭＳ ゴシック" panose="020B0609070205080204" pitchFamily="49" charset="-128"/>
                <a:ea typeface="ＭＳ ゴシック" panose="020B0609070205080204" pitchFamily="49" charset="-128"/>
              </a:rPr>
              <a:t>」から</a:t>
            </a:r>
            <a:endParaRPr lang="ja-JP" altLang="en-US" spc="80" dirty="0">
              <a:solidFill>
                <a:prstClr val="black"/>
              </a:solidFill>
              <a:latin typeface="ＭＳ ゴシック" panose="020B0609070205080204" pitchFamily="49" charset="-128"/>
              <a:ea typeface="ＭＳ ゴシック" panose="020B0609070205080204" pitchFamily="49" charset="-128"/>
            </a:endParaRPr>
          </a:p>
        </p:txBody>
      </p:sp>
      <p:sp>
        <p:nvSpPr>
          <p:cNvPr id="10" name="正方形/長方形 9">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27337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t>17</a:t>
            </a:fld>
            <a:endParaRPr kumimoji="1" lang="ja-JP" altLang="en-US"/>
          </a:p>
        </p:txBody>
      </p:sp>
      <p:sp>
        <p:nvSpPr>
          <p:cNvPr id="3" name="Text Box 2"/>
          <p:cNvSpPr txBox="1">
            <a:spLocks noChangeArrowheads="1"/>
          </p:cNvSpPr>
          <p:nvPr/>
        </p:nvSpPr>
        <p:spPr bwMode="auto">
          <a:xfrm>
            <a:off x="1997390" y="1868992"/>
            <a:ext cx="7994103" cy="3276750"/>
          </a:xfrm>
          <a:prstGeom prst="rect">
            <a:avLst/>
          </a:prstGeom>
          <a:noFill/>
          <a:ln>
            <a:solidFill>
              <a:schemeClr val="tx1"/>
            </a:solidFill>
          </a:ln>
        </p:spPr>
        <p:style>
          <a:lnRef idx="2">
            <a:schemeClr val="accent1"/>
          </a:lnRef>
          <a:fillRef idx="1">
            <a:schemeClr val="lt1"/>
          </a:fillRef>
          <a:effectRef idx="0">
            <a:schemeClr val="accent1"/>
          </a:effectRef>
          <a:fontRef idx="minor">
            <a:schemeClr val="dk1"/>
          </a:fontRef>
        </p:style>
        <p:txBody>
          <a:bodyPr bIns="9144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9pPr>
          </a:lstStyle>
          <a:p>
            <a:pPr>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１　学校の教育目標の理解</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２　学年の目標・方針の理解</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３　学級の実態把握</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４　学級経営の方針・重点</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５　学級目標の設定</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６　学級経営の計画</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７　学級経営の評価と改善</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buClr>
                <a:srgbClr val="000000"/>
              </a:buClr>
              <a:buSzPct val="100000"/>
              <a:defRPr/>
            </a:pPr>
            <a:endParaRPr lang="en-US" altLang="ja-JP" sz="2800" dirty="0">
              <a:solidFill>
                <a:schemeClr val="tx1"/>
              </a:solidFill>
              <a:latin typeface="ＭＳ ゴシック" panose="020B0609070205080204" pitchFamily="49" charset="-128"/>
              <a:ea typeface="ＭＳ ゴシック" panose="020B0609070205080204" pitchFamily="49" charset="-128"/>
            </a:endParaRPr>
          </a:p>
        </p:txBody>
      </p:sp>
      <p:sp>
        <p:nvSpPr>
          <p:cNvPr id="8" name="正方形/長方形 7">
            <a:extLst>
              <a:ext uri="{FF2B5EF4-FFF2-40B4-BE49-F238E27FC236}">
                <a16:creationId xmlns:a16="http://schemas.microsoft.com/office/drawing/2014/main" id="{57703857-1B50-490D-8F77-6EF77906AFAA}"/>
              </a:ext>
            </a:extLst>
          </p:cNvPr>
          <p:cNvSpPr/>
          <p:nvPr/>
        </p:nvSpPr>
        <p:spPr>
          <a:xfrm>
            <a:off x="699977" y="965317"/>
            <a:ext cx="7910623" cy="646331"/>
          </a:xfrm>
          <a:prstGeom prst="rect">
            <a:avLst/>
          </a:prstGeom>
        </p:spPr>
        <p:txBody>
          <a:bodyPr wrap="square">
            <a:spAutoFit/>
          </a:bodyPr>
          <a:lstStyle/>
          <a:p>
            <a:r>
              <a:rPr lang="ja-JP" altLang="en-US" sz="2800" dirty="0">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3600" dirty="0" smtClean="0">
                <a:latin typeface="ＭＳ ゴシック" panose="020B0609070205080204" pitchFamily="49" charset="-128"/>
                <a:ea typeface="ＭＳ ゴシック" panose="020B0609070205080204" pitchFamily="49" charset="-128"/>
                <a:cs typeface="メイリオ" panose="020B0604030504040204" pitchFamily="50" charset="-128"/>
              </a:rPr>
              <a:t>○　学級経営案作成の手順</a:t>
            </a:r>
            <a:endParaRPr lang="en-US" altLang="ja-JP" sz="36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0" name="テキスト ボックス 9"/>
          <p:cNvSpPr txBox="1"/>
          <p:nvPr/>
        </p:nvSpPr>
        <p:spPr>
          <a:xfrm>
            <a:off x="3476528" y="5692809"/>
            <a:ext cx="7877272" cy="369332"/>
          </a:xfrm>
          <a:prstGeom prst="rect">
            <a:avLst/>
          </a:prstGeom>
          <a:noFill/>
        </p:spPr>
        <p:txBody>
          <a:bodyPr wrap="square" rtlCol="0">
            <a:spAutoFit/>
          </a:bodyPr>
          <a:lstStyle/>
          <a:p>
            <a:pPr indent="615935">
              <a:spcBef>
                <a:spcPct val="50000"/>
              </a:spcBef>
            </a:pPr>
            <a:r>
              <a:rPr lang="ja-JP" altLang="en-US" spc="80" dirty="0">
                <a:solidFill>
                  <a:prstClr val="black"/>
                </a:solidFill>
                <a:latin typeface="ＭＳ ゴシック" panose="020B0609070205080204" pitchFamily="49" charset="-128"/>
                <a:ea typeface="ＭＳ ゴシック" panose="020B0609070205080204" pitchFamily="49" charset="-128"/>
              </a:rPr>
              <a:t>出典　北海道教育委員会「</a:t>
            </a:r>
            <a:r>
              <a:rPr lang="ja-JP" altLang="en-US" spc="80" dirty="0" smtClean="0">
                <a:solidFill>
                  <a:prstClr val="black"/>
                </a:solidFill>
                <a:latin typeface="ＭＳ ゴシック" panose="020B0609070205080204" pitchFamily="49" charset="-128"/>
                <a:ea typeface="ＭＳ ゴシック" panose="020B0609070205080204" pitchFamily="49" charset="-128"/>
              </a:rPr>
              <a:t>平成</a:t>
            </a:r>
            <a:r>
              <a:rPr lang="en-US" altLang="ja-JP" spc="80" dirty="0" smtClean="0">
                <a:solidFill>
                  <a:prstClr val="black"/>
                </a:solidFill>
                <a:latin typeface="ＭＳ ゴシック" panose="020B0609070205080204" pitchFamily="49" charset="-128"/>
                <a:ea typeface="ＭＳ ゴシック" panose="020B0609070205080204" pitchFamily="49" charset="-128"/>
              </a:rPr>
              <a:t>31</a:t>
            </a:r>
            <a:r>
              <a:rPr lang="ja-JP" altLang="en-US" spc="80" dirty="0" smtClean="0">
                <a:solidFill>
                  <a:prstClr val="black"/>
                </a:solidFill>
                <a:latin typeface="ＭＳ ゴシック" panose="020B0609070205080204" pitchFamily="49" charset="-128"/>
                <a:ea typeface="ＭＳ ゴシック" panose="020B0609070205080204" pitchFamily="49" charset="-128"/>
              </a:rPr>
              <a:t>年度</a:t>
            </a:r>
            <a:r>
              <a:rPr lang="ja-JP" altLang="en-US" spc="80" dirty="0">
                <a:solidFill>
                  <a:prstClr val="black"/>
                </a:solidFill>
                <a:latin typeface="ＭＳ ゴシック" panose="020B0609070205080204" pitchFamily="49" charset="-128"/>
                <a:ea typeface="ＭＳ ゴシック" panose="020B0609070205080204" pitchFamily="49" charset="-128"/>
              </a:rPr>
              <a:t>　学校教育の手引」から</a:t>
            </a:r>
          </a:p>
        </p:txBody>
      </p:sp>
      <p:sp>
        <p:nvSpPr>
          <p:cNvPr id="11" name="正方形/長方形 10">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945542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51018" y="1408123"/>
            <a:ext cx="8593137" cy="1029876"/>
          </a:xfrm>
          <a:prstGeom prst="rect">
            <a:avLst/>
          </a:prstGeom>
          <a:solidFill>
            <a:schemeClr val="accent1">
              <a:lumMod val="20000"/>
              <a:lumOff val="80000"/>
            </a:schemeClr>
          </a:solidFill>
        </p:spPr>
        <p:txBody>
          <a:bodyPr/>
          <a:lstStyle/>
          <a:p>
            <a:pPr algn="ctr">
              <a:defRPr/>
            </a:pPr>
            <a:r>
              <a:rPr lang="ja-JP" altLang="en-US" sz="3200" dirty="0"/>
              <a:t>学級経営の基本</a:t>
            </a:r>
            <a:endParaRPr lang="en-US" altLang="ja-JP" sz="3200" dirty="0"/>
          </a:p>
          <a:p>
            <a:pPr algn="ctr">
              <a:defRPr/>
            </a:pPr>
            <a:r>
              <a:rPr lang="ja-JP" altLang="en-US" sz="3200" dirty="0" smtClean="0"/>
              <a:t>ＰＤＣＡサイクル</a:t>
            </a:r>
            <a:endParaRPr lang="en-US" altLang="ja-JP" sz="3200" dirty="0"/>
          </a:p>
          <a:p>
            <a:pPr algn="ctr">
              <a:defRPr/>
            </a:pPr>
            <a:endParaRPr lang="ja-JP" altLang="en-US" sz="3200" dirty="0"/>
          </a:p>
        </p:txBody>
      </p:sp>
      <p:sp>
        <p:nvSpPr>
          <p:cNvPr id="11" name="正方形/長方形 10"/>
          <p:cNvSpPr/>
          <p:nvPr/>
        </p:nvSpPr>
        <p:spPr>
          <a:xfrm>
            <a:off x="1749429" y="2559062"/>
            <a:ext cx="8594725" cy="1015663"/>
          </a:xfrm>
          <a:prstGeom prst="rect">
            <a:avLst/>
          </a:prstGeom>
          <a:noFill/>
          <a:ln>
            <a:solidFill>
              <a:schemeClr val="tx1"/>
            </a:solidFill>
          </a:ln>
        </p:spPr>
        <p:txBody>
          <a:bodyPr>
            <a:spAutoFit/>
          </a:bodyPr>
          <a:lstStyle/>
          <a:p>
            <a:pPr>
              <a:defRPr/>
            </a:pPr>
            <a:r>
              <a:rPr lang="ja-JP" altLang="en-US" sz="3000" dirty="0"/>
              <a:t>目標の設定　⇒計画（Ｐｌａｎ＝Ｐ）　⇒実施（Ｄ</a:t>
            </a:r>
            <a:r>
              <a:rPr lang="en-US" altLang="ja-JP" sz="3000" dirty="0"/>
              <a:t>о</a:t>
            </a:r>
            <a:r>
              <a:rPr lang="ja-JP" altLang="en-US" sz="3000" dirty="0"/>
              <a:t>＝Ｄ）　⇒　評価（点検）（Ｃｈｅｃｋ＝Ｃ）　⇒改善（Ａｃｔｉｏｎ＝Ａ）</a:t>
            </a:r>
          </a:p>
        </p:txBody>
      </p:sp>
      <p:sp>
        <p:nvSpPr>
          <p:cNvPr id="12" name="正方形/長方形 11"/>
          <p:cNvSpPr/>
          <p:nvPr/>
        </p:nvSpPr>
        <p:spPr>
          <a:xfrm>
            <a:off x="1751018" y="3696125"/>
            <a:ext cx="8593137" cy="2554545"/>
          </a:xfrm>
          <a:prstGeom prst="rect">
            <a:avLst/>
          </a:prstGeom>
          <a:noFill/>
          <a:ln>
            <a:solidFill>
              <a:schemeClr val="tx1"/>
            </a:solidFill>
          </a:ln>
        </p:spPr>
        <p:txBody>
          <a:bodyPr>
            <a:spAutoFit/>
          </a:bodyPr>
          <a:lstStyle/>
          <a:p>
            <a:pPr>
              <a:defRPr/>
            </a:pPr>
            <a:r>
              <a:rPr lang="ja-JP" altLang="en-US" sz="3200" dirty="0">
                <a:latin typeface="ＭＳ ゴシック" panose="020B0609070205080204" pitchFamily="49" charset="-128"/>
                <a:ea typeface="ＭＳ ゴシック" panose="020B0609070205080204" pitchFamily="49" charset="-128"/>
              </a:rPr>
              <a:t>　学級経営を充実させるためには、明確な</a:t>
            </a:r>
            <a:r>
              <a:rPr lang="ja-JP" altLang="en-US" sz="3200" b="1" dirty="0">
                <a:solidFill>
                  <a:srgbClr val="FF0000"/>
                </a:solidFill>
                <a:latin typeface="ＭＳ ゴシック" panose="020B0609070205080204" pitchFamily="49" charset="-128"/>
                <a:ea typeface="ＭＳ ゴシック" panose="020B0609070205080204" pitchFamily="49" charset="-128"/>
              </a:rPr>
              <a:t>目標</a:t>
            </a:r>
            <a:r>
              <a:rPr lang="ja-JP" altLang="en-US" sz="3200" dirty="0">
                <a:latin typeface="ＭＳ ゴシック" panose="020B0609070205080204" pitchFamily="49" charset="-128"/>
                <a:ea typeface="ＭＳ ゴシック" panose="020B0609070205080204" pitchFamily="49" charset="-128"/>
              </a:rPr>
              <a:t>をもち、その目標を</a:t>
            </a:r>
            <a:r>
              <a:rPr lang="ja-JP" altLang="en-US" sz="3200" dirty="0" smtClean="0">
                <a:latin typeface="ＭＳ ゴシック" panose="020B0609070205080204" pitchFamily="49" charset="-128"/>
                <a:ea typeface="ＭＳ ゴシック" panose="020B0609070205080204" pitchFamily="49" charset="-128"/>
              </a:rPr>
              <a:t>達成するため</a:t>
            </a:r>
            <a:r>
              <a:rPr lang="ja-JP" altLang="en-US" sz="3200" dirty="0">
                <a:latin typeface="ＭＳ ゴシック" panose="020B0609070205080204" pitchFamily="49" charset="-128"/>
                <a:ea typeface="ＭＳ ゴシック" panose="020B0609070205080204" pitchFamily="49" charset="-128"/>
              </a:rPr>
              <a:t>の具体的な方法や手立てを</a:t>
            </a:r>
            <a:r>
              <a:rPr lang="ja-JP" altLang="en-US" sz="3200" b="1" dirty="0">
                <a:solidFill>
                  <a:srgbClr val="FF0000"/>
                </a:solidFill>
                <a:latin typeface="ＭＳ ゴシック" panose="020B0609070205080204" pitchFamily="49" charset="-128"/>
                <a:ea typeface="ＭＳ ゴシック" panose="020B0609070205080204" pitchFamily="49" charset="-128"/>
              </a:rPr>
              <a:t>計画</a:t>
            </a:r>
            <a:r>
              <a:rPr lang="ja-JP" altLang="en-US" sz="3200" dirty="0">
                <a:latin typeface="ＭＳ ゴシック" panose="020B0609070205080204" pitchFamily="49" charset="-128"/>
                <a:ea typeface="ＭＳ ゴシック" panose="020B0609070205080204" pitchFamily="49" charset="-128"/>
              </a:rPr>
              <a:t>し、</a:t>
            </a:r>
            <a:r>
              <a:rPr lang="ja-JP" altLang="en-US" sz="3200" b="1" dirty="0">
                <a:solidFill>
                  <a:srgbClr val="FF0000"/>
                </a:solidFill>
                <a:latin typeface="ＭＳ ゴシック" panose="020B0609070205080204" pitchFamily="49" charset="-128"/>
                <a:ea typeface="ＭＳ ゴシック" panose="020B0609070205080204" pitchFamily="49" charset="-128"/>
              </a:rPr>
              <a:t>実施</a:t>
            </a:r>
            <a:r>
              <a:rPr lang="ja-JP" altLang="en-US" sz="3200" dirty="0">
                <a:latin typeface="ＭＳ ゴシック" panose="020B0609070205080204" pitchFamily="49" charset="-128"/>
                <a:ea typeface="ＭＳ ゴシック" panose="020B0609070205080204" pitchFamily="49" charset="-128"/>
              </a:rPr>
              <a:t>したことについて</a:t>
            </a:r>
            <a:r>
              <a:rPr lang="ja-JP" altLang="en-US" sz="3200" b="1" dirty="0">
                <a:solidFill>
                  <a:srgbClr val="FF0000"/>
                </a:solidFill>
                <a:latin typeface="ＭＳ ゴシック" panose="020B0609070205080204" pitchFamily="49" charset="-128"/>
                <a:ea typeface="ＭＳ ゴシック" panose="020B0609070205080204" pitchFamily="49" charset="-128"/>
              </a:rPr>
              <a:t>評価（点検）</a:t>
            </a:r>
            <a:r>
              <a:rPr lang="ja-JP" altLang="en-US" sz="3200" dirty="0">
                <a:latin typeface="ＭＳ ゴシック" panose="020B0609070205080204" pitchFamily="49" charset="-128"/>
                <a:ea typeface="ＭＳ ゴシック" panose="020B0609070205080204" pitchFamily="49" charset="-128"/>
              </a:rPr>
              <a:t>を行い、その後の学級経営の</a:t>
            </a:r>
            <a:r>
              <a:rPr lang="ja-JP" altLang="en-US" sz="3200" b="1" dirty="0">
                <a:solidFill>
                  <a:srgbClr val="FF0000"/>
                </a:solidFill>
                <a:latin typeface="ＭＳ ゴシック" panose="020B0609070205080204" pitchFamily="49" charset="-128"/>
                <a:ea typeface="ＭＳ ゴシック" panose="020B0609070205080204" pitchFamily="49" charset="-128"/>
              </a:rPr>
              <a:t>改善</a:t>
            </a:r>
            <a:r>
              <a:rPr lang="ja-JP" altLang="en-US" sz="3200" dirty="0">
                <a:latin typeface="ＭＳ ゴシック" panose="020B0609070205080204" pitchFamily="49" charset="-128"/>
                <a:ea typeface="ＭＳ ゴシック" panose="020B0609070205080204" pitchFamily="49" charset="-128"/>
              </a:rPr>
              <a:t>に努めていくことが</a:t>
            </a:r>
            <a:r>
              <a:rPr lang="ja-JP" altLang="en-US" sz="3200" dirty="0" smtClean="0">
                <a:latin typeface="ＭＳ ゴシック" panose="020B0609070205080204" pitchFamily="49" charset="-128"/>
                <a:ea typeface="ＭＳ ゴシック" panose="020B0609070205080204" pitchFamily="49" charset="-128"/>
              </a:rPr>
              <a:t>大切である。</a:t>
            </a:r>
            <a:endParaRPr lang="ja-JP" altLang="en-US" sz="32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t>18</a:t>
            </a:fld>
            <a:endParaRPr kumimoji="1" lang="ja-JP" altLang="en-US" dirty="0"/>
          </a:p>
        </p:txBody>
      </p:sp>
      <p:sp>
        <p:nvSpPr>
          <p:cNvPr id="9" name="テキスト ボックス 8"/>
          <p:cNvSpPr txBox="1"/>
          <p:nvPr/>
        </p:nvSpPr>
        <p:spPr>
          <a:xfrm>
            <a:off x="3476528" y="6352143"/>
            <a:ext cx="7877272" cy="369332"/>
          </a:xfrm>
          <a:prstGeom prst="rect">
            <a:avLst/>
          </a:prstGeom>
          <a:noFill/>
        </p:spPr>
        <p:txBody>
          <a:bodyPr wrap="square" rtlCol="0">
            <a:spAutoFit/>
          </a:bodyPr>
          <a:lstStyle/>
          <a:p>
            <a:pPr indent="615935">
              <a:spcBef>
                <a:spcPct val="50000"/>
              </a:spcBef>
            </a:pPr>
            <a:r>
              <a:rPr lang="ja-JP" altLang="en-US" spc="80" dirty="0">
                <a:solidFill>
                  <a:prstClr val="black"/>
                </a:solidFill>
                <a:latin typeface="ＭＳ ゴシック" panose="020B0609070205080204" pitchFamily="49" charset="-128"/>
                <a:ea typeface="ＭＳ ゴシック" panose="020B0609070205080204" pitchFamily="49" charset="-128"/>
              </a:rPr>
              <a:t>出典　北海道教育委員会「</a:t>
            </a:r>
            <a:r>
              <a:rPr lang="ja-JP" altLang="en-US" spc="80" dirty="0" smtClean="0">
                <a:solidFill>
                  <a:prstClr val="black"/>
                </a:solidFill>
                <a:latin typeface="ＭＳ ゴシック" panose="020B0609070205080204" pitchFamily="49" charset="-128"/>
                <a:ea typeface="ＭＳ ゴシック" panose="020B0609070205080204" pitchFamily="49" charset="-128"/>
              </a:rPr>
              <a:t>平成</a:t>
            </a:r>
            <a:r>
              <a:rPr lang="en-US" altLang="ja-JP" spc="80" dirty="0" smtClean="0">
                <a:solidFill>
                  <a:prstClr val="black"/>
                </a:solidFill>
                <a:latin typeface="ＭＳ ゴシック" panose="020B0609070205080204" pitchFamily="49" charset="-128"/>
                <a:ea typeface="ＭＳ ゴシック" panose="020B0609070205080204" pitchFamily="49" charset="-128"/>
              </a:rPr>
              <a:t>31</a:t>
            </a:r>
            <a:r>
              <a:rPr lang="ja-JP" altLang="en-US" spc="80" dirty="0" smtClean="0">
                <a:solidFill>
                  <a:prstClr val="black"/>
                </a:solidFill>
                <a:latin typeface="ＭＳ ゴシック" panose="020B0609070205080204" pitchFamily="49" charset="-128"/>
                <a:ea typeface="ＭＳ ゴシック" panose="020B0609070205080204" pitchFamily="49" charset="-128"/>
              </a:rPr>
              <a:t>年度</a:t>
            </a:r>
            <a:r>
              <a:rPr lang="ja-JP" altLang="en-US" spc="80" dirty="0">
                <a:solidFill>
                  <a:prstClr val="black"/>
                </a:solidFill>
                <a:latin typeface="ＭＳ ゴシック" panose="020B0609070205080204" pitchFamily="49" charset="-128"/>
                <a:ea typeface="ＭＳ ゴシック" panose="020B0609070205080204" pitchFamily="49" charset="-128"/>
              </a:rPr>
              <a:t>　学校教育の手引」から</a:t>
            </a:r>
          </a:p>
        </p:txBody>
      </p:sp>
      <p:sp>
        <p:nvSpPr>
          <p:cNvPr id="10" name="正方形/長方形 9">
            <a:extLst>
              <a:ext uri="{FF2B5EF4-FFF2-40B4-BE49-F238E27FC236}">
                <a16:creationId xmlns:a16="http://schemas.microsoft.com/office/drawing/2014/main" id="{57703857-1B50-490D-8F77-6EF77906AFAA}"/>
              </a:ext>
            </a:extLst>
          </p:cNvPr>
          <p:cNvSpPr/>
          <p:nvPr/>
        </p:nvSpPr>
        <p:spPr>
          <a:xfrm>
            <a:off x="459654" y="697224"/>
            <a:ext cx="11732346" cy="584775"/>
          </a:xfrm>
          <a:prstGeom prst="rect">
            <a:avLst/>
          </a:prstGeom>
        </p:spPr>
        <p:txBody>
          <a:bodyPr wrap="square">
            <a:spAutoFit/>
          </a:bodyPr>
          <a:lstStyle/>
          <a:p>
            <a:r>
              <a:rPr lang="ja-JP" altLang="en-US" sz="2800" dirty="0">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3200" dirty="0" smtClean="0">
                <a:latin typeface="ＭＳ ゴシック" panose="020B0609070205080204" pitchFamily="49" charset="-128"/>
                <a:ea typeface="ＭＳ ゴシック" panose="020B0609070205080204" pitchFamily="49" charset="-128"/>
                <a:cs typeface="メイリオ" panose="020B0604030504040204" pitchFamily="50" charset="-128"/>
              </a:rPr>
              <a:t>○　ＰＤＣＡサイクル</a:t>
            </a:r>
            <a:r>
              <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rPr>
              <a:t>を踏まえた</a:t>
            </a:r>
            <a:r>
              <a:rPr lang="ja-JP" altLang="en-US" sz="3200" dirty="0" smtClean="0">
                <a:latin typeface="ＭＳ ゴシック" panose="020B0609070205080204" pitchFamily="49" charset="-128"/>
                <a:ea typeface="ＭＳ ゴシック" panose="020B0609070205080204" pitchFamily="49" charset="-128"/>
                <a:cs typeface="メイリオ" panose="020B0604030504040204" pitchFamily="50" charset="-128"/>
              </a:rPr>
              <a:t>学級経営</a:t>
            </a:r>
            <a:endParaRPr lang="ja-JP" altLang="en-US" sz="32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5" name="正方形/長方形 14">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90750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953261" y="1015477"/>
            <a:ext cx="2043402" cy="503853"/>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700" dirty="0">
                <a:solidFill>
                  <a:schemeClr val="tx1"/>
                </a:solidFill>
                <a:latin typeface="+mj-ea"/>
                <a:ea typeface="+mj-ea"/>
              </a:rPr>
              <a:t>計画の前に</a:t>
            </a:r>
          </a:p>
        </p:txBody>
      </p:sp>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2044" y="1874233"/>
            <a:ext cx="1019460" cy="778913"/>
          </a:xfrm>
          <a:prstGeom prst="rect">
            <a:avLst/>
          </a:prstGeom>
        </p:spPr>
      </p:pic>
      <p:sp>
        <p:nvSpPr>
          <p:cNvPr id="6" name="Rectangle 1"/>
          <p:cNvSpPr>
            <a:spLocks noChangeArrowheads="1"/>
          </p:cNvSpPr>
          <p:nvPr/>
        </p:nvSpPr>
        <p:spPr bwMode="auto">
          <a:xfrm>
            <a:off x="2812732" y="5118019"/>
            <a:ext cx="6832841" cy="1177245"/>
          </a:xfrm>
          <a:prstGeom prst="rect">
            <a:avLst/>
          </a:prstGeom>
          <a:solidFill>
            <a:schemeClr val="accent4">
              <a:lumMod val="20000"/>
              <a:lumOff val="80000"/>
            </a:schemeClr>
          </a:solidFill>
          <a:ln>
            <a:noFill/>
          </a:ln>
          <a:effec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2400" dirty="0">
                <a:latin typeface="+mj-ea"/>
                <a:ea typeface="+mj-ea"/>
              </a:rPr>
              <a:t>●　客観的な見取り</a:t>
            </a:r>
            <a:endParaRPr kumimoji="0" lang="en-US" altLang="ja-JP" sz="2400" dirty="0">
              <a:latin typeface="+mj-ea"/>
              <a:ea typeface="+mj-ea"/>
            </a:endParaRPr>
          </a:p>
          <a:p>
            <a:pPr defTabSz="685800" eaLnBrk="0" fontAlgn="base" hangingPunct="0">
              <a:spcBef>
                <a:spcPct val="0"/>
              </a:spcBef>
              <a:spcAft>
                <a:spcPct val="0"/>
              </a:spcAft>
            </a:pPr>
            <a:r>
              <a:rPr kumimoji="0" lang="ja-JP" altLang="en-US" sz="2400" dirty="0">
                <a:latin typeface="+mj-ea"/>
                <a:ea typeface="+mj-ea"/>
              </a:rPr>
              <a:t>   ・他の教師からの情報、家庭からの情報</a:t>
            </a:r>
            <a:endParaRPr kumimoji="0" lang="en-US" altLang="ja-JP" sz="2400" dirty="0">
              <a:latin typeface="+mj-ea"/>
              <a:ea typeface="+mj-ea"/>
            </a:endParaRPr>
          </a:p>
          <a:p>
            <a:pPr defTabSz="685800" eaLnBrk="0" fontAlgn="base" hangingPunct="0">
              <a:spcBef>
                <a:spcPct val="0"/>
              </a:spcBef>
              <a:spcAft>
                <a:spcPct val="0"/>
              </a:spcAft>
            </a:pPr>
            <a:r>
              <a:rPr kumimoji="0" lang="ja-JP" altLang="en-US" sz="2400" dirty="0">
                <a:latin typeface="+mj-ea"/>
                <a:ea typeface="+mj-ea"/>
              </a:rPr>
              <a:t>   ・</a:t>
            </a:r>
            <a:r>
              <a:rPr kumimoji="0" lang="ja-JP" altLang="en-US" sz="2400" dirty="0" smtClean="0">
                <a:latin typeface="+mj-ea"/>
                <a:ea typeface="+mj-ea"/>
              </a:rPr>
              <a:t>Ｑ</a:t>
            </a:r>
            <a:r>
              <a:rPr kumimoji="0" lang="en-US" altLang="ja-JP" sz="2400" dirty="0" smtClean="0">
                <a:latin typeface="+mj-ea"/>
                <a:ea typeface="+mj-ea"/>
              </a:rPr>
              <a:t>-</a:t>
            </a:r>
            <a:r>
              <a:rPr kumimoji="0" lang="ja-JP" altLang="en-US" sz="2400" dirty="0" smtClean="0">
                <a:latin typeface="+mj-ea"/>
                <a:ea typeface="+mj-ea"/>
              </a:rPr>
              <a:t>Ｕ</a:t>
            </a:r>
            <a:r>
              <a:rPr kumimoji="0" lang="ja-JP" altLang="en-US" sz="2400" dirty="0">
                <a:latin typeface="+mj-ea"/>
                <a:ea typeface="+mj-ea"/>
              </a:rPr>
              <a:t>、アセス、ほっと</a:t>
            </a:r>
          </a:p>
        </p:txBody>
      </p:sp>
      <p:sp>
        <p:nvSpPr>
          <p:cNvPr id="7" name="Rectangle 1"/>
          <p:cNvSpPr>
            <a:spLocks noChangeArrowheads="1"/>
          </p:cNvSpPr>
          <p:nvPr/>
        </p:nvSpPr>
        <p:spPr bwMode="auto">
          <a:xfrm>
            <a:off x="2842375" y="3786964"/>
            <a:ext cx="6832843" cy="1177245"/>
          </a:xfrm>
          <a:prstGeom prst="rect">
            <a:avLst/>
          </a:prstGeom>
          <a:solidFill>
            <a:schemeClr val="accent4">
              <a:lumMod val="20000"/>
              <a:lumOff val="80000"/>
            </a:schemeClr>
          </a:solidFill>
          <a:ln>
            <a:noFill/>
          </a:ln>
          <a:effec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2400" dirty="0">
                <a:latin typeface="+mj-ea"/>
                <a:ea typeface="+mj-ea"/>
              </a:rPr>
              <a:t>●　主観的な見取り</a:t>
            </a:r>
            <a:endParaRPr kumimoji="0" lang="en-US" altLang="ja-JP" sz="2400" dirty="0">
              <a:latin typeface="+mj-ea"/>
              <a:ea typeface="+mj-ea"/>
            </a:endParaRPr>
          </a:p>
          <a:p>
            <a:pPr defTabSz="685800" eaLnBrk="0" fontAlgn="base" hangingPunct="0">
              <a:spcBef>
                <a:spcPct val="0"/>
              </a:spcBef>
              <a:spcAft>
                <a:spcPct val="0"/>
              </a:spcAft>
            </a:pPr>
            <a:r>
              <a:rPr kumimoji="0" lang="ja-JP" altLang="en-US" sz="2400" dirty="0">
                <a:latin typeface="+mj-ea"/>
                <a:ea typeface="+mj-ea"/>
              </a:rPr>
              <a:t>　 ・児童生徒と共</a:t>
            </a:r>
            <a:r>
              <a:rPr kumimoji="0" lang="ja-JP" altLang="en-US" sz="2400">
                <a:latin typeface="+mj-ea"/>
                <a:ea typeface="+mj-ea"/>
              </a:rPr>
              <a:t>に</a:t>
            </a:r>
            <a:r>
              <a:rPr kumimoji="0" lang="ja-JP" altLang="en-US" sz="2400" smtClean="0">
                <a:latin typeface="+mj-ea"/>
                <a:ea typeface="+mj-ea"/>
              </a:rPr>
              <a:t>活動する中</a:t>
            </a:r>
            <a:r>
              <a:rPr kumimoji="0" lang="ja-JP" altLang="en-US" sz="2400" dirty="0">
                <a:latin typeface="+mj-ea"/>
                <a:ea typeface="+mj-ea"/>
              </a:rPr>
              <a:t>で、教師自身が捉え</a:t>
            </a:r>
            <a:endParaRPr kumimoji="0" lang="en-US" altLang="ja-JP" sz="2400" dirty="0">
              <a:latin typeface="+mj-ea"/>
              <a:ea typeface="+mj-ea"/>
            </a:endParaRPr>
          </a:p>
          <a:p>
            <a:pPr defTabSz="685800" eaLnBrk="0" fontAlgn="base" hangingPunct="0">
              <a:spcBef>
                <a:spcPct val="0"/>
              </a:spcBef>
              <a:spcAft>
                <a:spcPct val="0"/>
              </a:spcAft>
            </a:pPr>
            <a:r>
              <a:rPr kumimoji="0" lang="en-US" altLang="ja-JP" sz="2400" dirty="0">
                <a:latin typeface="+mj-ea"/>
                <a:ea typeface="+mj-ea"/>
              </a:rPr>
              <a:t>     </a:t>
            </a:r>
            <a:r>
              <a:rPr kumimoji="0" lang="ja-JP" altLang="en-US" sz="2400" dirty="0">
                <a:latin typeface="+mj-ea"/>
                <a:ea typeface="+mj-ea"/>
              </a:rPr>
              <a:t>た児童生徒の</a:t>
            </a:r>
            <a:r>
              <a:rPr kumimoji="0" lang="ja-JP" altLang="en-US" sz="2400" dirty="0" smtClean="0">
                <a:latin typeface="+mj-ea"/>
                <a:ea typeface="+mj-ea"/>
              </a:rPr>
              <a:t>状況</a:t>
            </a:r>
            <a:endParaRPr kumimoji="0" lang="ja-JP" altLang="en-US" sz="2400" dirty="0">
              <a:latin typeface="+mj-ea"/>
              <a:ea typeface="+mj-ea"/>
            </a:endParaRPr>
          </a:p>
        </p:txBody>
      </p:sp>
      <p:sp>
        <p:nvSpPr>
          <p:cNvPr id="9" name="正方形/長方形 8"/>
          <p:cNvSpPr/>
          <p:nvPr/>
        </p:nvSpPr>
        <p:spPr>
          <a:xfrm>
            <a:off x="2996663" y="1887133"/>
            <a:ext cx="6955750" cy="769441"/>
          </a:xfrm>
          <a:prstGeom prst="rect">
            <a:avLst/>
          </a:prstGeom>
          <a:solidFill>
            <a:schemeClr val="bg2"/>
          </a:solidFill>
        </p:spPr>
        <p:txBody>
          <a:bodyPr wrap="none">
            <a:spAutoFit/>
          </a:bodyPr>
          <a:lstStyle/>
          <a:p>
            <a:r>
              <a:rPr lang="ja-JP" altLang="en-US" sz="4400" dirty="0"/>
              <a:t>学級の児童生徒の実態把握</a:t>
            </a:r>
          </a:p>
        </p:txBody>
      </p:sp>
      <p:sp>
        <p:nvSpPr>
          <p:cNvPr id="12" name="正方形/長方形 11"/>
          <p:cNvSpPr/>
          <p:nvPr/>
        </p:nvSpPr>
        <p:spPr>
          <a:xfrm>
            <a:off x="4171951" y="2909212"/>
            <a:ext cx="4777394" cy="715581"/>
          </a:xfrm>
          <a:prstGeom prst="rect">
            <a:avLst/>
          </a:prstGeom>
          <a:solidFill>
            <a:srgbClr val="FFCCFF"/>
          </a:solidFill>
          <a:ln>
            <a:solidFill>
              <a:srgbClr val="FFCCFF"/>
            </a:solidFill>
          </a:ln>
        </p:spPr>
        <p:txBody>
          <a:bodyPr wrap="square">
            <a:spAutoFit/>
          </a:bodyPr>
          <a:lstStyle/>
          <a:p>
            <a:r>
              <a:rPr lang="ja-JP" altLang="en-US" sz="4050" dirty="0"/>
              <a:t>Ｒ</a:t>
            </a:r>
            <a:r>
              <a:rPr lang="en-US" altLang="ja-JP" sz="4050" dirty="0" err="1"/>
              <a:t>esearch</a:t>
            </a:r>
            <a:r>
              <a:rPr lang="ja-JP" altLang="en-US" sz="4050" dirty="0"/>
              <a:t>（リサーチ）</a:t>
            </a:r>
          </a:p>
        </p:txBody>
      </p:sp>
      <p:sp>
        <p:nvSpPr>
          <p:cNvPr id="10" name="スライド番号プレースホルダー 9"/>
          <p:cNvSpPr>
            <a:spLocks noGrp="1"/>
          </p:cNvSpPr>
          <p:nvPr>
            <p:ph type="sldNum" sz="quarter" idx="12"/>
          </p:nvPr>
        </p:nvSpPr>
        <p:spPr/>
        <p:txBody>
          <a:bodyPr/>
          <a:lstStyle/>
          <a:p>
            <a:fld id="{FCBC3066-976C-44CF-93B9-B62F35791487}" type="slidenum">
              <a:rPr kumimoji="1" lang="ja-JP" altLang="en-US" smtClean="0"/>
              <a:t>19</a:t>
            </a:fld>
            <a:endParaRPr kumimoji="1" lang="ja-JP" altLang="en-US"/>
          </a:p>
        </p:txBody>
      </p:sp>
      <p:sp>
        <p:nvSpPr>
          <p:cNvPr id="14" name="正方形/長方形 13">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828682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064205" y="1725722"/>
            <a:ext cx="10289595" cy="3170099"/>
          </a:xfrm>
          <a:prstGeom prst="rect">
            <a:avLst/>
          </a:prstGeom>
          <a:noFill/>
        </p:spPr>
        <p:txBody>
          <a:bodyPr wrap="square">
            <a:spAutoFit/>
          </a:bodyPr>
          <a:lstStyle/>
          <a:p>
            <a:pPr eaLnBrk="0" hangingPunct="0">
              <a:lnSpc>
                <a:spcPts val="4000"/>
              </a:lnSpc>
            </a:pPr>
            <a:r>
              <a:rPr lang="ja-JP" altLang="en-US" sz="2800" dirty="0">
                <a:latin typeface="ＭＳ ゴシック" panose="020B0609070205080204" pitchFamily="49" charset="-128"/>
                <a:ea typeface="ＭＳ ゴシック" panose="020B0609070205080204" pitchFamily="49" charset="-128"/>
                <a:cs typeface="メイリオ" panose="020B0604030504040204" pitchFamily="50" charset="-128"/>
              </a:rPr>
              <a:t>１　</a:t>
            </a:r>
            <a:r>
              <a:rPr lang="ja-JP" altLang="en-US" sz="2800" dirty="0" smtClean="0">
                <a:latin typeface="ＭＳ ゴシック" panose="020B0609070205080204" pitchFamily="49" charset="-128"/>
                <a:ea typeface="ＭＳ ゴシック" panose="020B0609070205080204" pitchFamily="49" charset="-128"/>
                <a:cs typeface="メイリオ" panose="020B0604030504040204" pitchFamily="50" charset="-128"/>
              </a:rPr>
              <a:t>講義</a:t>
            </a:r>
            <a:r>
              <a:rPr lang="ja-JP" altLang="en-US" sz="2800" dirty="0">
                <a:latin typeface="ＭＳ ゴシック" panose="020B0609070205080204" pitchFamily="49" charset="-128"/>
                <a:ea typeface="ＭＳ ゴシック" panose="020B0609070205080204" pitchFamily="49" charset="-128"/>
                <a:cs typeface="メイリオ" panose="020B0604030504040204" pitchFamily="50" charset="-128"/>
              </a:rPr>
              <a:t>「学級</a:t>
            </a:r>
            <a:r>
              <a:rPr lang="ja-JP" altLang="en-US" sz="2800" dirty="0" smtClean="0">
                <a:latin typeface="ＭＳ ゴシック" panose="020B0609070205080204" pitchFamily="49" charset="-128"/>
                <a:ea typeface="ＭＳ ゴシック" panose="020B0609070205080204" pitchFamily="49" charset="-128"/>
                <a:cs typeface="メイリオ" panose="020B0604030504040204" pitchFamily="50" charset="-128"/>
              </a:rPr>
              <a:t>経営の基本的な考え方」</a:t>
            </a:r>
            <a:endParaRPr lang="en-US" altLang="ja-JP" sz="28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4000"/>
              </a:lnSpc>
            </a:pPr>
            <a:r>
              <a:rPr lang="ja-JP" altLang="en-US" sz="2800" dirty="0" smtClean="0">
                <a:latin typeface="ＭＳ ゴシック" panose="020B0609070205080204" pitchFamily="49" charset="-128"/>
                <a:ea typeface="ＭＳ ゴシック" panose="020B0609070205080204" pitchFamily="49" charset="-128"/>
              </a:rPr>
              <a:t>２　演習「課題の明確化」</a:t>
            </a:r>
            <a:endParaRPr lang="en-US" altLang="ja-JP" sz="2800" dirty="0">
              <a:latin typeface="ＭＳ ゴシック" panose="020B0609070205080204" pitchFamily="49" charset="-128"/>
              <a:ea typeface="ＭＳ ゴシック" panose="020B0609070205080204" pitchFamily="49" charset="-128"/>
            </a:endParaRPr>
          </a:p>
          <a:p>
            <a:pPr eaLnBrk="0" hangingPunct="0">
              <a:lnSpc>
                <a:spcPts val="4000"/>
              </a:lnSpc>
            </a:pPr>
            <a:r>
              <a:rPr lang="ja-JP" altLang="en-US" sz="2800" dirty="0" smtClean="0">
                <a:latin typeface="ＭＳ ゴシック" panose="020B0609070205080204" pitchFamily="49" charset="-128"/>
                <a:ea typeface="ＭＳ ゴシック" panose="020B0609070205080204" pitchFamily="49" charset="-128"/>
              </a:rPr>
              <a:t>３　協議「課題意識の共有」</a:t>
            </a:r>
            <a:endParaRPr lang="en-US" altLang="ja-JP" sz="2800" dirty="0" smtClean="0">
              <a:latin typeface="ＭＳ ゴシック" panose="020B0609070205080204" pitchFamily="49" charset="-128"/>
              <a:ea typeface="ＭＳ ゴシック" panose="020B0609070205080204" pitchFamily="49" charset="-128"/>
            </a:endParaRPr>
          </a:p>
          <a:p>
            <a:pPr eaLnBrk="0" hangingPunct="0">
              <a:lnSpc>
                <a:spcPts val="4000"/>
              </a:lnSpc>
            </a:pPr>
            <a:r>
              <a:rPr lang="ja-JP" altLang="en-US" sz="2800" dirty="0" smtClean="0">
                <a:latin typeface="ＭＳ ゴシック" panose="020B0609070205080204" pitchFamily="49" charset="-128"/>
                <a:ea typeface="ＭＳ ゴシック" panose="020B0609070205080204" pitchFamily="49" charset="-128"/>
                <a:cs typeface="メイリオ" panose="020B0604030504040204" pitchFamily="50" charset="-128"/>
              </a:rPr>
              <a:t>４　演習「ＤＥＳＣによるコミュニケーションスキルの育成」</a:t>
            </a:r>
            <a:endParaRPr lang="en-US" altLang="ja-JP" sz="2800" dirty="0" smtClean="0">
              <a:latin typeface="ＭＳ ゴシック" panose="020B0609070205080204" pitchFamily="49" charset="-128"/>
              <a:ea typeface="ＭＳ ゴシック" panose="020B0609070205080204" pitchFamily="49" charset="-128"/>
            </a:endParaRPr>
          </a:p>
          <a:p>
            <a:pPr eaLnBrk="0" hangingPunct="0">
              <a:lnSpc>
                <a:spcPts val="4000"/>
              </a:lnSpc>
            </a:pPr>
            <a:r>
              <a:rPr lang="ja-JP" altLang="en-US" sz="2800" dirty="0">
                <a:latin typeface="ＭＳ ゴシック" panose="020B0609070205080204" pitchFamily="49" charset="-128"/>
                <a:ea typeface="ＭＳ ゴシック" panose="020B0609070205080204" pitchFamily="49" charset="-128"/>
              </a:rPr>
              <a:t>５</a:t>
            </a:r>
            <a:r>
              <a:rPr lang="ja-JP" altLang="en-US" sz="2800" dirty="0" smtClean="0">
                <a:latin typeface="ＭＳ ゴシック" panose="020B0609070205080204" pitchFamily="49" charset="-128"/>
                <a:ea typeface="ＭＳ ゴシック" panose="020B0609070205080204" pitchFamily="49" charset="-128"/>
              </a:rPr>
              <a:t>　講義・協議「ＰＤＣＡサイクルを踏まえた学級経営」</a:t>
            </a:r>
            <a:endParaRPr lang="en-US" altLang="ja-JP" sz="2800" dirty="0" smtClean="0">
              <a:latin typeface="ＭＳ ゴシック" panose="020B0609070205080204" pitchFamily="49" charset="-128"/>
              <a:ea typeface="ＭＳ ゴシック" panose="020B0609070205080204" pitchFamily="49" charset="-128"/>
            </a:endParaRPr>
          </a:p>
          <a:p>
            <a:pPr eaLnBrk="0" hangingPunct="0">
              <a:lnSpc>
                <a:spcPts val="4000"/>
              </a:lnSpc>
            </a:pPr>
            <a:r>
              <a:rPr lang="ja-JP" altLang="en-US" sz="2800" dirty="0">
                <a:latin typeface="ＭＳ ゴシック" panose="020B0609070205080204" pitchFamily="49" charset="-128"/>
                <a:ea typeface="ＭＳ ゴシック" panose="020B0609070205080204" pitchFamily="49" charset="-128"/>
              </a:rPr>
              <a:t>６</a:t>
            </a:r>
            <a:r>
              <a:rPr lang="ja-JP" altLang="en-US" sz="2800" dirty="0" smtClean="0">
                <a:latin typeface="ＭＳ ゴシック" panose="020B0609070205080204" pitchFamily="49" charset="-128"/>
                <a:ea typeface="ＭＳ ゴシック" panose="020B0609070205080204" pitchFamily="49" charset="-128"/>
              </a:rPr>
              <a:t>　振り返り・まとめ</a:t>
            </a:r>
          </a:p>
        </p:txBody>
      </p:sp>
      <p:sp>
        <p:nvSpPr>
          <p:cNvPr id="5" name="テキスト ボックス 4"/>
          <p:cNvSpPr txBox="1"/>
          <p:nvPr/>
        </p:nvSpPr>
        <p:spPr>
          <a:xfrm>
            <a:off x="869721" y="378117"/>
            <a:ext cx="1671482" cy="683127"/>
          </a:xfrm>
          <a:prstGeom prst="rect">
            <a:avLst/>
          </a:prstGeom>
          <a:solidFill>
            <a:srgbClr val="FFFF99"/>
          </a:solidFill>
          <a:ln w="38100">
            <a:solidFill>
              <a:srgbClr val="FF8900"/>
            </a:solidFill>
          </a:ln>
          <a:effectLst>
            <a:outerShdw blurRad="50800" dist="38100" dir="2700000" algn="tl" rotWithShape="0">
              <a:prstClr val="black">
                <a:alpha val="40000"/>
              </a:prstClr>
            </a:outerShdw>
          </a:effectLst>
        </p:spPr>
        <p:txBody>
          <a:bodyPr wrap="square" lIns="90000" tIns="72000">
            <a:spAutoFit/>
          </a:bodyPr>
          <a:lstStyle/>
          <a:p>
            <a:pPr algn="ctr">
              <a:lnSpc>
                <a:spcPts val="4400"/>
              </a:lnSpc>
              <a:defRPr/>
            </a:pPr>
            <a:r>
              <a:rPr lang="ja-JP" altLang="en-US" sz="3600" b="1" dirty="0">
                <a:latin typeface="ＭＳ ゴシック" panose="020B0609070205080204" pitchFamily="49" charset="-128"/>
                <a:ea typeface="ＭＳ ゴシック" panose="020B0609070205080204" pitchFamily="49" charset="-128"/>
              </a:rPr>
              <a:t>内容</a:t>
            </a:r>
            <a:r>
              <a:rPr lang="ja-JP" altLang="en-US" sz="2800" dirty="0"/>
              <a:t>　</a:t>
            </a:r>
            <a:endParaRPr lang="en-US" altLang="ja-JP" sz="2800" dirty="0"/>
          </a:p>
        </p:txBody>
      </p:sp>
      <p:sp>
        <p:nvSpPr>
          <p:cNvPr id="4" name="スライド番号プレースホルダー 3"/>
          <p:cNvSpPr>
            <a:spLocks noGrp="1"/>
          </p:cNvSpPr>
          <p:nvPr>
            <p:ph type="sldNum" sz="quarter" idx="12"/>
          </p:nvPr>
        </p:nvSpPr>
        <p:spPr/>
        <p:txBody>
          <a:bodyPr/>
          <a:lstStyle/>
          <a:p>
            <a:fld id="{F5C35AD2-8B7B-4CF4-BC66-4791DB21DCBF}" type="slidenum">
              <a:rPr kumimoji="1" lang="ja-JP" altLang="en-US" smtClean="0"/>
              <a:t>2</a:t>
            </a:fld>
            <a:endParaRPr kumimoji="1" lang="ja-JP" altLang="en-US" dirty="0"/>
          </a:p>
        </p:txBody>
      </p:sp>
    </p:spTree>
    <p:extLst>
      <p:ext uri="{BB962C8B-B14F-4D97-AF65-F5344CB8AC3E}">
        <p14:creationId xmlns:p14="http://schemas.microsoft.com/office/powerpoint/2010/main" val="17317856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694192" y="1133538"/>
            <a:ext cx="6020297" cy="1007416"/>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200" dirty="0">
                <a:solidFill>
                  <a:schemeClr val="tx1"/>
                </a:solidFill>
                <a:latin typeface="+mj-ea"/>
              </a:rPr>
              <a:t>Ｐｌａｎ（計画）</a:t>
            </a:r>
          </a:p>
        </p:txBody>
      </p:sp>
      <p:sp>
        <p:nvSpPr>
          <p:cNvPr id="3" name="Rectangle 1"/>
          <p:cNvSpPr>
            <a:spLocks noChangeArrowheads="1"/>
          </p:cNvSpPr>
          <p:nvPr/>
        </p:nvSpPr>
        <p:spPr bwMode="auto">
          <a:xfrm>
            <a:off x="2713653" y="2638007"/>
            <a:ext cx="7799889" cy="692497"/>
          </a:xfrm>
          <a:prstGeom prst="rect">
            <a:avLst/>
          </a:prstGeom>
          <a:solidFill>
            <a:schemeClr val="bg2"/>
          </a:solidFill>
          <a:ln>
            <a:noFill/>
          </a:ln>
          <a:effectLs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4050" dirty="0">
                <a:latin typeface="+mj-ea"/>
                <a:ea typeface="+mj-ea"/>
              </a:rPr>
              <a:t>学級の目指すゴールを</a:t>
            </a:r>
            <a:r>
              <a:rPr kumimoji="0" lang="ja-JP" altLang="en-US" sz="4050">
                <a:latin typeface="+mj-ea"/>
                <a:ea typeface="+mj-ea"/>
              </a:rPr>
              <a:t>明確</a:t>
            </a:r>
            <a:r>
              <a:rPr kumimoji="0" lang="ja-JP" altLang="en-US" sz="4050" smtClean="0">
                <a:latin typeface="+mj-ea"/>
                <a:ea typeface="+mj-ea"/>
              </a:rPr>
              <a:t>にする</a:t>
            </a:r>
            <a:endParaRPr kumimoji="0" lang="ja-JP" altLang="en-US" sz="3600" dirty="0">
              <a:latin typeface="+mj-ea"/>
              <a:ea typeface="+mj-ea"/>
            </a:endParaRPr>
          </a:p>
        </p:txBody>
      </p:sp>
      <p:sp>
        <p:nvSpPr>
          <p:cNvPr id="7" name="Rectangle 1"/>
          <p:cNvSpPr>
            <a:spLocks noChangeArrowheads="1"/>
          </p:cNvSpPr>
          <p:nvPr/>
        </p:nvSpPr>
        <p:spPr bwMode="auto">
          <a:xfrm>
            <a:off x="2548035" y="4275004"/>
            <a:ext cx="7095930" cy="1938992"/>
          </a:xfrm>
          <a:prstGeom prst="rect">
            <a:avLst/>
          </a:prstGeom>
          <a:solidFill>
            <a:schemeClr val="accent4">
              <a:lumMod val="20000"/>
              <a:lumOff val="80000"/>
            </a:schemeClr>
          </a:solidFill>
          <a:ln>
            <a:noFill/>
          </a:ln>
          <a:effec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4050" dirty="0">
                <a:latin typeface="+mj-ea"/>
                <a:ea typeface="+mj-ea"/>
              </a:rPr>
              <a:t>・「どんな学級をつくりたいか」</a:t>
            </a:r>
            <a:endParaRPr kumimoji="0" lang="en-US" altLang="ja-JP" sz="4050" dirty="0">
              <a:latin typeface="+mj-ea"/>
              <a:ea typeface="+mj-ea"/>
            </a:endParaRPr>
          </a:p>
          <a:p>
            <a:pPr defTabSz="685800" eaLnBrk="0" fontAlgn="base" hangingPunct="0">
              <a:spcBef>
                <a:spcPct val="0"/>
              </a:spcBef>
              <a:spcAft>
                <a:spcPct val="0"/>
              </a:spcAft>
            </a:pPr>
            <a:r>
              <a:rPr kumimoji="0" lang="ja-JP" altLang="en-US" sz="4050" dirty="0">
                <a:latin typeface="+mj-ea"/>
                <a:ea typeface="+mj-ea"/>
              </a:rPr>
              <a:t>・「どんな子どもを育てたいか」</a:t>
            </a:r>
            <a:endParaRPr kumimoji="0" lang="en-US" altLang="ja-JP" sz="4050" dirty="0">
              <a:latin typeface="+mj-ea"/>
              <a:ea typeface="+mj-ea"/>
            </a:endParaRPr>
          </a:p>
          <a:p>
            <a:pPr defTabSz="685800" eaLnBrk="0" fontAlgn="base" hangingPunct="0">
              <a:spcBef>
                <a:spcPct val="0"/>
              </a:spcBef>
              <a:spcAft>
                <a:spcPct val="0"/>
              </a:spcAft>
            </a:pPr>
            <a:r>
              <a:rPr kumimoji="0" lang="ja-JP" altLang="en-US" sz="4050" dirty="0">
                <a:latin typeface="+mj-ea"/>
                <a:ea typeface="+mj-ea"/>
              </a:rPr>
              <a:t>　→明確なイメージ</a:t>
            </a:r>
            <a:endParaRPr kumimoji="0" lang="ja-JP" altLang="en-US" sz="3600" dirty="0">
              <a:latin typeface="+mj-ea"/>
              <a:ea typeface="+mj-ea"/>
            </a:endParaRPr>
          </a:p>
        </p:txBody>
      </p:sp>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94192" y="2651317"/>
            <a:ext cx="1019460" cy="778913"/>
          </a:xfrm>
          <a:prstGeom prst="rect">
            <a:avLst/>
          </a:prstGeom>
        </p:spPr>
      </p:pic>
      <p:sp>
        <p:nvSpPr>
          <p:cNvPr id="4" name="スライド番号プレースホルダー 3"/>
          <p:cNvSpPr>
            <a:spLocks noGrp="1"/>
          </p:cNvSpPr>
          <p:nvPr>
            <p:ph type="sldNum" sz="quarter" idx="12"/>
          </p:nvPr>
        </p:nvSpPr>
        <p:spPr/>
        <p:txBody>
          <a:bodyPr/>
          <a:lstStyle/>
          <a:p>
            <a:fld id="{FCBC3066-976C-44CF-93B9-B62F35791487}" type="slidenum">
              <a:rPr kumimoji="1" lang="ja-JP" altLang="en-US" smtClean="0"/>
              <a:t>20</a:t>
            </a:fld>
            <a:endParaRPr kumimoji="1" lang="ja-JP" altLang="en-US"/>
          </a:p>
        </p:txBody>
      </p:sp>
      <p:sp>
        <p:nvSpPr>
          <p:cNvPr id="6" name="下矢印 5"/>
          <p:cNvSpPr/>
          <p:nvPr/>
        </p:nvSpPr>
        <p:spPr>
          <a:xfrm>
            <a:off x="5848350" y="3330503"/>
            <a:ext cx="609600" cy="892992"/>
          </a:xfrm>
          <a:prstGeom prst="downArrow">
            <a:avLst>
              <a:gd name="adj1" fmla="val 50000"/>
              <a:gd name="adj2" fmla="val 3437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テキスト ボックス 4"/>
          <p:cNvSpPr txBox="1"/>
          <p:nvPr/>
        </p:nvSpPr>
        <p:spPr>
          <a:xfrm>
            <a:off x="3238500" y="3477906"/>
            <a:ext cx="6057900" cy="461665"/>
          </a:xfrm>
          <a:prstGeom prst="rect">
            <a:avLst/>
          </a:prstGeom>
          <a:solidFill>
            <a:srgbClr val="CCFFCC"/>
          </a:solidFill>
          <a:ln>
            <a:solidFill>
              <a:srgbClr val="00B050"/>
            </a:solidFill>
          </a:ln>
        </p:spPr>
        <p:txBody>
          <a:bodyPr wrap="square" rtlCol="0">
            <a:spAutoFit/>
          </a:bodyPr>
          <a:lstStyle/>
          <a:p>
            <a:r>
              <a:rPr lang="en-US" altLang="ja-JP" sz="2400" dirty="0"/>
              <a:t>※</a:t>
            </a:r>
            <a:r>
              <a:rPr lang="ja-JP" altLang="en-US" sz="2400" dirty="0"/>
              <a:t>「学校の教育目標」「校長の学級経営方針」</a:t>
            </a:r>
          </a:p>
        </p:txBody>
      </p:sp>
      <p:sp>
        <p:nvSpPr>
          <p:cNvPr id="13" name="正方形/長方形 12">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544281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873603" y="903054"/>
            <a:ext cx="5968792" cy="1220695"/>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ja-JP" sz="8625" dirty="0">
                <a:solidFill>
                  <a:schemeClr val="tx1"/>
                </a:solidFill>
                <a:latin typeface="+mj-ea"/>
                <a:ea typeface="+mj-ea"/>
              </a:rPr>
              <a:t>D</a:t>
            </a:r>
            <a:r>
              <a:rPr lang="ja-JP" altLang="en-US" sz="8625" dirty="0">
                <a:solidFill>
                  <a:schemeClr val="tx1"/>
                </a:solidFill>
                <a:latin typeface="+mj-ea"/>
                <a:ea typeface="+mj-ea"/>
              </a:rPr>
              <a:t>ｏ</a:t>
            </a:r>
            <a:r>
              <a:rPr lang="ja-JP" altLang="en-US" sz="6000" dirty="0">
                <a:solidFill>
                  <a:schemeClr val="tx1"/>
                </a:solidFill>
                <a:latin typeface="+mj-ea"/>
                <a:ea typeface="+mj-ea"/>
              </a:rPr>
              <a:t>（実践）</a:t>
            </a:r>
          </a:p>
        </p:txBody>
      </p:sp>
      <p:sp>
        <p:nvSpPr>
          <p:cNvPr id="5" name="正方形/長方形 4"/>
          <p:cNvSpPr/>
          <p:nvPr/>
        </p:nvSpPr>
        <p:spPr>
          <a:xfrm>
            <a:off x="2212038" y="2731120"/>
            <a:ext cx="9141762" cy="1338828"/>
          </a:xfrm>
          <a:prstGeom prst="rect">
            <a:avLst/>
          </a:prstGeom>
          <a:solidFill>
            <a:schemeClr val="bg2"/>
          </a:solidFill>
        </p:spPr>
        <p:txBody>
          <a:bodyPr wrap="square">
            <a:spAutoFit/>
          </a:bodyPr>
          <a:lstStyle/>
          <a:p>
            <a:r>
              <a:rPr lang="ja-JP" altLang="en-US" sz="4050" dirty="0">
                <a:latin typeface="+mj-ea"/>
                <a:ea typeface="+mj-ea"/>
              </a:rPr>
              <a:t>「Ｄ</a:t>
            </a:r>
            <a:r>
              <a:rPr lang="en-US" altLang="ja-JP" sz="4050" dirty="0">
                <a:latin typeface="+mj-ea"/>
                <a:ea typeface="+mj-ea"/>
              </a:rPr>
              <a:t>o</a:t>
            </a:r>
            <a:r>
              <a:rPr lang="ja-JP" altLang="en-US" sz="4050" dirty="0">
                <a:latin typeface="+mj-ea"/>
                <a:ea typeface="+mj-ea"/>
              </a:rPr>
              <a:t>→Ｃ</a:t>
            </a:r>
            <a:r>
              <a:rPr lang="en-US" altLang="ja-JP" sz="4050" dirty="0">
                <a:latin typeface="+mj-ea"/>
                <a:ea typeface="+mj-ea"/>
              </a:rPr>
              <a:t>heck</a:t>
            </a:r>
            <a:r>
              <a:rPr lang="ja-JP" altLang="en-US" sz="4050" dirty="0">
                <a:latin typeface="+mj-ea"/>
                <a:ea typeface="+mj-ea"/>
              </a:rPr>
              <a:t>→Ａ</a:t>
            </a:r>
            <a:r>
              <a:rPr lang="en-US" altLang="ja-JP" sz="4050" dirty="0" err="1">
                <a:latin typeface="+mj-ea"/>
                <a:ea typeface="+mj-ea"/>
              </a:rPr>
              <a:t>ction</a:t>
            </a:r>
            <a:r>
              <a:rPr lang="ja-JP" altLang="en-US" sz="4050" dirty="0">
                <a:latin typeface="+mj-ea"/>
                <a:ea typeface="+mj-ea"/>
              </a:rPr>
              <a:t>」を一連の活動として、繰り返していくことでゴールに近付く</a:t>
            </a:r>
          </a:p>
        </p:txBody>
      </p:sp>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6620" y="2923385"/>
            <a:ext cx="1019460" cy="778913"/>
          </a:xfrm>
          <a:prstGeom prst="rect">
            <a:avLst/>
          </a:prstGeom>
        </p:spPr>
      </p:pic>
      <p:sp>
        <p:nvSpPr>
          <p:cNvPr id="7" name="正方形/長方形 6"/>
          <p:cNvSpPr/>
          <p:nvPr/>
        </p:nvSpPr>
        <p:spPr>
          <a:xfrm>
            <a:off x="1873603" y="4816532"/>
            <a:ext cx="8937831" cy="1569660"/>
          </a:xfrm>
          <a:prstGeom prst="rect">
            <a:avLst/>
          </a:prstGeom>
          <a:solidFill>
            <a:schemeClr val="accent4">
              <a:lumMod val="20000"/>
              <a:lumOff val="80000"/>
            </a:schemeClr>
          </a:solidFill>
        </p:spPr>
        <p:txBody>
          <a:bodyPr wrap="square">
            <a:spAutoFit/>
          </a:bodyPr>
          <a:lstStyle/>
          <a:p>
            <a:r>
              <a:rPr lang="ja-JP" altLang="en-US" sz="3200" dirty="0">
                <a:latin typeface="+mj-ea"/>
                <a:ea typeface="+mj-ea"/>
              </a:rPr>
              <a:t>活動を児童生徒任せにしない。</a:t>
            </a:r>
            <a:endParaRPr lang="en-US" altLang="ja-JP" sz="3200" dirty="0">
              <a:latin typeface="+mj-ea"/>
              <a:ea typeface="+mj-ea"/>
            </a:endParaRPr>
          </a:p>
          <a:p>
            <a:r>
              <a:rPr lang="ja-JP" altLang="en-US" sz="3200" dirty="0">
                <a:latin typeface="+mj-ea"/>
                <a:ea typeface="+mj-ea"/>
              </a:rPr>
              <a:t>常に児童生徒の活動に対して「先生は見守っている」といったサインを送り続ける。</a:t>
            </a:r>
          </a:p>
        </p:txBody>
      </p:sp>
      <p:sp>
        <p:nvSpPr>
          <p:cNvPr id="4" name="スライド番号プレースホルダー 3"/>
          <p:cNvSpPr>
            <a:spLocks noGrp="1"/>
          </p:cNvSpPr>
          <p:nvPr>
            <p:ph type="sldNum" sz="quarter" idx="12"/>
          </p:nvPr>
        </p:nvSpPr>
        <p:spPr/>
        <p:txBody>
          <a:bodyPr/>
          <a:lstStyle/>
          <a:p>
            <a:fld id="{FCBC3066-976C-44CF-93B9-B62F35791487}" type="slidenum">
              <a:rPr kumimoji="1" lang="ja-JP" altLang="en-US" smtClean="0"/>
              <a:t>21</a:t>
            </a:fld>
            <a:endParaRPr kumimoji="1" lang="ja-JP" altLang="en-US"/>
          </a:p>
        </p:txBody>
      </p:sp>
      <p:sp>
        <p:nvSpPr>
          <p:cNvPr id="11" name="テキスト ボックス 10"/>
          <p:cNvSpPr txBox="1"/>
          <p:nvPr/>
        </p:nvSpPr>
        <p:spPr>
          <a:xfrm>
            <a:off x="1873604" y="4204871"/>
            <a:ext cx="5785194" cy="461665"/>
          </a:xfrm>
          <a:prstGeom prst="rect">
            <a:avLst/>
          </a:prstGeom>
          <a:solidFill>
            <a:srgbClr val="CCFFCC"/>
          </a:solidFill>
          <a:ln>
            <a:solidFill>
              <a:srgbClr val="00B050"/>
            </a:solidFill>
          </a:ln>
        </p:spPr>
        <p:txBody>
          <a:bodyPr wrap="square" rtlCol="0">
            <a:spAutoFit/>
          </a:bodyPr>
          <a:lstStyle/>
          <a:p>
            <a:r>
              <a:rPr lang="en-US" altLang="ja-JP" sz="2400" dirty="0"/>
              <a:t>※</a:t>
            </a:r>
            <a:r>
              <a:rPr lang="ja-JP" altLang="en-US" sz="2400" dirty="0"/>
              <a:t>実践の振り返りから継続か改善を検討</a:t>
            </a:r>
          </a:p>
        </p:txBody>
      </p:sp>
      <p:sp>
        <p:nvSpPr>
          <p:cNvPr id="14" name="正方形/長方形 13">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312091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677955" y="983845"/>
            <a:ext cx="7042373" cy="1163387"/>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ja-JP" sz="8625" dirty="0">
                <a:solidFill>
                  <a:schemeClr val="tx1"/>
                </a:solidFill>
                <a:latin typeface="+mn-ea"/>
              </a:rPr>
              <a:t>C</a:t>
            </a:r>
            <a:r>
              <a:rPr lang="ja-JP" altLang="en-US" sz="8625" dirty="0">
                <a:solidFill>
                  <a:schemeClr val="tx1"/>
                </a:solidFill>
                <a:latin typeface="+mn-ea"/>
              </a:rPr>
              <a:t>ｈｅｃｋ</a:t>
            </a:r>
            <a:r>
              <a:rPr lang="ja-JP" altLang="en-US" sz="6000" dirty="0">
                <a:solidFill>
                  <a:schemeClr val="tx1"/>
                </a:solidFill>
                <a:latin typeface="+mn-ea"/>
              </a:rPr>
              <a:t>（評価）</a:t>
            </a:r>
          </a:p>
        </p:txBody>
      </p:sp>
      <p:sp>
        <p:nvSpPr>
          <p:cNvPr id="4" name="正方形/長方形 3"/>
          <p:cNvSpPr/>
          <p:nvPr/>
        </p:nvSpPr>
        <p:spPr>
          <a:xfrm>
            <a:off x="3231504" y="2732714"/>
            <a:ext cx="6018244" cy="1338828"/>
          </a:xfrm>
          <a:prstGeom prst="rect">
            <a:avLst/>
          </a:prstGeom>
          <a:solidFill>
            <a:schemeClr val="bg2"/>
          </a:solidFill>
        </p:spPr>
        <p:txBody>
          <a:bodyPr wrap="square">
            <a:spAutoFit/>
          </a:bodyPr>
          <a:lstStyle/>
          <a:p>
            <a:r>
              <a:rPr lang="ja-JP" altLang="en-US" sz="4050" dirty="0">
                <a:latin typeface="+mj-ea"/>
                <a:ea typeface="+mj-ea"/>
              </a:rPr>
              <a:t>自分たちの活動を振り返る</a:t>
            </a:r>
            <a:endParaRPr lang="en-US" altLang="ja-JP" sz="4050" dirty="0">
              <a:latin typeface="+mj-ea"/>
              <a:ea typeface="+mj-ea"/>
            </a:endParaRPr>
          </a:p>
          <a:p>
            <a:r>
              <a:rPr lang="ja-JP" altLang="en-US" sz="4050" dirty="0">
                <a:latin typeface="+mj-ea"/>
                <a:ea typeface="+mj-ea"/>
              </a:rPr>
              <a:t>時間と場を保障</a:t>
            </a:r>
          </a:p>
        </p:txBody>
      </p:sp>
      <p:sp>
        <p:nvSpPr>
          <p:cNvPr id="6" name="正方形/長方形 5"/>
          <p:cNvSpPr/>
          <p:nvPr/>
        </p:nvSpPr>
        <p:spPr>
          <a:xfrm>
            <a:off x="1677955" y="4184620"/>
            <a:ext cx="8551506" cy="2062103"/>
          </a:xfrm>
          <a:prstGeom prst="rect">
            <a:avLst/>
          </a:prstGeom>
          <a:solidFill>
            <a:schemeClr val="accent4">
              <a:lumMod val="20000"/>
              <a:lumOff val="80000"/>
            </a:schemeClr>
          </a:solidFill>
        </p:spPr>
        <p:txBody>
          <a:bodyPr wrap="square">
            <a:spAutoFit/>
          </a:bodyPr>
          <a:lstStyle/>
          <a:p>
            <a:r>
              <a:rPr lang="ja-JP" altLang="en-US" sz="3200" dirty="0">
                <a:latin typeface="ＭＳ ゴシック" panose="020B0609070205080204" pitchFamily="49" charset="-128"/>
                <a:ea typeface="ＭＳ ゴシック" panose="020B0609070205080204" pitchFamily="49" charset="-128"/>
              </a:rPr>
              <a:t>様々な取組は</a:t>
            </a:r>
            <a:r>
              <a:rPr lang="ja-JP" altLang="en-US" sz="3200">
                <a:latin typeface="ＭＳ ゴシック" panose="020B0609070205080204" pitchFamily="49" charset="-128"/>
                <a:ea typeface="ＭＳ ゴシック" panose="020B0609070205080204" pitchFamily="49" charset="-128"/>
              </a:rPr>
              <a:t>、</a:t>
            </a:r>
            <a:r>
              <a:rPr lang="ja-JP" altLang="en-US" sz="3200" smtClean="0">
                <a:latin typeface="ＭＳ ゴシック" panose="020B0609070205080204" pitchFamily="49" charset="-128"/>
                <a:ea typeface="ＭＳ ゴシック" panose="020B0609070205080204" pitchFamily="49" charset="-128"/>
              </a:rPr>
              <a:t>一見すると</a:t>
            </a:r>
            <a:r>
              <a:rPr lang="ja-JP" altLang="en-US" sz="3200" dirty="0">
                <a:latin typeface="ＭＳ ゴシック" panose="020B0609070205080204" pitchFamily="49" charset="-128"/>
                <a:ea typeface="ＭＳ ゴシック" panose="020B0609070205080204" pitchFamily="49" charset="-128"/>
              </a:rPr>
              <a:t>別々のもののように思われるが、目指すゴールは、学級教育目標の</a:t>
            </a:r>
            <a:r>
              <a:rPr lang="ja-JP" altLang="en-US" sz="3200" dirty="0" smtClean="0">
                <a:latin typeface="ＭＳ ゴシック" panose="020B0609070205080204" pitchFamily="49" charset="-128"/>
                <a:ea typeface="ＭＳ ゴシック" panose="020B0609070205080204" pitchFamily="49" charset="-128"/>
              </a:rPr>
              <a:t>実現ですこと</a:t>
            </a:r>
            <a:r>
              <a:rPr lang="ja-JP" altLang="en-US" sz="3200" dirty="0" smtClean="0">
                <a:latin typeface="ＭＳ ゴシック" panose="020B0609070205080204" pitchFamily="49" charset="-128"/>
                <a:ea typeface="ＭＳ ゴシック" panose="020B0609070205080204" pitchFamily="49" charset="-128"/>
              </a:rPr>
              <a:t>を意識</a:t>
            </a:r>
            <a:r>
              <a:rPr lang="ja-JP" altLang="en-US" sz="3200">
                <a:latin typeface="ＭＳ ゴシック" panose="020B0609070205080204" pitchFamily="49" charset="-128"/>
                <a:ea typeface="ＭＳ ゴシック" panose="020B0609070205080204" pitchFamily="49" charset="-128"/>
              </a:rPr>
              <a:t>して</a:t>
            </a:r>
            <a:r>
              <a:rPr lang="ja-JP" altLang="en-US" sz="3200" smtClean="0">
                <a:latin typeface="ＭＳ ゴシック" panose="020B0609070205080204" pitchFamily="49" charset="-128"/>
                <a:ea typeface="ＭＳ ゴシック" panose="020B0609070205080204" pitchFamily="49" charset="-128"/>
              </a:rPr>
              <a:t>指導すること</a:t>
            </a:r>
            <a:r>
              <a:rPr lang="ja-JP" altLang="en-US" sz="3200" dirty="0">
                <a:latin typeface="ＭＳ ゴシック" panose="020B0609070205080204" pitchFamily="49" charset="-128"/>
                <a:ea typeface="ＭＳ ゴシック" panose="020B0609070205080204" pitchFamily="49" charset="-128"/>
              </a:rPr>
              <a:t>が大切</a:t>
            </a:r>
          </a:p>
        </p:txBody>
      </p:sp>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1870" y="2820225"/>
            <a:ext cx="1019460" cy="778913"/>
          </a:xfrm>
          <a:prstGeom prst="rect">
            <a:avLst/>
          </a:prstGeom>
        </p:spPr>
      </p:pic>
      <p:sp>
        <p:nvSpPr>
          <p:cNvPr id="5" name="スライド番号プレースホルダー 4"/>
          <p:cNvSpPr>
            <a:spLocks noGrp="1"/>
          </p:cNvSpPr>
          <p:nvPr>
            <p:ph type="sldNum" sz="quarter" idx="12"/>
          </p:nvPr>
        </p:nvSpPr>
        <p:spPr/>
        <p:txBody>
          <a:bodyPr/>
          <a:lstStyle/>
          <a:p>
            <a:fld id="{FCBC3066-976C-44CF-93B9-B62F35791487}" type="slidenum">
              <a:rPr kumimoji="1" lang="ja-JP" altLang="en-US" smtClean="0"/>
              <a:t>22</a:t>
            </a:fld>
            <a:endParaRPr kumimoji="1" lang="ja-JP" altLang="en-US"/>
          </a:p>
        </p:txBody>
      </p:sp>
      <p:sp>
        <p:nvSpPr>
          <p:cNvPr id="11" name="正方形/長方形 10">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44766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817914" y="979817"/>
            <a:ext cx="6792686" cy="1235139"/>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ja-JP" sz="8625" dirty="0">
                <a:solidFill>
                  <a:schemeClr val="tx1"/>
                </a:solidFill>
                <a:latin typeface="+mj-ea"/>
                <a:ea typeface="+mj-ea"/>
              </a:rPr>
              <a:t>A</a:t>
            </a:r>
            <a:r>
              <a:rPr lang="ja-JP" altLang="en-US" sz="8625" dirty="0">
                <a:solidFill>
                  <a:schemeClr val="tx1"/>
                </a:solidFill>
                <a:latin typeface="+mj-ea"/>
                <a:ea typeface="+mj-ea"/>
              </a:rPr>
              <a:t>ｃｔｉｏｎ</a:t>
            </a:r>
            <a:r>
              <a:rPr lang="ja-JP" altLang="en-US" sz="6000" dirty="0">
                <a:solidFill>
                  <a:schemeClr val="tx1"/>
                </a:solidFill>
                <a:latin typeface="+mj-ea"/>
                <a:ea typeface="+mj-ea"/>
              </a:rPr>
              <a:t>（改善）</a:t>
            </a:r>
          </a:p>
        </p:txBody>
      </p:sp>
      <p:sp>
        <p:nvSpPr>
          <p:cNvPr id="5" name="正方形/長方形 4"/>
          <p:cNvSpPr/>
          <p:nvPr/>
        </p:nvSpPr>
        <p:spPr>
          <a:xfrm>
            <a:off x="2713840" y="2918749"/>
            <a:ext cx="7520100" cy="784830"/>
          </a:xfrm>
          <a:prstGeom prst="rect">
            <a:avLst/>
          </a:prstGeom>
          <a:solidFill>
            <a:schemeClr val="bg2"/>
          </a:solidFill>
        </p:spPr>
        <p:txBody>
          <a:bodyPr wrap="square">
            <a:spAutoFit/>
          </a:bodyPr>
          <a:lstStyle/>
          <a:p>
            <a:r>
              <a:rPr lang="ja-JP" altLang="en-US" sz="4050" dirty="0">
                <a:latin typeface="+mj-ea"/>
                <a:ea typeface="+mj-ea"/>
              </a:rPr>
              <a:t>児童生徒</a:t>
            </a:r>
            <a:r>
              <a:rPr lang="ja-JP" altLang="en-US" sz="4500" dirty="0">
                <a:latin typeface="+mj-ea"/>
                <a:ea typeface="+mj-ea"/>
              </a:rPr>
              <a:t>の主体性</a:t>
            </a:r>
            <a:r>
              <a:rPr lang="ja-JP" altLang="en-US" sz="4500">
                <a:latin typeface="+mj-ea"/>
                <a:ea typeface="+mj-ea"/>
              </a:rPr>
              <a:t>を</a:t>
            </a:r>
            <a:r>
              <a:rPr lang="ja-JP" altLang="en-US" sz="4500" smtClean="0">
                <a:latin typeface="+mj-ea"/>
                <a:ea typeface="+mj-ea"/>
              </a:rPr>
              <a:t>尊重する</a:t>
            </a:r>
            <a:endParaRPr lang="en-US" altLang="ja-JP" sz="4500" dirty="0">
              <a:latin typeface="+mj-ea"/>
              <a:ea typeface="+mj-ea"/>
            </a:endParaRPr>
          </a:p>
        </p:txBody>
      </p:sp>
      <p:sp>
        <p:nvSpPr>
          <p:cNvPr id="6" name="正方形/長方形 5"/>
          <p:cNvSpPr/>
          <p:nvPr/>
        </p:nvSpPr>
        <p:spPr>
          <a:xfrm>
            <a:off x="2713841" y="4513697"/>
            <a:ext cx="7622767" cy="1338828"/>
          </a:xfrm>
          <a:prstGeom prst="rect">
            <a:avLst/>
          </a:prstGeom>
          <a:solidFill>
            <a:schemeClr val="accent4">
              <a:lumMod val="20000"/>
              <a:lumOff val="80000"/>
            </a:schemeClr>
          </a:solidFill>
        </p:spPr>
        <p:txBody>
          <a:bodyPr wrap="square">
            <a:spAutoFit/>
          </a:bodyPr>
          <a:lstStyle/>
          <a:p>
            <a:r>
              <a:rPr lang="ja-JP" altLang="en-US" sz="4050" dirty="0">
                <a:latin typeface="+mj-ea"/>
                <a:ea typeface="+mj-ea"/>
              </a:rPr>
              <a:t>児童生徒が決めたこと</a:t>
            </a:r>
            <a:r>
              <a:rPr lang="ja-JP" altLang="en-US" sz="4050">
                <a:latin typeface="+mj-ea"/>
                <a:ea typeface="+mj-ea"/>
              </a:rPr>
              <a:t>を</a:t>
            </a:r>
            <a:r>
              <a:rPr lang="ja-JP" altLang="en-US" sz="4050" smtClean="0">
                <a:latin typeface="+mj-ea"/>
                <a:ea typeface="+mj-ea"/>
              </a:rPr>
              <a:t>応援する立場</a:t>
            </a:r>
            <a:r>
              <a:rPr lang="ja-JP" altLang="en-US" sz="4050">
                <a:latin typeface="+mj-ea"/>
                <a:ea typeface="+mj-ea"/>
              </a:rPr>
              <a:t>で</a:t>
            </a:r>
            <a:r>
              <a:rPr lang="ja-JP" altLang="en-US" sz="4050" smtClean="0">
                <a:latin typeface="+mj-ea"/>
                <a:ea typeface="+mj-ea"/>
              </a:rPr>
              <a:t>指導するゆとり</a:t>
            </a:r>
            <a:r>
              <a:rPr lang="ja-JP" altLang="en-US" sz="4050" dirty="0">
                <a:latin typeface="+mj-ea"/>
                <a:ea typeface="+mj-ea"/>
              </a:rPr>
              <a:t>をもつ</a:t>
            </a:r>
          </a:p>
        </p:txBody>
      </p:sp>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94380" y="2970835"/>
            <a:ext cx="1019460" cy="778913"/>
          </a:xfrm>
          <a:prstGeom prst="rect">
            <a:avLst/>
          </a:prstGeom>
        </p:spPr>
      </p:pic>
      <p:sp>
        <p:nvSpPr>
          <p:cNvPr id="4" name="スライド番号プレースホルダー 3"/>
          <p:cNvSpPr>
            <a:spLocks noGrp="1"/>
          </p:cNvSpPr>
          <p:nvPr>
            <p:ph type="sldNum" sz="quarter" idx="12"/>
          </p:nvPr>
        </p:nvSpPr>
        <p:spPr/>
        <p:txBody>
          <a:bodyPr/>
          <a:lstStyle/>
          <a:p>
            <a:fld id="{FCBC3066-976C-44CF-93B9-B62F35791487}" type="slidenum">
              <a:rPr kumimoji="1" lang="ja-JP" altLang="en-US" smtClean="0"/>
              <a:t>23</a:t>
            </a:fld>
            <a:endParaRPr kumimoji="1" lang="ja-JP" altLang="en-US"/>
          </a:p>
        </p:txBody>
      </p:sp>
      <p:sp>
        <p:nvSpPr>
          <p:cNvPr id="10" name="テキスト ボックス 9"/>
          <p:cNvSpPr txBox="1"/>
          <p:nvPr/>
        </p:nvSpPr>
        <p:spPr>
          <a:xfrm>
            <a:off x="2713840" y="3876026"/>
            <a:ext cx="4982360" cy="461665"/>
          </a:xfrm>
          <a:prstGeom prst="rect">
            <a:avLst/>
          </a:prstGeom>
          <a:solidFill>
            <a:srgbClr val="CCFFCC"/>
          </a:solidFill>
          <a:ln>
            <a:solidFill>
              <a:srgbClr val="00B050"/>
            </a:solidFill>
          </a:ln>
        </p:spPr>
        <p:txBody>
          <a:bodyPr wrap="square" rtlCol="0">
            <a:spAutoFit/>
          </a:bodyPr>
          <a:lstStyle/>
          <a:p>
            <a:r>
              <a:rPr lang="en-US" altLang="ja-JP" sz="2400" dirty="0"/>
              <a:t>※</a:t>
            </a:r>
            <a:r>
              <a:rPr lang="ja-JP" altLang="en-US" sz="2400" dirty="0"/>
              <a:t>児童生徒に考えさせる時間の保障</a:t>
            </a:r>
          </a:p>
        </p:txBody>
      </p:sp>
      <p:sp>
        <p:nvSpPr>
          <p:cNvPr id="12" name="正方形/長方形 11">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907673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3576465" y="999985"/>
            <a:ext cx="6020297" cy="37093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HG丸ｺﾞｼｯｸM-PRO" panose="020F0600000000000000" pitchFamily="50" charset="-128"/>
                <a:ea typeface="HG丸ｺﾞｼｯｸM-PRO" panose="020F0600000000000000" pitchFamily="50" charset="-128"/>
              </a:rPr>
              <a:t>男女とも仲よく助け合う集団をつくる。</a:t>
            </a:r>
          </a:p>
        </p:txBody>
      </p:sp>
      <p:sp>
        <p:nvSpPr>
          <p:cNvPr id="4" name="正方形/長方形 3"/>
          <p:cNvSpPr/>
          <p:nvPr/>
        </p:nvSpPr>
        <p:spPr>
          <a:xfrm>
            <a:off x="3576464" y="1645569"/>
            <a:ext cx="6939734" cy="1120349"/>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HG丸ｺﾞｼｯｸM-PRO" panose="020F0600000000000000" pitchFamily="50" charset="-128"/>
                <a:ea typeface="HG丸ｺﾞｼｯｸM-PRO" panose="020F0600000000000000" pitchFamily="50" charset="-128"/>
              </a:rPr>
              <a:t>・毎月、協力して楽しめる学級行事を自分たちで企画できるよう</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r>
              <a:rPr lang="ja-JP" altLang="en-US">
                <a:solidFill>
                  <a:schemeClr val="tx1"/>
                </a:solidFill>
                <a:latin typeface="HG丸ｺﾞｼｯｸM-PRO" panose="020F0600000000000000" pitchFamily="50" charset="-128"/>
                <a:ea typeface="HG丸ｺﾞｼｯｸM-PRO" panose="020F0600000000000000" pitchFamily="50" charset="-128"/>
              </a:rPr>
              <a:t>　</a:t>
            </a:r>
            <a:r>
              <a:rPr lang="ja-JP" altLang="en-US" smtClean="0">
                <a:solidFill>
                  <a:schemeClr val="tx1"/>
                </a:solidFill>
                <a:latin typeface="HG丸ｺﾞｼｯｸM-PRO" panose="020F0600000000000000" pitchFamily="50" charset="-128"/>
                <a:ea typeface="HG丸ｺﾞｼｯｸM-PRO" panose="020F0600000000000000" pitchFamily="50" charset="-128"/>
              </a:rPr>
              <a:t>にする。</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r>
              <a:rPr lang="ja-JP" altLang="en-US" dirty="0">
                <a:solidFill>
                  <a:schemeClr val="tx1"/>
                </a:solidFill>
                <a:latin typeface="HG丸ｺﾞｼｯｸM-PRO" panose="020F0600000000000000" pitchFamily="50" charset="-128"/>
                <a:ea typeface="HG丸ｺﾞｼｯｸM-PRO" panose="020F0600000000000000" pitchFamily="50" charset="-128"/>
              </a:rPr>
              <a:t>・学級で起きた問題を自分たちで解決できる</a:t>
            </a:r>
            <a:r>
              <a:rPr lang="ja-JP" altLang="en-US">
                <a:solidFill>
                  <a:schemeClr val="tx1"/>
                </a:solidFill>
                <a:latin typeface="HG丸ｺﾞｼｯｸM-PRO" panose="020F0600000000000000" pitchFamily="50" charset="-128"/>
                <a:ea typeface="HG丸ｺﾞｼｯｸM-PRO" panose="020F0600000000000000" pitchFamily="50" charset="-128"/>
              </a:rPr>
              <a:t>よう</a:t>
            </a:r>
            <a:r>
              <a:rPr lang="ja-JP" altLang="en-US" smtClean="0">
                <a:solidFill>
                  <a:schemeClr val="tx1"/>
                </a:solidFill>
                <a:latin typeface="HG丸ｺﾞｼｯｸM-PRO" panose="020F0600000000000000" pitchFamily="50" charset="-128"/>
                <a:ea typeface="HG丸ｺﾞｼｯｸM-PRO" panose="020F0600000000000000" pitchFamily="50" charset="-128"/>
              </a:rPr>
              <a:t>にする。</a:t>
            </a:r>
            <a:endParaRPr lang="ja-JP" altLang="en-US" dirty="0">
              <a:solidFill>
                <a:schemeClr val="tx1"/>
              </a:solidFill>
              <a:latin typeface="HG丸ｺﾞｼｯｸM-PRO" panose="020F0600000000000000" pitchFamily="50" charset="-128"/>
              <a:ea typeface="HG丸ｺﾞｼｯｸM-PRO" panose="020F0600000000000000" pitchFamily="50" charset="-128"/>
            </a:endParaRPr>
          </a:p>
        </p:txBody>
      </p:sp>
      <p:sp>
        <p:nvSpPr>
          <p:cNvPr id="5" name="正方形/長方形 4"/>
          <p:cNvSpPr/>
          <p:nvPr/>
        </p:nvSpPr>
        <p:spPr>
          <a:xfrm>
            <a:off x="3576464" y="2958368"/>
            <a:ext cx="5100858" cy="1507957"/>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HG丸ｺﾞｼｯｸM-PRO" panose="020F0600000000000000" pitchFamily="50" charset="-128"/>
                <a:ea typeface="HG丸ｺﾞｼｯｸM-PRO" panose="020F0600000000000000" pitchFamily="50" charset="-128"/>
              </a:rPr>
              <a:t>・学校行事では、進んで意見を出し合いながら、計画</a:t>
            </a:r>
            <a:r>
              <a:rPr lang="ja-JP" altLang="en-US">
                <a:solidFill>
                  <a:schemeClr val="tx1"/>
                </a:solidFill>
                <a:latin typeface="HG丸ｺﾞｼｯｸM-PRO" panose="020F0600000000000000" pitchFamily="50" charset="-128"/>
                <a:ea typeface="HG丸ｺﾞｼｯｸM-PRO" panose="020F0600000000000000" pitchFamily="50" charset="-128"/>
              </a:rPr>
              <a:t>し合い</a:t>
            </a:r>
            <a:r>
              <a:rPr lang="ja-JP" altLang="en-US" smtClean="0">
                <a:solidFill>
                  <a:schemeClr val="tx1"/>
                </a:solidFill>
                <a:latin typeface="HG丸ｺﾞｼｯｸM-PRO" panose="020F0600000000000000" pitchFamily="50" charset="-128"/>
                <a:ea typeface="HG丸ｺﾞｼｯｸM-PRO" panose="020F0600000000000000" pitchFamily="50" charset="-128"/>
              </a:rPr>
              <a:t>協力するよう</a:t>
            </a:r>
            <a:r>
              <a:rPr lang="ja-JP" altLang="en-US" dirty="0">
                <a:solidFill>
                  <a:schemeClr val="tx1"/>
                </a:solidFill>
                <a:latin typeface="HG丸ｺﾞｼｯｸM-PRO" panose="020F0600000000000000" pitchFamily="50" charset="-128"/>
                <a:ea typeface="HG丸ｺﾞｼｯｸM-PRO" panose="020F0600000000000000" pitchFamily="50" charset="-128"/>
              </a:rPr>
              <a:t>になった。</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r>
              <a:rPr lang="ja-JP" altLang="en-US" dirty="0">
                <a:solidFill>
                  <a:schemeClr val="tx1"/>
                </a:solidFill>
                <a:latin typeface="HG丸ｺﾞｼｯｸM-PRO" panose="020F0600000000000000" pitchFamily="50" charset="-128"/>
                <a:ea typeface="HG丸ｺﾞｼｯｸM-PRO" panose="020F0600000000000000" pitchFamily="50" charset="-128"/>
              </a:rPr>
              <a:t>・学級で起きた問題については、自分たちで何とかしようとせず、学級担任に頼ることが多い。</a:t>
            </a:r>
          </a:p>
        </p:txBody>
      </p:sp>
      <p:sp>
        <p:nvSpPr>
          <p:cNvPr id="6" name="正方形/長方形 5"/>
          <p:cNvSpPr/>
          <p:nvPr/>
        </p:nvSpPr>
        <p:spPr>
          <a:xfrm>
            <a:off x="1908339" y="1720655"/>
            <a:ext cx="1439339" cy="37093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mn-ea"/>
              </a:rPr>
              <a:t>４月の計画</a:t>
            </a:r>
          </a:p>
        </p:txBody>
      </p:sp>
      <p:sp>
        <p:nvSpPr>
          <p:cNvPr id="7" name="正方形/長方形 6"/>
          <p:cNvSpPr/>
          <p:nvPr/>
        </p:nvSpPr>
        <p:spPr>
          <a:xfrm>
            <a:off x="1745055" y="4692762"/>
            <a:ext cx="1645824" cy="37093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mn-ea"/>
              </a:rPr>
              <a:t>改善の手立て</a:t>
            </a:r>
          </a:p>
        </p:txBody>
      </p:sp>
      <p:sp>
        <p:nvSpPr>
          <p:cNvPr id="8" name="下矢印 7"/>
          <p:cNvSpPr/>
          <p:nvPr/>
        </p:nvSpPr>
        <p:spPr>
          <a:xfrm>
            <a:off x="4749880" y="2765917"/>
            <a:ext cx="1735494" cy="32190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0" name="正方形/長方形 9"/>
          <p:cNvSpPr/>
          <p:nvPr/>
        </p:nvSpPr>
        <p:spPr>
          <a:xfrm>
            <a:off x="3608158" y="4692762"/>
            <a:ext cx="6821702" cy="18335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dirty="0">
              <a:solidFill>
                <a:schemeClr val="tx1"/>
              </a:solidFill>
              <a:latin typeface="HG丸ｺﾞｼｯｸM-PRO" panose="020F0600000000000000" pitchFamily="50" charset="-128"/>
              <a:ea typeface="HG丸ｺﾞｼｯｸM-PRO" panose="020F0600000000000000" pitchFamily="50" charset="-128"/>
            </a:endParaRPr>
          </a:p>
        </p:txBody>
      </p:sp>
      <p:sp>
        <p:nvSpPr>
          <p:cNvPr id="11" name="下矢印 10"/>
          <p:cNvSpPr/>
          <p:nvPr/>
        </p:nvSpPr>
        <p:spPr>
          <a:xfrm>
            <a:off x="4749880" y="4465111"/>
            <a:ext cx="1735494" cy="387327"/>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2" name="正方形/長方形 11"/>
          <p:cNvSpPr/>
          <p:nvPr/>
        </p:nvSpPr>
        <p:spPr>
          <a:xfrm>
            <a:off x="1908338" y="2960357"/>
            <a:ext cx="1439339" cy="76260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mn-ea"/>
              </a:rPr>
              <a:t>１学期末の</a:t>
            </a:r>
            <a:endParaRPr lang="en-US" altLang="ja-JP" b="1" dirty="0">
              <a:solidFill>
                <a:schemeClr val="tx1"/>
              </a:solidFill>
              <a:latin typeface="+mn-ea"/>
            </a:endParaRPr>
          </a:p>
          <a:p>
            <a:pPr algn="ctr"/>
            <a:r>
              <a:rPr lang="ja-JP" altLang="en-US" b="1" dirty="0">
                <a:solidFill>
                  <a:schemeClr val="tx1"/>
                </a:solidFill>
                <a:latin typeface="+mn-ea"/>
              </a:rPr>
              <a:t>現状</a:t>
            </a:r>
          </a:p>
        </p:txBody>
      </p:sp>
      <p:sp>
        <p:nvSpPr>
          <p:cNvPr id="14" name="角丸四角形 13"/>
          <p:cNvSpPr/>
          <p:nvPr/>
        </p:nvSpPr>
        <p:spPr>
          <a:xfrm>
            <a:off x="1585405" y="807535"/>
            <a:ext cx="1805474" cy="563384"/>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tx1"/>
                </a:solidFill>
              </a:rPr>
              <a:t>目標</a:t>
            </a:r>
            <a:r>
              <a:rPr lang="ja-JP" altLang="en-US" sz="2100" dirty="0">
                <a:solidFill>
                  <a:schemeClr val="tx1"/>
                </a:solidFill>
              </a:rPr>
              <a:t>（ゴール）</a:t>
            </a:r>
          </a:p>
        </p:txBody>
      </p:sp>
      <p:sp>
        <p:nvSpPr>
          <p:cNvPr id="15" name="上下矢印 14"/>
          <p:cNvSpPr/>
          <p:nvPr/>
        </p:nvSpPr>
        <p:spPr>
          <a:xfrm rot="1460898">
            <a:off x="8800676" y="2729184"/>
            <a:ext cx="485565" cy="1189654"/>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6" name="角丸四角形 15"/>
          <p:cNvSpPr/>
          <p:nvPr/>
        </p:nvSpPr>
        <p:spPr>
          <a:xfrm>
            <a:off x="9167926" y="3441267"/>
            <a:ext cx="1348273" cy="56338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ギャップ</a:t>
            </a:r>
          </a:p>
        </p:txBody>
      </p:sp>
      <p:sp>
        <p:nvSpPr>
          <p:cNvPr id="9" name="スライド番号プレースホルダー 8"/>
          <p:cNvSpPr>
            <a:spLocks noGrp="1"/>
          </p:cNvSpPr>
          <p:nvPr>
            <p:ph type="sldNum" sz="quarter" idx="12"/>
          </p:nvPr>
        </p:nvSpPr>
        <p:spPr/>
        <p:txBody>
          <a:bodyPr/>
          <a:lstStyle/>
          <a:p>
            <a:fld id="{FCBC3066-976C-44CF-93B9-B62F35791487}" type="slidenum">
              <a:rPr kumimoji="1" lang="ja-JP" altLang="en-US" smtClean="0"/>
              <a:t>24</a:t>
            </a:fld>
            <a:endParaRPr kumimoji="1" lang="ja-JP" altLang="en-US"/>
          </a:p>
        </p:txBody>
      </p:sp>
      <p:sp>
        <p:nvSpPr>
          <p:cNvPr id="19" name="正方形/長方形 18">
            <a:extLst>
              <a:ext uri="{FF2B5EF4-FFF2-40B4-BE49-F238E27FC236}">
                <a16:creationId xmlns:a16="http://schemas.microsoft.com/office/drawing/2014/main" id="{57703857-1B50-490D-8F77-6EF77906AFAA}"/>
              </a:ext>
            </a:extLst>
          </p:cNvPr>
          <p:cNvSpPr/>
          <p:nvPr/>
        </p:nvSpPr>
        <p:spPr>
          <a:xfrm>
            <a:off x="699977" y="314476"/>
            <a:ext cx="8820541"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rPr>
              <a:t>５　</a:t>
            </a:r>
            <a:r>
              <a:rPr lang="ja-JP" altLang="en-US" sz="2000" dirty="0" smtClean="0">
                <a:latin typeface="ＭＳ ゴシック" panose="020B0609070205080204" pitchFamily="49" charset="-128"/>
                <a:ea typeface="ＭＳ ゴシック" panose="020B0609070205080204" pitchFamily="49" charset="-128"/>
              </a:rPr>
              <a:t>講義・協議「ＰＤＣＡサイクルを踏まえた学級経営」</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676863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3088347992"/>
              </p:ext>
            </p:extLst>
          </p:nvPr>
        </p:nvGraphicFramePr>
        <p:xfrm>
          <a:off x="816079" y="1248265"/>
          <a:ext cx="9953520" cy="5324283"/>
        </p:xfrm>
        <a:graphic>
          <a:graphicData uri="http://schemas.openxmlformats.org/drawingml/2006/table">
            <a:tbl>
              <a:tblPr>
                <a:tableStyleId>{5C22544A-7EE6-4342-B048-85BDC9FD1C3A}</a:tableStyleId>
              </a:tblPr>
              <a:tblGrid>
                <a:gridCol w="1784881">
                  <a:extLst>
                    <a:ext uri="{9D8B030D-6E8A-4147-A177-3AD203B41FA5}">
                      <a16:colId xmlns:a16="http://schemas.microsoft.com/office/drawing/2014/main" val="3711258552"/>
                    </a:ext>
                  </a:extLst>
                </a:gridCol>
                <a:gridCol w="2802335">
                  <a:extLst>
                    <a:ext uri="{9D8B030D-6E8A-4147-A177-3AD203B41FA5}">
                      <a16:colId xmlns:a16="http://schemas.microsoft.com/office/drawing/2014/main" val="2106532755"/>
                    </a:ext>
                  </a:extLst>
                </a:gridCol>
                <a:gridCol w="2596756">
                  <a:extLst>
                    <a:ext uri="{9D8B030D-6E8A-4147-A177-3AD203B41FA5}">
                      <a16:colId xmlns:a16="http://schemas.microsoft.com/office/drawing/2014/main" val="3932072073"/>
                    </a:ext>
                  </a:extLst>
                </a:gridCol>
                <a:gridCol w="1384774">
                  <a:extLst>
                    <a:ext uri="{9D8B030D-6E8A-4147-A177-3AD203B41FA5}">
                      <a16:colId xmlns:a16="http://schemas.microsoft.com/office/drawing/2014/main" val="2126459205"/>
                    </a:ext>
                  </a:extLst>
                </a:gridCol>
                <a:gridCol w="1384774">
                  <a:extLst>
                    <a:ext uri="{9D8B030D-6E8A-4147-A177-3AD203B41FA5}">
                      <a16:colId xmlns:a16="http://schemas.microsoft.com/office/drawing/2014/main" val="211330980"/>
                    </a:ext>
                  </a:extLst>
                </a:gridCol>
              </a:tblGrid>
              <a:tr h="396683">
                <a:tc rowSpan="2">
                  <a:txBody>
                    <a:bodyPr/>
                    <a:lstStyle/>
                    <a:p>
                      <a:pPr marL="133985" indent="-133985" algn="just" hangingPunct="0">
                        <a:lnSpc>
                          <a:spcPts val="1300"/>
                        </a:lnSpc>
                        <a:spcAft>
                          <a:spcPts val="0"/>
                        </a:spcAft>
                        <a:tabLst>
                          <a:tab pos="2702560" algn="l"/>
                        </a:tabLst>
                      </a:pPr>
                      <a:r>
                        <a:rPr lang="en-US" sz="1800" dirty="0">
                          <a:effectLst/>
                        </a:rPr>
                        <a:t> </a:t>
                      </a:r>
                      <a:endParaRPr lang="ja-JP" sz="1800" dirty="0">
                        <a:effectLst/>
                      </a:endParaRPr>
                    </a:p>
                    <a:p>
                      <a:pPr marL="133985" indent="-133985" algn="just" hangingPunct="0">
                        <a:lnSpc>
                          <a:spcPts val="1300"/>
                        </a:lnSpc>
                        <a:spcAft>
                          <a:spcPts val="0"/>
                        </a:spcAft>
                        <a:tabLst>
                          <a:tab pos="2702560" algn="l"/>
                        </a:tabLst>
                      </a:pPr>
                      <a:r>
                        <a:rPr lang="en-US" sz="1800" dirty="0">
                          <a:effectLst/>
                        </a:rPr>
                        <a:t> </a:t>
                      </a:r>
                      <a:endParaRPr lang="ja-JP" sz="1800" dirty="0">
                        <a:effectLst/>
                      </a:endParaRPr>
                    </a:p>
                    <a:p>
                      <a:pPr marL="130810" indent="-130810"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ct val="100000"/>
                        </a:lnSpc>
                        <a:spcAft>
                          <a:spcPts val="0"/>
                        </a:spcAft>
                        <a:tabLst>
                          <a:tab pos="2702560" algn="l"/>
                        </a:tabLst>
                      </a:pPr>
                      <a:r>
                        <a:rPr lang="ja-JP" sz="2000" dirty="0">
                          <a:effectLst/>
                        </a:rPr>
                        <a:t>課題の明確化</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auto" hangingPunct="1">
                        <a:lnSpc>
                          <a:spcPct val="100000"/>
                        </a:lnSpc>
                        <a:spcAft>
                          <a:spcPts val="0"/>
                        </a:spcAft>
                      </a:pPr>
                      <a:r>
                        <a:rPr lang="ja-JP" sz="2000" dirty="0">
                          <a:effectLst/>
                        </a:rPr>
                        <a:t>課題意識の共有</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auto" hangingPunct="1">
                        <a:lnSpc>
                          <a:spcPct val="100000"/>
                        </a:lnSpc>
                        <a:spcAft>
                          <a:spcPts val="0"/>
                        </a:spcAft>
                      </a:pPr>
                      <a:r>
                        <a:rPr lang="ja-JP" sz="2000" spc="-35" dirty="0">
                          <a:effectLst/>
                        </a:rPr>
                        <a:t>今後の方策</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807050812"/>
                  </a:ext>
                </a:extLst>
              </a:tr>
              <a:tr h="1227156">
                <a:tc vMerge="1">
                  <a:txBody>
                    <a:bodyPr/>
                    <a:lstStyle/>
                    <a:p>
                      <a:endParaRPr kumimoji="1" lang="ja-JP" altLang="en-US"/>
                    </a:p>
                  </a:txBody>
                  <a:tcPr/>
                </a:tc>
                <a:tc>
                  <a:txBody>
                    <a:bodyPr/>
                    <a:lstStyle/>
                    <a:p>
                      <a:pPr marL="105410" indent="-105410" algn="just" fontAlgn="auto" hangingPunct="1">
                        <a:spcAft>
                          <a:spcPts val="0"/>
                        </a:spcAft>
                      </a:pPr>
                      <a:r>
                        <a:rPr lang="ja-JP" altLang="en-US" sz="1800" spc="-35" dirty="0">
                          <a:effectLst/>
                        </a:rPr>
                        <a:t>悩みや課題</a:t>
                      </a:r>
                      <a:endParaRPr lang="en-US" altLang="ja-JP" sz="1800" spc="-35" dirty="0">
                        <a:effectLst/>
                      </a:endParaRPr>
                    </a:p>
                    <a:p>
                      <a:pPr marL="105410" indent="-105410" algn="just" fontAlgn="auto" hangingPunct="1">
                        <a:spcAft>
                          <a:spcPts val="0"/>
                        </a:spcAft>
                      </a:pPr>
                      <a:r>
                        <a:rPr lang="ja-JP" sz="1800" spc="-35" dirty="0">
                          <a:effectLst/>
                        </a:rPr>
                        <a:t>※</a:t>
                      </a:r>
                      <a:r>
                        <a:rPr lang="ja-JP" sz="1800" spc="-60" dirty="0">
                          <a:effectLst/>
                        </a:rPr>
                        <a:t>悩みや課題の記入後、その解決に向けて、現時点で取り組んでいることがあれば記入</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spcAft>
                          <a:spcPts val="0"/>
                        </a:spcAft>
                      </a:pPr>
                      <a:r>
                        <a:rPr lang="ja-JP" sz="1800" spc="-35" dirty="0">
                          <a:effectLst/>
                        </a:rPr>
                        <a:t>説明、協議等から参考になった取組等</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7465" indent="12065" algn="just" fontAlgn="auto" hangingPunct="1">
                        <a:spcAft>
                          <a:spcPts val="0"/>
                        </a:spcAft>
                      </a:pPr>
                      <a:r>
                        <a:rPr lang="ja-JP" altLang="ja-JP" sz="1800" spc="-35" dirty="0" smtClean="0">
                          <a:effectLst/>
                        </a:rPr>
                        <a:t>協議を踏まえて、今後取り組むこと</a:t>
                      </a:r>
                      <a:endParaRPr lang="ja-JP" alt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auto" hangingPunct="1">
                        <a:spcAft>
                          <a:spcPts val="0"/>
                        </a:spcAft>
                      </a:pPr>
                      <a:r>
                        <a:rPr lang="ja-JP" sz="1800" spc="-40" dirty="0">
                          <a:effectLst/>
                        </a:rPr>
                        <a:t>取組が実現できたときの理想像（子どもの変容</a:t>
                      </a:r>
                      <a:r>
                        <a:rPr lang="ja-JP" sz="1800" spc="-40" dirty="0" smtClean="0">
                          <a:effectLst/>
                        </a:rPr>
                        <a:t>等）</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3389028"/>
                  </a:ext>
                </a:extLst>
              </a:tr>
              <a:tr h="1778000">
                <a:tc>
                  <a:txBody>
                    <a:bodyPr/>
                    <a:lstStyle/>
                    <a:p>
                      <a:pPr marL="342900" lvl="0" indent="-342900" algn="just" hangingPunct="0">
                        <a:lnSpc>
                          <a:spcPts val="1300"/>
                        </a:lnSpc>
                        <a:spcAft>
                          <a:spcPts val="0"/>
                        </a:spcAft>
                        <a:buFont typeface="+mj-ea"/>
                        <a:buAutoNum type="circleNumDbPlain"/>
                      </a:pPr>
                      <a:endParaRPr lang="en-US" altLang="ja-JP" sz="1400" b="0" dirty="0" smtClean="0">
                        <a:solidFill>
                          <a:srgbClr val="000000"/>
                        </a:solidFill>
                        <a:effectLst/>
                        <a:latin typeface="ＭＳ 明朝" panose="02020609040205080304" pitchFamily="17"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・児童生徒同士</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の人間関係</a:t>
                      </a:r>
                      <a:r>
                        <a:rPr lang="ja-JP" altLang="en-US" sz="1800" b="0" dirty="0" err="1"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づ</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くり</a:t>
                      </a:r>
                      <a:endParaRPr lang="ja-JP" sz="1800" b="0" dirty="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algn="just" hangingPunct="0">
                        <a:lnSpc>
                          <a:spcPts val="1300"/>
                        </a:lnSpc>
                        <a:spcAft>
                          <a:spcPts val="0"/>
                        </a:spcAft>
                      </a:pPr>
                      <a:r>
                        <a:rPr lang="en-US" sz="1400" b="0" dirty="0">
                          <a:solidFill>
                            <a:srgbClr val="000000"/>
                          </a:solidFill>
                          <a:effectLst/>
                          <a:latin typeface="ＭＳ ゴシック" panose="020B0609070205080204" pitchFamily="49" charset="-128"/>
                          <a:ea typeface="ＭＳ 明朝" panose="02020609040205080304" pitchFamily="17" charset="-128"/>
                          <a:cs typeface="ＭＳ 明朝" panose="02020609040205080304" pitchFamily="17" charset="-128"/>
                        </a:rPr>
                        <a:t> </a:t>
                      </a:r>
                      <a:endParaRPr lang="ja-JP" sz="1400" b="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endParaRPr lang="ja-JP" sz="1800" dirty="0">
                        <a:solidFill>
                          <a:srgbClr val="29C7FF"/>
                        </a:solidFill>
                        <a:effectLst/>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9103754"/>
                  </a:ext>
                </a:extLst>
              </a:tr>
              <a:tr h="1778000">
                <a:tc>
                  <a:txBody>
                    <a:bodyPr/>
                    <a:lstStyle/>
                    <a:p>
                      <a:pPr marL="0" lvl="0" indent="0" algn="just" hangingPunct="0">
                        <a:lnSpc>
                          <a:spcPct val="100000"/>
                        </a:lnSpc>
                        <a:spcAft>
                          <a:spcPts val="0"/>
                        </a:spcAft>
                        <a:buFont typeface="+mj-ea"/>
                        <a:buNone/>
                        <a:tabLst>
                          <a:tab pos="2702560" algn="l"/>
                        </a:tabLst>
                      </a:pPr>
                      <a:endParaRPr lang="en-US" altLang="ja-JP" sz="12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・教師と児童生</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徒の人間関係</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づくり</a:t>
                      </a:r>
                      <a:endParaRPr lang="ja-JP" sz="1800" b="0" dirty="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algn="just" hangingPunct="0">
                        <a:lnSpc>
                          <a:spcPts val="1300"/>
                        </a:lnSpc>
                        <a:spcAft>
                          <a:spcPts val="0"/>
                        </a:spcAft>
                        <a:tabLst>
                          <a:tab pos="2702560" algn="l"/>
                        </a:tabLst>
                      </a:pPr>
                      <a:r>
                        <a:rPr lang="en-US" sz="1400" b="0" dirty="0">
                          <a:solidFill>
                            <a:srgbClr val="000000"/>
                          </a:solidFill>
                          <a:effectLst/>
                          <a:latin typeface="ＭＳ ゴシック" panose="020B0609070205080204" pitchFamily="49" charset="-128"/>
                          <a:ea typeface="ＭＳ 明朝" panose="02020609040205080304" pitchFamily="17" charset="-128"/>
                          <a:cs typeface="ＭＳ 明朝" panose="02020609040205080304" pitchFamily="17" charset="-128"/>
                        </a:rPr>
                        <a:t> </a:t>
                      </a:r>
                      <a:endParaRPr lang="ja-JP" sz="1400" b="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1018644"/>
                  </a:ext>
                </a:extLst>
              </a:tr>
            </a:tbl>
          </a:graphicData>
        </a:graphic>
      </p:graphicFrame>
      <p:sp>
        <p:nvSpPr>
          <p:cNvPr id="4" name="正方形/長方形 3">
            <a:extLst>
              <a:ext uri="{FF2B5EF4-FFF2-40B4-BE49-F238E27FC236}">
                <a16:creationId xmlns:a16="http://schemas.microsoft.com/office/drawing/2014/main" id="{57703857-1B50-490D-8F77-6EF77906AFAA}"/>
              </a:ext>
            </a:extLst>
          </p:cNvPr>
          <p:cNvSpPr/>
          <p:nvPr/>
        </p:nvSpPr>
        <p:spPr>
          <a:xfrm>
            <a:off x="950110" y="1330039"/>
            <a:ext cx="10813998" cy="2554545"/>
          </a:xfrm>
          <a:prstGeom prst="rect">
            <a:avLst/>
          </a:prstGeom>
        </p:spPr>
        <p:txBody>
          <a:bodyPr wrap="square">
            <a:spAutoFit/>
          </a:bodyPr>
          <a:lstStyle/>
          <a:p>
            <a:endParaRPr lang="en-US" altLang="ja-JP" sz="4000" dirty="0">
              <a:latin typeface="ＭＳ ゴシック" panose="020B0609070205080204" pitchFamily="49" charset="-128"/>
              <a:ea typeface="ＭＳ ゴシック" panose="020B0609070205080204" pitchFamily="49" charset="-128"/>
            </a:endParaRPr>
          </a:p>
          <a:p>
            <a:endParaRPr lang="en-US" altLang="ja-JP" sz="4000" dirty="0">
              <a:latin typeface="ＭＳ ゴシック" panose="020B0609070205080204" pitchFamily="49" charset="-128"/>
              <a:ea typeface="ＭＳ ゴシック" panose="020B0609070205080204" pitchFamily="49" charset="-128"/>
            </a:endParaRPr>
          </a:p>
          <a:p>
            <a:endParaRPr lang="en-US" altLang="ja-JP" sz="4000" dirty="0">
              <a:latin typeface="ＭＳ ゴシック" panose="020B0609070205080204" pitchFamily="49" charset="-128"/>
              <a:ea typeface="ＭＳ ゴシック" panose="020B0609070205080204" pitchFamily="49" charset="-128"/>
            </a:endParaRPr>
          </a:p>
          <a:p>
            <a:endParaRPr lang="ja-JP" altLang="en-US" sz="40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t>25</a:t>
            </a:fld>
            <a:endParaRPr kumimoji="1" lang="ja-JP" altLang="en-US"/>
          </a:p>
        </p:txBody>
      </p:sp>
      <p:sp>
        <p:nvSpPr>
          <p:cNvPr id="7" name="正方形/長方形 6">
            <a:extLst>
              <a:ext uri="{FF2B5EF4-FFF2-40B4-BE49-F238E27FC236}">
                <a16:creationId xmlns:a16="http://schemas.microsoft.com/office/drawing/2014/main" id="{57703857-1B50-490D-8F77-6EF77906AFAA}"/>
              </a:ext>
            </a:extLst>
          </p:cNvPr>
          <p:cNvSpPr/>
          <p:nvPr/>
        </p:nvSpPr>
        <p:spPr>
          <a:xfrm>
            <a:off x="352482" y="185261"/>
            <a:ext cx="4945957" cy="400110"/>
          </a:xfrm>
          <a:prstGeom prst="rect">
            <a:avLst/>
          </a:prstGeom>
        </p:spPr>
        <p:txBody>
          <a:bodyPr wrap="square">
            <a:spAutoFit/>
          </a:bodyPr>
          <a:lstStyle/>
          <a:p>
            <a:r>
              <a:rPr lang="ja-JP" altLang="en-US" sz="2000" dirty="0" smtClean="0">
                <a:latin typeface="ＭＳ ゴシック" panose="020B0609070205080204" pitchFamily="49" charset="-128"/>
                <a:ea typeface="ＭＳ ゴシック" panose="020B0609070205080204" pitchFamily="49" charset="-128"/>
              </a:rPr>
              <a:t>６　振り返り・まとめ 　</a:t>
            </a:r>
            <a:endParaRPr lang="ja-JP" altLang="en-US" sz="4000" dirty="0">
              <a:latin typeface="ＭＳ ゴシック" panose="020B0609070205080204" pitchFamily="49" charset="-128"/>
              <a:ea typeface="ＭＳ ゴシック" panose="020B0609070205080204" pitchFamily="49" charset="-128"/>
            </a:endParaRPr>
          </a:p>
        </p:txBody>
      </p:sp>
      <p:sp>
        <p:nvSpPr>
          <p:cNvPr id="8" name="テキスト ボックス 7"/>
          <p:cNvSpPr txBox="1"/>
          <p:nvPr/>
        </p:nvSpPr>
        <p:spPr>
          <a:xfrm>
            <a:off x="745528" y="497448"/>
            <a:ext cx="8774644" cy="646331"/>
          </a:xfrm>
          <a:prstGeom prst="rect">
            <a:avLst/>
          </a:prstGeom>
          <a:noFill/>
        </p:spPr>
        <p:txBody>
          <a:bodyPr wrap="square" rtlCol="0">
            <a:spAutoFit/>
          </a:bodyPr>
          <a:lstStyle/>
          <a:p>
            <a:r>
              <a:rPr lang="ja-JP" altLang="en-US" sz="3600" dirty="0" smtClean="0">
                <a:latin typeface="ＭＳ ゴシック" panose="020B0609070205080204" pitchFamily="49" charset="-128"/>
                <a:ea typeface="ＭＳ ゴシック" panose="020B0609070205080204" pitchFamily="49" charset="-128"/>
              </a:rPr>
              <a:t>○　今後の方策の確認</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3" name="正方形/長方形 2"/>
          <p:cNvSpPr/>
          <p:nvPr/>
        </p:nvSpPr>
        <p:spPr>
          <a:xfrm>
            <a:off x="2617696" y="3030071"/>
            <a:ext cx="2775270" cy="1739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8014447" y="3030070"/>
            <a:ext cx="1344706" cy="1739153"/>
          </a:xfrm>
          <a:prstGeom prst="rect">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617696" y="4811694"/>
            <a:ext cx="2775270" cy="1739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9392023" y="3022900"/>
            <a:ext cx="1344706" cy="1739153"/>
          </a:xfrm>
          <a:prstGeom prst="rect">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8018928" y="4815466"/>
            <a:ext cx="1344706" cy="1739153"/>
          </a:xfrm>
          <a:prstGeom prst="rect">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吹き出し 10"/>
          <p:cNvSpPr/>
          <p:nvPr/>
        </p:nvSpPr>
        <p:spPr>
          <a:xfrm>
            <a:off x="5464682" y="5906200"/>
            <a:ext cx="2930765" cy="892601"/>
          </a:xfrm>
          <a:prstGeom prst="wedgeRoundRectCallout">
            <a:avLst>
              <a:gd name="adj1" fmla="val 47928"/>
              <a:gd name="adj2" fmla="val -87590"/>
              <a:gd name="adj3" fmla="val 1666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lnSpc>
                <a:spcPts val="3000"/>
              </a:lnSpc>
            </a:pPr>
            <a:r>
              <a:rPr lang="ja-JP" altLang="en-US" sz="4000" dirty="0">
                <a:solidFill>
                  <a:schemeClr val="tx1"/>
                </a:solidFill>
              </a:rPr>
              <a:t>ここを記入　</a:t>
            </a:r>
            <a:endParaRPr lang="en-US" altLang="ja-JP" sz="40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6" name="正方形/長方形 15"/>
          <p:cNvSpPr/>
          <p:nvPr/>
        </p:nvSpPr>
        <p:spPr>
          <a:xfrm>
            <a:off x="9406964" y="4819086"/>
            <a:ext cx="1344706" cy="1739153"/>
          </a:xfrm>
          <a:prstGeom prst="rect">
            <a:avLst/>
          </a:prstGeom>
          <a:solidFill>
            <a:srgbClr val="FFF2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163150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t>26</a:t>
            </a:fld>
            <a:endParaRPr kumimoji="1" lang="ja-JP" altLang="en-US" dirty="0"/>
          </a:p>
        </p:txBody>
      </p:sp>
      <p:sp>
        <p:nvSpPr>
          <p:cNvPr id="3" name="正方形/長方形 2"/>
          <p:cNvSpPr/>
          <p:nvPr/>
        </p:nvSpPr>
        <p:spPr>
          <a:xfrm>
            <a:off x="946484" y="1105438"/>
            <a:ext cx="10266947" cy="5016758"/>
          </a:xfrm>
          <a:prstGeom prst="rect">
            <a:avLst/>
          </a:prstGeom>
          <a:noFill/>
          <a:ln>
            <a:noFill/>
          </a:ln>
        </p:spPr>
        <p:txBody>
          <a:bodyPr wrap="square">
            <a:spAutoFit/>
          </a:bodyPr>
          <a:lstStyle/>
          <a:p>
            <a:pPr>
              <a:defRPr/>
            </a:pPr>
            <a:r>
              <a:rPr lang="ja-JP" altLang="en-US" sz="4000" dirty="0" smtClean="0">
                <a:latin typeface="ＭＳ ゴシック" panose="020B0609070205080204" pitchFamily="49" charset="-128"/>
                <a:ea typeface="ＭＳ ゴシック" panose="020B0609070205080204" pitchFamily="49" charset="-128"/>
              </a:rPr>
              <a:t>・</a:t>
            </a:r>
            <a:r>
              <a:rPr lang="ja-JP" altLang="en-US" sz="4000" dirty="0">
                <a:latin typeface="ＭＳ ゴシック" panose="020B0609070205080204" pitchFamily="49" charset="-128"/>
                <a:ea typeface="ＭＳ ゴシック" panose="020B0609070205080204" pitchFamily="49" charset="-128"/>
              </a:rPr>
              <a:t>学級が児童生徒にとって「心の居場所</a:t>
            </a:r>
            <a:r>
              <a:rPr lang="ja-JP" altLang="en-US" sz="4000" dirty="0" smtClean="0">
                <a:latin typeface="ＭＳ ゴシック" panose="020B0609070205080204" pitchFamily="49" charset="-128"/>
                <a:ea typeface="ＭＳ ゴシック" panose="020B0609070205080204" pitchFamily="49" charset="-128"/>
              </a:rPr>
              <a:t>」</a:t>
            </a:r>
            <a:endParaRPr lang="en-US" altLang="ja-JP" sz="4000" dirty="0" smtClean="0">
              <a:latin typeface="ＭＳ ゴシック" panose="020B0609070205080204" pitchFamily="49" charset="-128"/>
              <a:ea typeface="ＭＳ ゴシック" panose="020B0609070205080204" pitchFamily="49" charset="-128"/>
            </a:endParaRPr>
          </a:p>
          <a:p>
            <a:pPr>
              <a:defRPr/>
            </a:pPr>
            <a:r>
              <a:rPr lang="ja-JP" altLang="en-US" sz="4000" dirty="0" smtClean="0">
                <a:latin typeface="ＭＳ ゴシック" panose="020B0609070205080204" pitchFamily="49" charset="-128"/>
                <a:ea typeface="ＭＳ ゴシック" panose="020B0609070205080204" pitchFamily="49" charset="-128"/>
              </a:rPr>
              <a:t>　に</a:t>
            </a:r>
            <a:r>
              <a:rPr lang="ja-JP" altLang="en-US" sz="4000" dirty="0">
                <a:latin typeface="ＭＳ ゴシック" panose="020B0609070205080204" pitchFamily="49" charset="-128"/>
                <a:ea typeface="ＭＳ ゴシック" panose="020B0609070205080204" pitchFamily="49" charset="-128"/>
              </a:rPr>
              <a:t>なる</a:t>
            </a:r>
            <a:r>
              <a:rPr lang="ja-JP" altLang="en-US" sz="4000" dirty="0" smtClean="0">
                <a:latin typeface="ＭＳ ゴシック" panose="020B0609070205080204" pitchFamily="49" charset="-128"/>
                <a:ea typeface="ＭＳ ゴシック" panose="020B0609070205080204" pitchFamily="49" charset="-128"/>
              </a:rPr>
              <a:t>ように、</a:t>
            </a:r>
            <a:r>
              <a:rPr lang="ja-JP" altLang="en-US" sz="4000" dirty="0" smtClean="0">
                <a:solidFill>
                  <a:srgbClr val="FF0000"/>
                </a:solidFill>
                <a:latin typeface="ＭＳ ゴシック" panose="020B0609070205080204" pitchFamily="49" charset="-128"/>
                <a:ea typeface="ＭＳ ゴシック" panose="020B0609070205080204" pitchFamily="49" charset="-128"/>
              </a:rPr>
              <a:t>望ましい</a:t>
            </a:r>
            <a:r>
              <a:rPr lang="ja-JP" altLang="en-US" sz="4000" dirty="0">
                <a:solidFill>
                  <a:srgbClr val="FF0000"/>
                </a:solidFill>
                <a:latin typeface="ＭＳ ゴシック" panose="020B0609070205080204" pitchFamily="49" charset="-128"/>
                <a:ea typeface="ＭＳ ゴシック" panose="020B0609070205080204" pitchFamily="49" charset="-128"/>
              </a:rPr>
              <a:t>集団、</a:t>
            </a:r>
            <a:r>
              <a:rPr lang="ja-JP" altLang="en-US" sz="4000" dirty="0" smtClean="0">
                <a:solidFill>
                  <a:srgbClr val="FF0000"/>
                </a:solidFill>
                <a:latin typeface="ＭＳ ゴシック" panose="020B0609070205080204" pitchFamily="49" charset="-128"/>
                <a:ea typeface="ＭＳ ゴシック" panose="020B0609070205080204" pitchFamily="49" charset="-128"/>
              </a:rPr>
              <a:t>人間関係</a:t>
            </a:r>
            <a:endParaRPr lang="en-US" altLang="ja-JP" sz="4000" dirty="0" smtClean="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4000" dirty="0" smtClean="0">
                <a:solidFill>
                  <a:srgbClr val="FF0000"/>
                </a:solidFill>
                <a:latin typeface="ＭＳ ゴシック" panose="020B0609070205080204" pitchFamily="49" charset="-128"/>
                <a:ea typeface="ＭＳ ゴシック" panose="020B0609070205080204" pitchFamily="49" charset="-128"/>
              </a:rPr>
              <a:t>　</a:t>
            </a:r>
            <a:r>
              <a:rPr lang="ja-JP" altLang="en-US" sz="4000" dirty="0" err="1" smtClean="0">
                <a:solidFill>
                  <a:srgbClr val="FF0000"/>
                </a:solidFill>
                <a:latin typeface="ＭＳ ゴシック" panose="020B0609070205080204" pitchFamily="49" charset="-128"/>
                <a:ea typeface="ＭＳ ゴシック" panose="020B0609070205080204" pitchFamily="49" charset="-128"/>
              </a:rPr>
              <a:t>づ</a:t>
            </a:r>
            <a:r>
              <a:rPr lang="ja-JP" altLang="en-US" sz="4000" dirty="0">
                <a:solidFill>
                  <a:srgbClr val="FF0000"/>
                </a:solidFill>
                <a:latin typeface="ＭＳ ゴシック" panose="020B0609070205080204" pitchFamily="49" charset="-128"/>
                <a:ea typeface="ＭＳ ゴシック" panose="020B0609070205080204" pitchFamily="49" charset="-128"/>
              </a:rPr>
              <a:t>くり</a:t>
            </a:r>
            <a:r>
              <a:rPr lang="ja-JP" altLang="en-US" sz="4000" dirty="0">
                <a:latin typeface="ＭＳ ゴシック" panose="020B0609070205080204" pitchFamily="49" charset="-128"/>
                <a:ea typeface="ＭＳ ゴシック" panose="020B0609070205080204" pitchFamily="49" charset="-128"/>
              </a:rPr>
              <a:t>を進めていく</a:t>
            </a:r>
            <a:r>
              <a:rPr lang="ja-JP" altLang="en-US" sz="4000" dirty="0" smtClean="0">
                <a:latin typeface="ＭＳ ゴシック" panose="020B0609070205080204" pitchFamily="49" charset="-128"/>
                <a:ea typeface="ＭＳ ゴシック" panose="020B0609070205080204" pitchFamily="49" charset="-128"/>
              </a:rPr>
              <a:t>よう、適切</a:t>
            </a:r>
            <a:r>
              <a:rPr lang="ja-JP" altLang="en-US" sz="4000" dirty="0">
                <a:latin typeface="ＭＳ ゴシック" panose="020B0609070205080204" pitchFamily="49" charset="-128"/>
                <a:ea typeface="ＭＳ ゴシック" panose="020B0609070205080204" pitchFamily="49" charset="-128"/>
              </a:rPr>
              <a:t>に指導</a:t>
            </a:r>
            <a:r>
              <a:rPr lang="ja-JP" altLang="en-US" sz="4000" dirty="0" smtClean="0">
                <a:latin typeface="ＭＳ ゴシック" panose="020B0609070205080204" pitchFamily="49" charset="-128"/>
                <a:ea typeface="ＭＳ ゴシック" panose="020B0609070205080204" pitchFamily="49" charset="-128"/>
              </a:rPr>
              <a:t>す</a:t>
            </a:r>
            <a:endParaRPr lang="en-US" altLang="ja-JP" sz="4000" dirty="0" smtClean="0">
              <a:latin typeface="ＭＳ ゴシック" panose="020B0609070205080204" pitchFamily="49" charset="-128"/>
              <a:ea typeface="ＭＳ ゴシック" panose="020B0609070205080204" pitchFamily="49" charset="-128"/>
            </a:endParaRPr>
          </a:p>
          <a:p>
            <a:pPr>
              <a:defRPr/>
            </a:pPr>
            <a:r>
              <a:rPr lang="ja-JP" altLang="en-US" sz="4000" dirty="0" smtClean="0">
                <a:latin typeface="ＭＳ ゴシック" panose="020B0609070205080204" pitchFamily="49" charset="-128"/>
                <a:ea typeface="ＭＳ ゴシック" panose="020B0609070205080204" pitchFamily="49" charset="-128"/>
              </a:rPr>
              <a:t>　</a:t>
            </a:r>
            <a:r>
              <a:rPr lang="ja-JP" altLang="en-US" sz="4000" dirty="0" err="1" smtClean="0">
                <a:latin typeface="ＭＳ ゴシック" panose="020B0609070205080204" pitchFamily="49" charset="-128"/>
                <a:ea typeface="ＭＳ ゴシック" panose="020B0609070205080204" pitchFamily="49" charset="-128"/>
              </a:rPr>
              <a:t>る</a:t>
            </a:r>
            <a:endParaRPr lang="en-US" altLang="ja-JP" sz="4000" dirty="0" smtClean="0">
              <a:latin typeface="ＭＳ ゴシック" panose="020B0609070205080204" pitchFamily="49" charset="-128"/>
              <a:ea typeface="ＭＳ ゴシック" panose="020B0609070205080204" pitchFamily="49" charset="-128"/>
            </a:endParaRPr>
          </a:p>
          <a:p>
            <a:pPr>
              <a:defRPr/>
            </a:pPr>
            <a:endParaRPr lang="en-US" altLang="ja-JP" sz="4000" dirty="0">
              <a:latin typeface="ＭＳ ゴシック" panose="020B0609070205080204" pitchFamily="49" charset="-128"/>
              <a:ea typeface="ＭＳ ゴシック" panose="020B0609070205080204" pitchFamily="49" charset="-128"/>
            </a:endParaRPr>
          </a:p>
          <a:p>
            <a:pPr>
              <a:defRPr/>
            </a:pPr>
            <a:r>
              <a:rPr lang="ja-JP" altLang="en-US" sz="4000" dirty="0" smtClean="0">
                <a:latin typeface="ＭＳ ゴシック" panose="020B0609070205080204" pitchFamily="49" charset="-128"/>
                <a:ea typeface="ＭＳ ゴシック" panose="020B0609070205080204" pitchFamily="49" charset="-128"/>
              </a:rPr>
              <a:t>・明確</a:t>
            </a:r>
            <a:r>
              <a:rPr lang="ja-JP" altLang="en-US" sz="4000" dirty="0">
                <a:latin typeface="ＭＳ ゴシック" panose="020B0609070205080204" pitchFamily="49" charset="-128"/>
                <a:ea typeface="ＭＳ ゴシック" panose="020B0609070205080204" pitchFamily="49" charset="-128"/>
              </a:rPr>
              <a:t>な目標をもち、その</a:t>
            </a:r>
            <a:r>
              <a:rPr lang="ja-JP" altLang="en-US" sz="4000" dirty="0">
                <a:solidFill>
                  <a:srgbClr val="FF0000"/>
                </a:solidFill>
                <a:latin typeface="ＭＳ ゴシック" panose="020B0609070205080204" pitchFamily="49" charset="-128"/>
                <a:ea typeface="ＭＳ ゴシック" panose="020B0609070205080204" pitchFamily="49" charset="-128"/>
              </a:rPr>
              <a:t>目標</a:t>
            </a:r>
            <a:r>
              <a:rPr lang="ja-JP" altLang="en-US" sz="4000">
                <a:solidFill>
                  <a:srgbClr val="FF0000"/>
                </a:solidFill>
                <a:latin typeface="ＭＳ ゴシック" panose="020B0609070205080204" pitchFamily="49" charset="-128"/>
                <a:ea typeface="ＭＳ ゴシック" panose="020B0609070205080204" pitchFamily="49" charset="-128"/>
              </a:rPr>
              <a:t>を</a:t>
            </a:r>
            <a:r>
              <a:rPr lang="ja-JP" altLang="en-US" sz="4000" smtClean="0">
                <a:solidFill>
                  <a:srgbClr val="FF0000"/>
                </a:solidFill>
                <a:latin typeface="ＭＳ ゴシック" panose="020B0609070205080204" pitchFamily="49" charset="-128"/>
                <a:ea typeface="ＭＳ ゴシック" panose="020B0609070205080204" pitchFamily="49" charset="-128"/>
              </a:rPr>
              <a:t>達成する</a:t>
            </a:r>
            <a:endParaRPr lang="en-US" altLang="ja-JP" sz="4000" dirty="0" smtClean="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4000" dirty="0" smtClean="0">
                <a:solidFill>
                  <a:srgbClr val="FF0000"/>
                </a:solidFill>
                <a:latin typeface="ＭＳ ゴシック" panose="020B0609070205080204" pitchFamily="49" charset="-128"/>
                <a:ea typeface="ＭＳ ゴシック" panose="020B0609070205080204" pitchFamily="49" charset="-128"/>
              </a:rPr>
              <a:t>　ための具体的</a:t>
            </a:r>
            <a:r>
              <a:rPr lang="ja-JP" altLang="en-US" sz="4000" dirty="0">
                <a:solidFill>
                  <a:srgbClr val="FF0000"/>
                </a:solidFill>
                <a:latin typeface="ＭＳ ゴシック" panose="020B0609070205080204" pitchFamily="49" charset="-128"/>
                <a:ea typeface="ＭＳ ゴシック" panose="020B0609070205080204" pitchFamily="49" charset="-128"/>
              </a:rPr>
              <a:t>な</a:t>
            </a:r>
            <a:r>
              <a:rPr lang="ja-JP" altLang="en-US" sz="4000" dirty="0" smtClean="0">
                <a:solidFill>
                  <a:srgbClr val="FF0000"/>
                </a:solidFill>
                <a:latin typeface="ＭＳ ゴシック" panose="020B0609070205080204" pitchFamily="49" charset="-128"/>
                <a:ea typeface="ＭＳ ゴシック" panose="020B0609070205080204" pitchFamily="49" charset="-128"/>
              </a:rPr>
              <a:t>手立てを計画、実践、評</a:t>
            </a:r>
            <a:endParaRPr lang="en-US" altLang="ja-JP" sz="4000" dirty="0" smtClean="0">
              <a:solidFill>
                <a:srgbClr val="FF0000"/>
              </a:solidFill>
              <a:latin typeface="ＭＳ ゴシック" panose="020B0609070205080204" pitchFamily="49" charset="-128"/>
              <a:ea typeface="ＭＳ ゴシック" panose="020B0609070205080204" pitchFamily="49" charset="-128"/>
            </a:endParaRPr>
          </a:p>
          <a:p>
            <a:pPr>
              <a:defRPr/>
            </a:pPr>
            <a:r>
              <a:rPr lang="ja-JP" altLang="en-US" sz="4000" dirty="0" smtClean="0">
                <a:solidFill>
                  <a:srgbClr val="FF0000"/>
                </a:solidFill>
                <a:latin typeface="ＭＳ ゴシック" panose="020B0609070205080204" pitchFamily="49" charset="-128"/>
                <a:ea typeface="ＭＳ ゴシック" panose="020B0609070205080204" pitchFamily="49" charset="-128"/>
              </a:rPr>
              <a:t>　価</a:t>
            </a:r>
            <a:r>
              <a:rPr lang="ja-JP" altLang="en-US" sz="4000" dirty="0" smtClean="0">
                <a:latin typeface="ＭＳ ゴシック" panose="020B0609070205080204" pitchFamily="49" charset="-128"/>
                <a:ea typeface="ＭＳ ゴシック" panose="020B0609070205080204" pitchFamily="49" charset="-128"/>
              </a:rPr>
              <a:t>して改善</a:t>
            </a:r>
            <a:r>
              <a:rPr lang="ja-JP" altLang="en-US" sz="4000" dirty="0">
                <a:latin typeface="ＭＳ ゴシック" panose="020B0609070205080204" pitchFamily="49" charset="-128"/>
                <a:ea typeface="ＭＳ ゴシック" panose="020B0609070205080204" pitchFamily="49" charset="-128"/>
              </a:rPr>
              <a:t>に</a:t>
            </a:r>
            <a:r>
              <a:rPr lang="ja-JP" altLang="en-US" sz="4000" dirty="0" smtClean="0">
                <a:latin typeface="ＭＳ ゴシック" panose="020B0609070205080204" pitchFamily="49" charset="-128"/>
                <a:ea typeface="ＭＳ ゴシック" panose="020B0609070205080204" pitchFamily="49" charset="-128"/>
              </a:rPr>
              <a:t>努める</a:t>
            </a:r>
            <a:endParaRPr lang="ja-JP" altLang="en-US" sz="4000" dirty="0">
              <a:latin typeface="ＭＳ ゴシック" panose="020B0609070205080204" pitchFamily="49" charset="-128"/>
              <a:ea typeface="ＭＳ ゴシック" panose="020B0609070205080204" pitchFamily="49" charset="-128"/>
            </a:endParaRPr>
          </a:p>
        </p:txBody>
      </p:sp>
      <p:sp>
        <p:nvSpPr>
          <p:cNvPr id="5" name="正方形/長方形 4">
            <a:extLst>
              <a:ext uri="{FF2B5EF4-FFF2-40B4-BE49-F238E27FC236}">
                <a16:creationId xmlns:a16="http://schemas.microsoft.com/office/drawing/2014/main" id="{57703857-1B50-490D-8F77-6EF77906AFAA}"/>
              </a:ext>
            </a:extLst>
          </p:cNvPr>
          <p:cNvSpPr/>
          <p:nvPr/>
        </p:nvSpPr>
        <p:spPr>
          <a:xfrm>
            <a:off x="699977" y="314476"/>
            <a:ext cx="6876549" cy="438582"/>
          </a:xfrm>
          <a:prstGeom prst="rect">
            <a:avLst/>
          </a:prstGeom>
        </p:spPr>
        <p:txBody>
          <a:bodyPr wrap="square">
            <a:spAutoFit/>
          </a:bodyPr>
          <a:lstStyle/>
          <a:p>
            <a:pPr>
              <a:lnSpc>
                <a:spcPts val="2700"/>
              </a:lnSpc>
            </a:pP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６　</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振り返り・まとめ</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919787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ChangeArrowheads="1"/>
          </p:cNvSpPr>
          <p:nvPr/>
        </p:nvSpPr>
        <p:spPr bwMode="auto">
          <a:xfrm>
            <a:off x="984231" y="996750"/>
            <a:ext cx="5733091" cy="574675"/>
          </a:xfrm>
          <a:prstGeom prst="rect">
            <a:avLst/>
          </a:prstGeom>
          <a:noFill/>
          <a:ln>
            <a:noFill/>
          </a:ln>
        </p:spPr>
        <p:txBody>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defRPr/>
            </a:pPr>
            <a:r>
              <a:rPr lang="ja-JP" altLang="en-US" sz="4000" dirty="0" smtClean="0">
                <a:latin typeface="ＭＳ ゴシック" panose="020B0609070205080204" pitchFamily="49" charset="-128"/>
                <a:ea typeface="ＭＳ ゴシック" panose="020B0609070205080204" pitchFamily="49" charset="-128"/>
              </a:rPr>
              <a:t>○　学級</a:t>
            </a:r>
            <a:r>
              <a:rPr lang="ja-JP" altLang="en-US" sz="4000" dirty="0">
                <a:latin typeface="ＭＳ ゴシック" panose="020B0609070205080204" pitchFamily="49" charset="-128"/>
                <a:ea typeface="ＭＳ ゴシック" panose="020B0609070205080204" pitchFamily="49" charset="-128"/>
              </a:rPr>
              <a:t>経営とは</a:t>
            </a:r>
          </a:p>
        </p:txBody>
      </p:sp>
      <p:sp>
        <p:nvSpPr>
          <p:cNvPr id="4" name="テキスト ボックス 3"/>
          <p:cNvSpPr txBox="1"/>
          <p:nvPr/>
        </p:nvSpPr>
        <p:spPr>
          <a:xfrm>
            <a:off x="1811211" y="5833601"/>
            <a:ext cx="9542589" cy="338554"/>
          </a:xfrm>
          <a:prstGeom prst="rect">
            <a:avLst/>
          </a:prstGeom>
          <a:noFill/>
        </p:spPr>
        <p:txBody>
          <a:bodyPr wrap="square" rtlCol="0">
            <a:spAutoFit/>
          </a:bodyPr>
          <a:lstStyle/>
          <a:p>
            <a:r>
              <a:rPr lang="ja-JP" altLang="en-US" sz="1600" dirty="0">
                <a:latin typeface="ＭＳ ゴシック" panose="020B0609070205080204" pitchFamily="49" charset="-128"/>
                <a:ea typeface="ＭＳ ゴシック" panose="020B0609070205080204" pitchFamily="49" charset="-128"/>
              </a:rPr>
              <a:t>出典　文部科学省　「小（中）学校学習指導要領解説特別活動編」 （平成</a:t>
            </a:r>
            <a:r>
              <a:rPr lang="en-US" altLang="ja-JP" sz="1600" dirty="0">
                <a:latin typeface="ＭＳ ゴシック" panose="020B0609070205080204" pitchFamily="49" charset="-128"/>
                <a:ea typeface="ＭＳ ゴシック" panose="020B0609070205080204" pitchFamily="49" charset="-128"/>
              </a:rPr>
              <a:t>29</a:t>
            </a:r>
            <a:r>
              <a:rPr lang="ja-JP" altLang="en-US" sz="1600" dirty="0">
                <a:latin typeface="ＭＳ ゴシック" panose="020B0609070205080204" pitchFamily="49" charset="-128"/>
                <a:ea typeface="ＭＳ ゴシック" panose="020B0609070205080204" pitchFamily="49" charset="-128"/>
              </a:rPr>
              <a:t>年６月（７月）</a:t>
            </a:r>
            <a:r>
              <a:rPr lang="ja-JP" altLang="en-US" sz="1600" dirty="0" smtClean="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　から</a:t>
            </a:r>
          </a:p>
        </p:txBody>
      </p:sp>
      <p:sp>
        <p:nvSpPr>
          <p:cNvPr id="8" name="Text Box 2"/>
          <p:cNvSpPr txBox="1">
            <a:spLocks noChangeArrowheads="1"/>
          </p:cNvSpPr>
          <p:nvPr/>
        </p:nvSpPr>
        <p:spPr bwMode="auto">
          <a:xfrm>
            <a:off x="1318339" y="2067412"/>
            <a:ext cx="9654461" cy="2600712"/>
          </a:xfrm>
          <a:prstGeom prst="rect">
            <a:avLst/>
          </a:prstGeom>
          <a:noFill/>
          <a:ln>
            <a:solidFill>
              <a:schemeClr val="tx1"/>
            </a:solidFill>
          </a:ln>
        </p:spPr>
        <p:style>
          <a:lnRef idx="2">
            <a:schemeClr val="accent1"/>
          </a:lnRef>
          <a:fillRef idx="1">
            <a:schemeClr val="lt1"/>
          </a:fillRef>
          <a:effectRef idx="0">
            <a:schemeClr val="accent1"/>
          </a:effectRef>
          <a:fontRef idx="minor">
            <a:schemeClr val="dk1"/>
          </a:fontRef>
        </p:style>
        <p:txBody>
          <a:bodyPr wrap="square" bIns="9144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9pPr>
          </a:lstStyle>
          <a:p>
            <a:pPr>
              <a:buClr>
                <a:srgbClr val="000000"/>
              </a:buClr>
              <a:buSzPct val="100000"/>
              <a:defRPr/>
            </a:pPr>
            <a:r>
              <a:rPr lang="ja-JP" altLang="en-US" sz="4000" dirty="0" smtClean="0">
                <a:solidFill>
                  <a:schemeClr val="tx1"/>
                </a:solidFill>
                <a:latin typeface="ＭＳ ゴシック" panose="020B0609070205080204" pitchFamily="49" charset="-128"/>
                <a:ea typeface="ＭＳ ゴシック" panose="020B0609070205080204" pitchFamily="49" charset="-128"/>
              </a:rPr>
              <a:t>　（中略）担任</a:t>
            </a:r>
            <a:r>
              <a:rPr lang="ja-JP" altLang="en-US" sz="4000" dirty="0">
                <a:solidFill>
                  <a:schemeClr val="tx1"/>
                </a:solidFill>
                <a:latin typeface="ＭＳ ゴシック" panose="020B0609070205080204" pitchFamily="49" charset="-128"/>
                <a:ea typeface="ＭＳ ゴシック" panose="020B0609070205080204" pitchFamily="49" charset="-128"/>
              </a:rPr>
              <a:t>教師が</a:t>
            </a:r>
            <a:r>
              <a:rPr lang="ja-JP" altLang="en-US" sz="4000" u="sng" dirty="0">
                <a:solidFill>
                  <a:srgbClr val="FF0000"/>
                </a:solidFill>
                <a:latin typeface="ＭＳ ゴシック" panose="020B0609070205080204" pitchFamily="49" charset="-128"/>
                <a:ea typeface="ＭＳ ゴシック" panose="020B0609070205080204" pitchFamily="49" charset="-128"/>
              </a:rPr>
              <a:t>学校の教育目標</a:t>
            </a:r>
            <a:r>
              <a:rPr lang="ja-JP" altLang="en-US" sz="4000" dirty="0">
                <a:solidFill>
                  <a:schemeClr val="tx1"/>
                </a:solidFill>
                <a:latin typeface="ＭＳ ゴシック" panose="020B0609070205080204" pitchFamily="49" charset="-128"/>
                <a:ea typeface="ＭＳ ゴシック" panose="020B0609070205080204" pitchFamily="49" charset="-128"/>
              </a:rPr>
              <a:t>や学級の実態を踏まえて作成した学級経営の目標・方針に則して、必要な諸条件の整備を行い運営・展開されるもの</a:t>
            </a:r>
            <a:endParaRPr lang="en-US" altLang="ja-JP" sz="4000" dirty="0">
              <a:solidFill>
                <a:schemeClr val="tx1"/>
              </a:solidFill>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3</a:t>
            </a:fld>
            <a:endParaRPr kumimoji="1" lang="ja-JP" altLang="en-US"/>
          </a:p>
        </p:txBody>
      </p:sp>
      <p:sp>
        <p:nvSpPr>
          <p:cNvPr id="10" name="正方形/長方形 9">
            <a:extLst>
              <a:ext uri="{FF2B5EF4-FFF2-40B4-BE49-F238E27FC236}">
                <a16:creationId xmlns:a16="http://schemas.microsoft.com/office/drawing/2014/main" id="{57703857-1B50-490D-8F77-6EF77906AFAA}"/>
              </a:ext>
            </a:extLst>
          </p:cNvPr>
          <p:cNvSpPr/>
          <p:nvPr/>
        </p:nvSpPr>
        <p:spPr>
          <a:xfrm>
            <a:off x="699977" y="314476"/>
            <a:ext cx="6876549" cy="438582"/>
          </a:xfrm>
          <a:prstGeom prst="rect">
            <a:avLst/>
          </a:prstGeom>
        </p:spPr>
        <p:txBody>
          <a:bodyPr wrap="square">
            <a:spAutoFit/>
          </a:bodyPr>
          <a:lstStyle/>
          <a:p>
            <a:pPr>
              <a:lnSpc>
                <a:spcPts val="2700"/>
              </a:lnSpc>
            </a:pP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１　講義</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「学級経営の基本的な考え方</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3141783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027442" y="6390037"/>
            <a:ext cx="2743200" cy="365125"/>
          </a:xfrm>
        </p:spPr>
        <p:txBody>
          <a:bodyPr/>
          <a:lstStyle/>
          <a:p>
            <a:pPr>
              <a:defRPr/>
            </a:pPr>
            <a:fld id="{F074242C-AF33-4FB9-8577-52C0EE8221DB}" type="slidenum">
              <a:rPr lang="en-US" altLang="ja-JP"/>
              <a:pPr>
                <a:defRPr/>
              </a:pPr>
              <a:t>4</a:t>
            </a:fld>
            <a:endParaRPr lang="en-US" altLang="ja-JP" dirty="0"/>
          </a:p>
        </p:txBody>
      </p:sp>
      <p:sp>
        <p:nvSpPr>
          <p:cNvPr id="7" name="正方形/長方形 6"/>
          <p:cNvSpPr/>
          <p:nvPr/>
        </p:nvSpPr>
        <p:spPr>
          <a:xfrm>
            <a:off x="1143000" y="1681341"/>
            <a:ext cx="10210800" cy="4836117"/>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defRPr/>
            </a:pPr>
            <a:r>
              <a:rPr lang="ja-JP" altLang="en-US" sz="2700" dirty="0">
                <a:latin typeface="+mj-ea"/>
                <a:ea typeface="+mj-ea"/>
              </a:rPr>
              <a:t>例　</a:t>
            </a:r>
            <a:r>
              <a:rPr lang="ja-JP" altLang="en-US" sz="2700" dirty="0" smtClean="0">
                <a:latin typeface="+mj-ea"/>
                <a:ea typeface="+mj-ea"/>
              </a:rPr>
              <a:t> </a:t>
            </a:r>
            <a:r>
              <a:rPr lang="ja-JP" altLang="en-US" sz="4000" dirty="0" smtClean="0">
                <a:latin typeface="ＤＦ特太ゴシック体" panose="020B0509000000000000" pitchFamily="49" charset="-128"/>
                <a:ea typeface="ＤＦ特太ゴシック体" panose="020B0509000000000000" pitchFamily="49" charset="-128"/>
              </a:rPr>
              <a:t>学校</a:t>
            </a:r>
            <a:r>
              <a:rPr lang="ja-JP" altLang="en-US" sz="2700" dirty="0">
                <a:latin typeface="ＤＦ特太ゴシック体" panose="020B0509000000000000" pitchFamily="49" charset="-128"/>
                <a:ea typeface="ＤＦ特太ゴシック体" panose="020B0509000000000000" pitchFamily="49" charset="-128"/>
              </a:rPr>
              <a:t>の教育目標（重点）　</a:t>
            </a:r>
            <a:r>
              <a:rPr lang="ja-JP" altLang="en-US" sz="2400" dirty="0">
                <a:latin typeface="+mj-ea"/>
                <a:ea typeface="+mj-ea"/>
              </a:rPr>
              <a:t>「自主性に富む児童の育</a:t>
            </a:r>
            <a:r>
              <a:rPr lang="ja-JP" altLang="en-US" sz="2700" dirty="0">
                <a:latin typeface="+mj-ea"/>
                <a:ea typeface="+mj-ea"/>
              </a:rPr>
              <a:t>成」</a:t>
            </a:r>
            <a:endParaRPr lang="en-US" altLang="ja-JP" sz="2700" dirty="0">
              <a:latin typeface="+mj-ea"/>
              <a:ea typeface="+mj-ea"/>
            </a:endParaRPr>
          </a:p>
          <a:p>
            <a:pPr>
              <a:defRPr/>
            </a:pPr>
            <a:r>
              <a:rPr lang="ja-JP" altLang="en-US" sz="2700" dirty="0">
                <a:latin typeface="+mj-ea"/>
                <a:ea typeface="+mj-ea"/>
              </a:rPr>
              <a:t>　　　　↓</a:t>
            </a:r>
            <a:endParaRPr lang="en-US" altLang="ja-JP" sz="2700" dirty="0">
              <a:latin typeface="+mj-ea"/>
              <a:ea typeface="+mj-ea"/>
            </a:endParaRPr>
          </a:p>
          <a:p>
            <a:pPr>
              <a:defRPr/>
            </a:pPr>
            <a:r>
              <a:rPr lang="ja-JP" altLang="en-US" sz="2700" dirty="0">
                <a:latin typeface="+mj-ea"/>
                <a:ea typeface="+mj-ea"/>
              </a:rPr>
              <a:t>　　 </a:t>
            </a:r>
            <a:r>
              <a:rPr lang="ja-JP" altLang="en-US" sz="2700" dirty="0" smtClean="0">
                <a:latin typeface="+mj-ea"/>
                <a:ea typeface="+mj-ea"/>
              </a:rPr>
              <a:t> </a:t>
            </a:r>
            <a:r>
              <a:rPr lang="ja-JP" altLang="en-US" sz="4000" dirty="0" smtClean="0">
                <a:latin typeface="ＤＦ特太ゴシック体" panose="020B0509000000000000" pitchFamily="49" charset="-128"/>
                <a:ea typeface="ＤＦ特太ゴシック体" panose="020B0509000000000000" pitchFamily="49" charset="-128"/>
              </a:rPr>
              <a:t>学年</a:t>
            </a:r>
            <a:r>
              <a:rPr lang="ja-JP" altLang="en-US" sz="2700" dirty="0">
                <a:latin typeface="ＤＦ特太ゴシック体" panose="020B0509000000000000" pitchFamily="49" charset="-128"/>
                <a:ea typeface="ＤＦ特太ゴシック体" panose="020B0509000000000000" pitchFamily="49" charset="-128"/>
              </a:rPr>
              <a:t>経営の目標　</a:t>
            </a:r>
            <a:r>
              <a:rPr lang="ja-JP" altLang="en-US" sz="2400" dirty="0">
                <a:latin typeface="+mj-ea"/>
                <a:ea typeface="+mj-ea"/>
              </a:rPr>
              <a:t>「よく考え、自分</a:t>
            </a:r>
            <a:r>
              <a:rPr lang="ja-JP" altLang="en-US" sz="2400">
                <a:latin typeface="+mj-ea"/>
                <a:ea typeface="+mj-ea"/>
              </a:rPr>
              <a:t>で</a:t>
            </a:r>
            <a:r>
              <a:rPr lang="ja-JP" altLang="en-US" sz="2400" smtClean="0">
                <a:latin typeface="+mj-ea"/>
                <a:ea typeface="+mj-ea"/>
              </a:rPr>
              <a:t>判断する児童</a:t>
            </a:r>
            <a:r>
              <a:rPr lang="ja-JP" altLang="en-US" sz="2400" dirty="0">
                <a:latin typeface="+mj-ea"/>
                <a:ea typeface="+mj-ea"/>
              </a:rPr>
              <a:t>の育成」</a:t>
            </a:r>
            <a:endParaRPr lang="en-US" altLang="ja-JP" sz="2400" dirty="0">
              <a:latin typeface="+mj-ea"/>
              <a:ea typeface="+mj-ea"/>
            </a:endParaRPr>
          </a:p>
          <a:p>
            <a:pPr>
              <a:defRPr/>
            </a:pPr>
            <a:r>
              <a:rPr lang="ja-JP" altLang="en-US" sz="2700" dirty="0">
                <a:latin typeface="+mj-ea"/>
                <a:ea typeface="+mj-ea"/>
              </a:rPr>
              <a:t>　　　　↓</a:t>
            </a:r>
            <a:endParaRPr lang="en-US" altLang="ja-JP" sz="2700" dirty="0">
              <a:latin typeface="+mj-ea"/>
              <a:ea typeface="+mj-ea"/>
            </a:endParaRPr>
          </a:p>
          <a:p>
            <a:pPr>
              <a:defRPr/>
            </a:pPr>
            <a:r>
              <a:rPr lang="ja-JP" altLang="en-US" sz="2700" dirty="0">
                <a:latin typeface="+mj-ea"/>
                <a:ea typeface="+mj-ea"/>
              </a:rPr>
              <a:t>　　 </a:t>
            </a:r>
            <a:r>
              <a:rPr lang="ja-JP" altLang="en-US" sz="2700" dirty="0" smtClean="0">
                <a:latin typeface="+mj-ea"/>
                <a:ea typeface="+mj-ea"/>
              </a:rPr>
              <a:t> </a:t>
            </a:r>
            <a:r>
              <a:rPr lang="ja-JP" altLang="en-US" sz="4000" dirty="0" smtClean="0">
                <a:latin typeface="ＤＦ特太ゴシック体" panose="020B0509000000000000" pitchFamily="49" charset="-128"/>
                <a:ea typeface="ＤＦ特太ゴシック体" panose="020B0509000000000000" pitchFamily="49" charset="-128"/>
              </a:rPr>
              <a:t>学級</a:t>
            </a:r>
            <a:r>
              <a:rPr lang="ja-JP" altLang="en-US" sz="2700" dirty="0">
                <a:latin typeface="ＤＦ特太ゴシック体" panose="020B0509000000000000" pitchFamily="49" charset="-128"/>
                <a:ea typeface="ＤＦ特太ゴシック体" panose="020B0509000000000000" pitchFamily="49" charset="-128"/>
              </a:rPr>
              <a:t>経営の目標　</a:t>
            </a:r>
            <a:r>
              <a:rPr lang="ja-JP" altLang="en-US" sz="2400" dirty="0">
                <a:latin typeface="+mj-ea"/>
                <a:ea typeface="+mj-ea"/>
              </a:rPr>
              <a:t>「自分の考えをはっきり伝えられる子ども</a:t>
            </a:r>
            <a:endParaRPr lang="en-US" altLang="ja-JP" sz="2400" dirty="0">
              <a:latin typeface="+mj-ea"/>
              <a:ea typeface="+mj-ea"/>
            </a:endParaRPr>
          </a:p>
          <a:p>
            <a:pPr>
              <a:defRPr/>
            </a:pPr>
            <a:r>
              <a:rPr lang="ja-JP" altLang="en-US" sz="2400" dirty="0">
                <a:latin typeface="+mj-ea"/>
                <a:ea typeface="+mj-ea"/>
              </a:rPr>
              <a:t>　　　　　　　　　　　　　　　　　を育てる」</a:t>
            </a:r>
            <a:endParaRPr lang="en-US" altLang="ja-JP" sz="2400" dirty="0">
              <a:latin typeface="+mj-ea"/>
              <a:ea typeface="+mj-ea"/>
            </a:endParaRPr>
          </a:p>
          <a:p>
            <a:pPr>
              <a:defRPr/>
            </a:pPr>
            <a:r>
              <a:rPr lang="ja-JP" altLang="en-US" sz="2700" dirty="0">
                <a:latin typeface="+mj-ea"/>
                <a:ea typeface="+mj-ea"/>
              </a:rPr>
              <a:t>　　 </a:t>
            </a:r>
            <a:endParaRPr lang="en-US" altLang="ja-JP" sz="2700" dirty="0">
              <a:latin typeface="+mj-ea"/>
              <a:ea typeface="+mj-ea"/>
            </a:endParaRPr>
          </a:p>
          <a:p>
            <a:pPr>
              <a:defRPr/>
            </a:pPr>
            <a:r>
              <a:rPr lang="ja-JP" altLang="en-US" sz="2700" dirty="0">
                <a:latin typeface="+mj-ea"/>
                <a:ea typeface="+mj-ea"/>
              </a:rPr>
              <a:t>　　</a:t>
            </a:r>
            <a:r>
              <a:rPr lang="ja-JP" altLang="en-US" sz="2700" dirty="0" smtClean="0">
                <a:latin typeface="+mj-ea"/>
                <a:ea typeface="+mj-ea"/>
              </a:rPr>
              <a:t>  </a:t>
            </a:r>
            <a:r>
              <a:rPr lang="ja-JP" altLang="en-US" sz="2700" dirty="0">
                <a:latin typeface="ＤＦ特太ゴシック体" panose="020B0509000000000000" pitchFamily="49" charset="-128"/>
                <a:ea typeface="ＤＦ特太ゴシック体" panose="020B0509000000000000" pitchFamily="49" charset="-128"/>
              </a:rPr>
              <a:t>実現の方策　</a:t>
            </a:r>
            <a:r>
              <a:rPr lang="ja-JP" altLang="en-US" sz="2400" b="1" dirty="0">
                <a:latin typeface="+mj-ea"/>
                <a:ea typeface="+mj-ea"/>
              </a:rPr>
              <a:t>「朝の１分間スピーチの実践を通じて、</a:t>
            </a:r>
            <a:r>
              <a:rPr lang="ja-JP" altLang="en-US" sz="2400" b="1" dirty="0" smtClean="0">
                <a:latin typeface="+mj-ea"/>
                <a:ea typeface="+mj-ea"/>
              </a:rPr>
              <a:t>分かりやすく</a:t>
            </a:r>
            <a:endParaRPr lang="en-US" altLang="ja-JP" sz="2400" b="1" dirty="0" smtClean="0">
              <a:latin typeface="+mj-ea"/>
              <a:ea typeface="+mj-ea"/>
            </a:endParaRPr>
          </a:p>
          <a:p>
            <a:pPr>
              <a:defRPr/>
            </a:pPr>
            <a:r>
              <a:rPr lang="en-US" altLang="ja-JP" sz="2400" b="1" dirty="0">
                <a:latin typeface="+mj-ea"/>
                <a:ea typeface="+mj-ea"/>
              </a:rPr>
              <a:t> </a:t>
            </a:r>
            <a:r>
              <a:rPr lang="en-US" altLang="ja-JP" sz="2400" b="1" dirty="0" smtClean="0">
                <a:latin typeface="+mj-ea"/>
                <a:ea typeface="+mj-ea"/>
              </a:rPr>
              <a:t>                             </a:t>
            </a:r>
            <a:r>
              <a:rPr lang="ja-JP" altLang="en-US" sz="2400" b="1" dirty="0" smtClean="0">
                <a:latin typeface="+mj-ea"/>
                <a:ea typeface="+mj-ea"/>
              </a:rPr>
              <a:t>伝える</a:t>
            </a:r>
            <a:r>
              <a:rPr lang="ja-JP" altLang="en-US" sz="2400" b="1" dirty="0">
                <a:latin typeface="+mj-ea"/>
                <a:ea typeface="+mj-ea"/>
              </a:rPr>
              <a:t>力を身に付けさせる」</a:t>
            </a:r>
            <a:endParaRPr lang="en-US" altLang="ja-JP" sz="2400" b="1" dirty="0">
              <a:latin typeface="+mj-ea"/>
              <a:ea typeface="+mj-ea"/>
            </a:endParaRPr>
          </a:p>
        </p:txBody>
      </p:sp>
      <p:sp>
        <p:nvSpPr>
          <p:cNvPr id="3" name="下カーブ矢印 2"/>
          <p:cNvSpPr/>
          <p:nvPr/>
        </p:nvSpPr>
        <p:spPr>
          <a:xfrm rot="16200000">
            <a:off x="799892" y="4693321"/>
            <a:ext cx="1469999" cy="486135"/>
          </a:xfrm>
          <a:prstGeom prst="curved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5" name="円/楕円 4"/>
          <p:cNvSpPr/>
          <p:nvPr/>
        </p:nvSpPr>
        <p:spPr>
          <a:xfrm>
            <a:off x="6360442" y="2037389"/>
            <a:ext cx="2667000" cy="60960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円/楕円 11"/>
          <p:cNvSpPr/>
          <p:nvPr/>
        </p:nvSpPr>
        <p:spPr>
          <a:xfrm>
            <a:off x="4944680" y="3104290"/>
            <a:ext cx="4057656" cy="60960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円/楕円 12"/>
          <p:cNvSpPr/>
          <p:nvPr/>
        </p:nvSpPr>
        <p:spPr>
          <a:xfrm>
            <a:off x="4944681" y="4146219"/>
            <a:ext cx="4427920" cy="609600"/>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下矢印 5"/>
          <p:cNvSpPr/>
          <p:nvPr/>
        </p:nvSpPr>
        <p:spPr>
          <a:xfrm>
            <a:off x="6632686" y="4866101"/>
            <a:ext cx="681645" cy="59055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 name="右カーブ矢印 13"/>
          <p:cNvSpPr/>
          <p:nvPr/>
        </p:nvSpPr>
        <p:spPr>
          <a:xfrm>
            <a:off x="5829300" y="2482847"/>
            <a:ext cx="419100" cy="590550"/>
          </a:xfrm>
          <a:prstGeom prst="curved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5" name="右カーブ矢印 14"/>
          <p:cNvSpPr/>
          <p:nvPr/>
        </p:nvSpPr>
        <p:spPr>
          <a:xfrm>
            <a:off x="4735130" y="3608171"/>
            <a:ext cx="419100" cy="590550"/>
          </a:xfrm>
          <a:prstGeom prst="curved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6" name="テキスト ボックス 15"/>
          <p:cNvSpPr txBox="1"/>
          <p:nvPr/>
        </p:nvSpPr>
        <p:spPr>
          <a:xfrm>
            <a:off x="7516152" y="5091512"/>
            <a:ext cx="1149351" cy="376828"/>
          </a:xfrm>
          <a:prstGeom prst="rect">
            <a:avLst/>
          </a:prstGeom>
          <a:noFill/>
        </p:spPr>
        <p:txBody>
          <a:bodyPr wrap="square" rtlCol="0">
            <a:spAutoFit/>
          </a:bodyPr>
          <a:lstStyle/>
          <a:p>
            <a:r>
              <a:rPr lang="ja-JP" altLang="en-US" dirty="0"/>
              <a:t>具体的に</a:t>
            </a:r>
          </a:p>
        </p:txBody>
      </p:sp>
      <p:sp>
        <p:nvSpPr>
          <p:cNvPr id="17" name="正方形/長方形 16">
            <a:extLst>
              <a:ext uri="{FF2B5EF4-FFF2-40B4-BE49-F238E27FC236}">
                <a16:creationId xmlns:a16="http://schemas.microsoft.com/office/drawing/2014/main" id="{57703857-1B50-490D-8F77-6EF77906AFAA}"/>
              </a:ext>
            </a:extLst>
          </p:cNvPr>
          <p:cNvSpPr/>
          <p:nvPr/>
        </p:nvSpPr>
        <p:spPr>
          <a:xfrm>
            <a:off x="699977" y="314476"/>
            <a:ext cx="6876549" cy="438582"/>
          </a:xfrm>
          <a:prstGeom prst="rect">
            <a:avLst/>
          </a:prstGeom>
        </p:spPr>
        <p:txBody>
          <a:bodyPr wrap="square">
            <a:spAutoFit/>
          </a:bodyPr>
          <a:lstStyle/>
          <a:p>
            <a:pPr>
              <a:lnSpc>
                <a:spcPts val="2700"/>
              </a:lnSpc>
            </a:pP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１　講義</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「学級経営の基本的な考え方</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8" name="Rectangle 5"/>
          <p:cNvSpPr>
            <a:spLocks noChangeArrowheads="1"/>
          </p:cNvSpPr>
          <p:nvPr/>
        </p:nvSpPr>
        <p:spPr bwMode="auto">
          <a:xfrm>
            <a:off x="915359" y="801663"/>
            <a:ext cx="5733091" cy="574675"/>
          </a:xfrm>
          <a:prstGeom prst="rect">
            <a:avLst/>
          </a:prstGeom>
          <a:noFill/>
          <a:ln>
            <a:noFill/>
          </a:ln>
        </p:spPr>
        <p:txBody>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defRPr/>
            </a:pPr>
            <a:r>
              <a:rPr lang="ja-JP" altLang="en-US" sz="4000" dirty="0" smtClean="0">
                <a:latin typeface="ＭＳ ゴシック" panose="020B0609070205080204" pitchFamily="49" charset="-128"/>
                <a:ea typeface="ＭＳ ゴシック" panose="020B0609070205080204" pitchFamily="49" charset="-128"/>
              </a:rPr>
              <a:t>○　学級</a:t>
            </a:r>
            <a:r>
              <a:rPr lang="ja-JP" altLang="en-US" sz="4000" dirty="0">
                <a:latin typeface="ＭＳ ゴシック" panose="020B0609070205080204" pitchFamily="49" charset="-128"/>
                <a:ea typeface="ＭＳ ゴシック" panose="020B0609070205080204" pitchFamily="49" charset="-128"/>
              </a:rPr>
              <a:t>経営とは</a:t>
            </a:r>
          </a:p>
        </p:txBody>
      </p:sp>
    </p:spTree>
    <p:extLst>
      <p:ext uri="{BB962C8B-B14F-4D97-AF65-F5344CB8AC3E}">
        <p14:creationId xmlns:p14="http://schemas.microsoft.com/office/powerpoint/2010/main" val="204585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arn(inVertical)">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barn(inVertical)">
                                      <p:cBhvr>
                                        <p:cTn id="20" dur="500"/>
                                        <p:tgtEl>
                                          <p:spTgt spid="15"/>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arn(inVertical)">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1"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0-#ppt_h/2"/>
                                          </p:val>
                                        </p:tav>
                                        <p:tav tm="100000">
                                          <p:val>
                                            <p:strVal val="#ppt_y"/>
                                          </p:val>
                                        </p:tav>
                                      </p:tavLst>
                                    </p:anim>
                                  </p:childTnLst>
                                </p:cTn>
                              </p:par>
                              <p:par>
                                <p:cTn id="30" presetID="2" presetClass="entr" presetSubtype="1"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additive="base">
                                        <p:cTn id="32" dur="500" fill="hold"/>
                                        <p:tgtEl>
                                          <p:spTgt spid="16"/>
                                        </p:tgtEl>
                                        <p:attrNameLst>
                                          <p:attrName>ppt_x</p:attrName>
                                        </p:attrNameLst>
                                      </p:cBhvr>
                                      <p:tavLst>
                                        <p:tav tm="0">
                                          <p:val>
                                            <p:strVal val="#ppt_x"/>
                                          </p:val>
                                        </p:tav>
                                        <p:tav tm="100000">
                                          <p:val>
                                            <p:strVal val="#ppt_x"/>
                                          </p:val>
                                        </p:tav>
                                      </p:tavLst>
                                    </p:anim>
                                    <p:anim calcmode="lin" valueType="num">
                                      <p:cBhvr additive="base">
                                        <p:cTn id="33"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6" grpId="0" animBg="1"/>
      <p:bldP spid="14" grpId="0" animBg="1"/>
      <p:bldP spid="15" grpId="0" animBg="1"/>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5</a:t>
            </a:fld>
            <a:endParaRPr kumimoji="1" lang="ja-JP" altLang="en-US"/>
          </a:p>
        </p:txBody>
      </p:sp>
      <p:sp>
        <p:nvSpPr>
          <p:cNvPr id="10" name="テキスト ボックス 9"/>
          <p:cNvSpPr txBox="1"/>
          <p:nvPr/>
        </p:nvSpPr>
        <p:spPr>
          <a:xfrm>
            <a:off x="984231" y="1909737"/>
            <a:ext cx="6068568" cy="3785652"/>
          </a:xfrm>
          <a:prstGeom prst="rect">
            <a:avLst/>
          </a:prstGeom>
          <a:noFill/>
        </p:spPr>
        <p:txBody>
          <a:bodyPr wrap="square">
            <a:spAutoFit/>
          </a:bodyPr>
          <a:lstStyle/>
          <a:p>
            <a:pPr eaLnBrk="0" hangingPunct="0">
              <a:lnSpc>
                <a:spcPts val="4800"/>
              </a:lnSpc>
            </a:pPr>
            <a:r>
              <a:rPr lang="ja-JP" altLang="en-US" sz="4400" dirty="0" smtClean="0">
                <a:latin typeface="ＭＳ ゴシック" panose="020B0609070205080204" pitchFamily="49" charset="-128"/>
                <a:ea typeface="ＭＳ ゴシック" panose="020B0609070205080204" pitchFamily="49" charset="-128"/>
                <a:cs typeface="メイリオ" panose="020B0604030504040204" pitchFamily="50" charset="-128"/>
              </a:rPr>
              <a:t>　・学習環境</a:t>
            </a:r>
            <a:endParaRPr lang="en-US" altLang="ja-JP" sz="44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4800"/>
              </a:lnSpc>
            </a:pPr>
            <a:r>
              <a:rPr lang="ja-JP" altLang="en-US" sz="4400" dirty="0" smtClean="0">
                <a:latin typeface="ＭＳ ゴシック" panose="020B0609070205080204" pitchFamily="49" charset="-128"/>
                <a:ea typeface="ＭＳ ゴシック" panose="020B0609070205080204" pitchFamily="49" charset="-128"/>
                <a:cs typeface="メイリオ" panose="020B0604030504040204" pitchFamily="50" charset="-128"/>
              </a:rPr>
              <a:t>　・家庭</a:t>
            </a:r>
            <a:r>
              <a:rPr lang="ja-JP" altLang="en-US" sz="4400" dirty="0">
                <a:latin typeface="ＭＳ ゴシック" panose="020B0609070205080204" pitchFamily="49" charset="-128"/>
                <a:ea typeface="ＭＳ ゴシック" panose="020B0609070205080204" pitchFamily="49" charset="-128"/>
                <a:cs typeface="メイリオ" panose="020B0604030504040204" pitchFamily="50" charset="-128"/>
              </a:rPr>
              <a:t>との</a:t>
            </a:r>
            <a:r>
              <a:rPr lang="ja-JP" altLang="en-US" sz="4400" dirty="0" smtClean="0">
                <a:latin typeface="ＭＳ ゴシック" panose="020B0609070205080204" pitchFamily="49" charset="-128"/>
                <a:ea typeface="ＭＳ ゴシック" panose="020B0609070205080204" pitchFamily="49" charset="-128"/>
                <a:cs typeface="メイリオ" panose="020B0604030504040204" pitchFamily="50" charset="-128"/>
              </a:rPr>
              <a:t>連携</a:t>
            </a:r>
            <a:endParaRPr lang="en-US" altLang="ja-JP" sz="44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4800"/>
              </a:lnSpc>
            </a:pPr>
            <a:r>
              <a:rPr lang="ja-JP" altLang="en-US" sz="4400" dirty="0" smtClean="0">
                <a:latin typeface="ＭＳ ゴシック" panose="020B0609070205080204" pitchFamily="49" charset="-128"/>
                <a:ea typeface="ＭＳ ゴシック" panose="020B0609070205080204" pitchFamily="49" charset="-128"/>
                <a:cs typeface="メイリオ" panose="020B0604030504040204" pitchFamily="50" charset="-128"/>
              </a:rPr>
              <a:t>　・学習指導</a:t>
            </a:r>
            <a:endParaRPr lang="en-US" altLang="ja-JP" sz="44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4800"/>
              </a:lnSpc>
            </a:pPr>
            <a:r>
              <a:rPr lang="ja-JP" altLang="en-US" sz="4400" dirty="0" smtClean="0">
                <a:latin typeface="ＭＳ ゴシック" panose="020B0609070205080204" pitchFamily="49" charset="-128"/>
                <a:ea typeface="ＭＳ ゴシック" panose="020B0609070205080204" pitchFamily="49" charset="-128"/>
                <a:cs typeface="メイリオ" panose="020B0604030504040204" pitchFamily="50" charset="-128"/>
              </a:rPr>
              <a:t>　・生徒指導</a:t>
            </a:r>
            <a:endParaRPr lang="en-US" altLang="ja-JP" sz="44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4800"/>
              </a:lnSpc>
            </a:pPr>
            <a:r>
              <a:rPr lang="ja-JP" altLang="en-US" sz="4400" dirty="0" smtClean="0">
                <a:latin typeface="ＭＳ ゴシック" panose="020B0609070205080204" pitchFamily="49" charset="-128"/>
                <a:ea typeface="ＭＳ ゴシック" panose="020B0609070205080204" pitchFamily="49" charset="-128"/>
                <a:cs typeface="メイリオ" panose="020B0604030504040204" pitchFamily="50" charset="-128"/>
              </a:rPr>
              <a:t>　・進路指導</a:t>
            </a:r>
            <a:endParaRPr lang="en-US" altLang="ja-JP" sz="44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a:p>
            <a:pPr eaLnBrk="0" hangingPunct="0">
              <a:lnSpc>
                <a:spcPts val="4800"/>
              </a:lnSpc>
            </a:pPr>
            <a:r>
              <a:rPr lang="ja-JP" altLang="en-US" sz="4400" dirty="0" smtClean="0">
                <a:latin typeface="ＭＳ ゴシック" panose="020B0609070205080204" pitchFamily="49" charset="-128"/>
                <a:ea typeface="ＭＳ ゴシック" panose="020B0609070205080204" pitchFamily="49" charset="-128"/>
                <a:cs typeface="メイリオ" panose="020B0604030504040204" pitchFamily="50" charset="-128"/>
              </a:rPr>
              <a:t>　・学級事務　等</a:t>
            </a:r>
            <a:endParaRPr lang="en-US" altLang="ja-JP" sz="4400"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1" name="テキスト ボックス 10"/>
          <p:cNvSpPr txBox="1"/>
          <p:nvPr/>
        </p:nvSpPr>
        <p:spPr>
          <a:xfrm>
            <a:off x="3476528" y="5987018"/>
            <a:ext cx="7877272" cy="369332"/>
          </a:xfrm>
          <a:prstGeom prst="rect">
            <a:avLst/>
          </a:prstGeom>
          <a:noFill/>
        </p:spPr>
        <p:txBody>
          <a:bodyPr wrap="square" rtlCol="0">
            <a:spAutoFit/>
          </a:bodyPr>
          <a:lstStyle/>
          <a:p>
            <a:pPr indent="615935">
              <a:spcBef>
                <a:spcPct val="50000"/>
              </a:spcBef>
            </a:pPr>
            <a:r>
              <a:rPr lang="ja-JP" altLang="en-US" spc="80" dirty="0">
                <a:solidFill>
                  <a:prstClr val="black"/>
                </a:solidFill>
                <a:latin typeface="ＭＳ ゴシック" panose="020B0609070205080204" pitchFamily="49" charset="-128"/>
                <a:ea typeface="ＭＳ ゴシック" panose="020B0609070205080204" pitchFamily="49" charset="-128"/>
              </a:rPr>
              <a:t>出典　北海道教育委員会「</a:t>
            </a:r>
            <a:r>
              <a:rPr lang="ja-JP" altLang="en-US" spc="80" dirty="0" smtClean="0">
                <a:solidFill>
                  <a:prstClr val="black"/>
                </a:solidFill>
                <a:latin typeface="ＭＳ ゴシック" panose="020B0609070205080204" pitchFamily="49" charset="-128"/>
                <a:ea typeface="ＭＳ ゴシック" panose="020B0609070205080204" pitchFamily="49" charset="-128"/>
              </a:rPr>
              <a:t>平成</a:t>
            </a:r>
            <a:r>
              <a:rPr lang="en-US" altLang="ja-JP" spc="80" dirty="0" smtClean="0">
                <a:solidFill>
                  <a:prstClr val="black"/>
                </a:solidFill>
                <a:latin typeface="ＭＳ ゴシック" panose="020B0609070205080204" pitchFamily="49" charset="-128"/>
                <a:ea typeface="ＭＳ ゴシック" panose="020B0609070205080204" pitchFamily="49" charset="-128"/>
              </a:rPr>
              <a:t>31</a:t>
            </a:r>
            <a:r>
              <a:rPr lang="ja-JP" altLang="en-US" spc="80" dirty="0" smtClean="0">
                <a:solidFill>
                  <a:prstClr val="black"/>
                </a:solidFill>
                <a:latin typeface="ＭＳ ゴシック" panose="020B0609070205080204" pitchFamily="49" charset="-128"/>
                <a:ea typeface="ＭＳ ゴシック" panose="020B0609070205080204" pitchFamily="49" charset="-128"/>
              </a:rPr>
              <a:t>年度</a:t>
            </a:r>
            <a:r>
              <a:rPr lang="ja-JP" altLang="en-US" spc="80" dirty="0">
                <a:solidFill>
                  <a:prstClr val="black"/>
                </a:solidFill>
                <a:latin typeface="ＭＳ ゴシック" panose="020B0609070205080204" pitchFamily="49" charset="-128"/>
                <a:ea typeface="ＭＳ ゴシック" panose="020B0609070205080204" pitchFamily="49" charset="-128"/>
              </a:rPr>
              <a:t>　学校教育の手引」から</a:t>
            </a: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0011" y="2137753"/>
            <a:ext cx="3557636" cy="3557636"/>
          </a:xfrm>
          <a:prstGeom prst="rect">
            <a:avLst/>
          </a:prstGeom>
        </p:spPr>
      </p:pic>
      <p:sp>
        <p:nvSpPr>
          <p:cNvPr id="15" name="正方形/長方形 14">
            <a:extLst>
              <a:ext uri="{FF2B5EF4-FFF2-40B4-BE49-F238E27FC236}">
                <a16:creationId xmlns:a16="http://schemas.microsoft.com/office/drawing/2014/main" id="{57703857-1B50-490D-8F77-6EF77906AFAA}"/>
              </a:ext>
            </a:extLst>
          </p:cNvPr>
          <p:cNvSpPr/>
          <p:nvPr/>
        </p:nvSpPr>
        <p:spPr>
          <a:xfrm>
            <a:off x="699977" y="314476"/>
            <a:ext cx="6876549" cy="438582"/>
          </a:xfrm>
          <a:prstGeom prst="rect">
            <a:avLst/>
          </a:prstGeom>
        </p:spPr>
        <p:txBody>
          <a:bodyPr wrap="square">
            <a:spAutoFit/>
          </a:bodyPr>
          <a:lstStyle/>
          <a:p>
            <a:pPr>
              <a:lnSpc>
                <a:spcPts val="2700"/>
              </a:lnSpc>
            </a:pP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１　講義</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「学級経営の基本的な考え方</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4" name="Rectangle 5"/>
          <p:cNvSpPr>
            <a:spLocks noChangeArrowheads="1"/>
          </p:cNvSpPr>
          <p:nvPr/>
        </p:nvSpPr>
        <p:spPr bwMode="auto">
          <a:xfrm>
            <a:off x="984231" y="996750"/>
            <a:ext cx="5733091" cy="574675"/>
          </a:xfrm>
          <a:prstGeom prst="rect">
            <a:avLst/>
          </a:prstGeom>
          <a:noFill/>
          <a:ln>
            <a:noFill/>
          </a:ln>
        </p:spPr>
        <p:txBody>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defRPr/>
            </a:pPr>
            <a:r>
              <a:rPr lang="ja-JP" altLang="en-US" sz="4000" dirty="0" smtClean="0">
                <a:latin typeface="ＭＳ ゴシック" panose="020B0609070205080204" pitchFamily="49" charset="-128"/>
                <a:ea typeface="ＭＳ ゴシック" panose="020B0609070205080204" pitchFamily="49" charset="-128"/>
              </a:rPr>
              <a:t>○　学級</a:t>
            </a:r>
            <a:r>
              <a:rPr lang="ja-JP" altLang="en-US" sz="4000" dirty="0">
                <a:latin typeface="ＭＳ ゴシック" panose="020B0609070205080204" pitchFamily="49" charset="-128"/>
                <a:ea typeface="ＭＳ ゴシック" panose="020B0609070205080204" pitchFamily="49" charset="-128"/>
              </a:rPr>
              <a:t>経営とは</a:t>
            </a:r>
          </a:p>
        </p:txBody>
      </p:sp>
    </p:spTree>
    <p:extLst>
      <p:ext uri="{BB962C8B-B14F-4D97-AF65-F5344CB8AC3E}">
        <p14:creationId xmlns:p14="http://schemas.microsoft.com/office/powerpoint/2010/main" val="23782278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ChangeArrowheads="1"/>
          </p:cNvSpPr>
          <p:nvPr/>
        </p:nvSpPr>
        <p:spPr bwMode="auto">
          <a:xfrm>
            <a:off x="1053669" y="1105228"/>
            <a:ext cx="10059807" cy="574675"/>
          </a:xfrm>
          <a:prstGeom prst="rect">
            <a:avLst/>
          </a:prstGeom>
          <a:noFill/>
          <a:ln>
            <a:noFill/>
          </a:ln>
        </p:spPr>
        <p:txBody>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defRPr/>
            </a:pPr>
            <a:r>
              <a:rPr lang="ja-JP" altLang="en-US" sz="4000" dirty="0" smtClean="0">
                <a:latin typeface="ＭＳ ゴシック" panose="020B0609070205080204" pitchFamily="49" charset="-128"/>
                <a:ea typeface="ＭＳ ゴシック" panose="020B0609070205080204" pitchFamily="49" charset="-128"/>
                <a:cs typeface="メイリオ" panose="020B0604030504040204" pitchFamily="50" charset="-128"/>
              </a:rPr>
              <a:t>○　学級</a:t>
            </a:r>
            <a:r>
              <a:rPr lang="ja-JP" altLang="en-US" sz="4000" dirty="0">
                <a:latin typeface="ＭＳ ゴシック" panose="020B0609070205080204" pitchFamily="49" charset="-128"/>
                <a:ea typeface="ＭＳ ゴシック" panose="020B0609070205080204" pitchFamily="49" charset="-128"/>
                <a:cs typeface="メイリオ" panose="020B0604030504040204" pitchFamily="50" charset="-128"/>
              </a:rPr>
              <a:t>経営の充実を図るための視点</a:t>
            </a:r>
            <a:endParaRPr lang="ja-JP" altLang="en-US" sz="4000" dirty="0"/>
          </a:p>
          <a:p>
            <a:pPr eaLnBrk="1" hangingPunct="1">
              <a:defRPr/>
            </a:pPr>
            <a:endParaRPr lang="ja-JP" altLang="en-US" sz="3200" b="1" dirty="0">
              <a:latin typeface="ＭＳ ゴシック" panose="020B0609070205080204" pitchFamily="49" charset="-128"/>
              <a:ea typeface="ＭＳ ゴシック" panose="020B0609070205080204" pitchFamily="49" charset="-128"/>
            </a:endParaRPr>
          </a:p>
        </p:txBody>
      </p:sp>
      <p:sp>
        <p:nvSpPr>
          <p:cNvPr id="4" name="テキスト ボックス 3"/>
          <p:cNvSpPr txBox="1"/>
          <p:nvPr/>
        </p:nvSpPr>
        <p:spPr>
          <a:xfrm>
            <a:off x="890723" y="5884145"/>
            <a:ext cx="9968027" cy="338554"/>
          </a:xfrm>
          <a:prstGeom prst="rect">
            <a:avLst/>
          </a:prstGeom>
          <a:noFill/>
        </p:spPr>
        <p:txBody>
          <a:bodyPr wrap="square" rtlCol="0">
            <a:spAutoFit/>
          </a:bodyPr>
          <a:lstStyle/>
          <a:p>
            <a:pPr algn="r"/>
            <a:r>
              <a:rPr lang="ja-JP" altLang="en-US" sz="1600" dirty="0">
                <a:latin typeface="ＭＳ ゴシック" panose="020B0609070205080204" pitchFamily="49" charset="-128"/>
                <a:ea typeface="ＭＳ ゴシック" panose="020B0609070205080204" pitchFamily="49" charset="-128"/>
              </a:rPr>
              <a:t>出典　文部科学省　「小（中）学校学習指導要領解説特別活動編」 （平成</a:t>
            </a:r>
            <a:r>
              <a:rPr lang="en-US" altLang="ja-JP" sz="1600" dirty="0">
                <a:latin typeface="ＭＳ ゴシック" panose="020B0609070205080204" pitchFamily="49" charset="-128"/>
                <a:ea typeface="ＭＳ ゴシック" panose="020B0609070205080204" pitchFamily="49" charset="-128"/>
              </a:rPr>
              <a:t>29</a:t>
            </a:r>
            <a:r>
              <a:rPr lang="ja-JP" altLang="en-US" sz="1600" dirty="0">
                <a:latin typeface="ＭＳ ゴシック" panose="020B0609070205080204" pitchFamily="49" charset="-128"/>
                <a:ea typeface="ＭＳ ゴシック" panose="020B0609070205080204" pitchFamily="49" charset="-128"/>
              </a:rPr>
              <a:t>年６月（７月）</a:t>
            </a:r>
            <a:r>
              <a:rPr lang="ja-JP" altLang="en-US" sz="1600" dirty="0" smtClean="0">
                <a:latin typeface="ＭＳ ゴシック" panose="020B0609070205080204" pitchFamily="49" charset="-128"/>
                <a:ea typeface="ＭＳ ゴシック" panose="020B0609070205080204" pitchFamily="49" charset="-128"/>
              </a:rPr>
              <a:t>）から</a:t>
            </a:r>
            <a:endParaRPr lang="ja-JP" altLang="en-US" sz="1600" dirty="0">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F5C35AD2-8B7B-4CF4-BC66-4791DB21DCBF}" type="slidenum">
              <a:rPr kumimoji="1" lang="ja-JP" altLang="en-US" smtClean="0"/>
              <a:t>6</a:t>
            </a:fld>
            <a:endParaRPr kumimoji="1" lang="ja-JP" altLang="en-US"/>
          </a:p>
        </p:txBody>
      </p:sp>
      <p:sp>
        <p:nvSpPr>
          <p:cNvPr id="11" name="Text Box 2"/>
          <p:cNvSpPr txBox="1">
            <a:spLocks noChangeArrowheads="1"/>
          </p:cNvSpPr>
          <p:nvPr/>
        </p:nvSpPr>
        <p:spPr bwMode="auto">
          <a:xfrm>
            <a:off x="1053669" y="2038123"/>
            <a:ext cx="10345272" cy="3718420"/>
          </a:xfrm>
          <a:prstGeom prst="rect">
            <a:avLst/>
          </a:prstGeom>
          <a:noFill/>
          <a:ln>
            <a:solidFill>
              <a:schemeClr val="tx1"/>
            </a:solidFill>
          </a:ln>
        </p:spPr>
        <p:style>
          <a:lnRef idx="2">
            <a:schemeClr val="accent1"/>
          </a:lnRef>
          <a:fillRef idx="1">
            <a:schemeClr val="lt1"/>
          </a:fillRef>
          <a:effectRef idx="0">
            <a:schemeClr val="accent1"/>
          </a:effectRef>
          <a:fontRef idx="minor">
            <a:schemeClr val="dk1"/>
          </a:fontRef>
        </p:style>
        <p:txBody>
          <a:bodyPr bIns="9144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9pPr>
          </a:lstStyle>
          <a:p>
            <a:pPr>
              <a:buClr>
                <a:srgbClr val="000000"/>
              </a:buClr>
              <a:buSzPct val="100000"/>
              <a:defRPr/>
            </a:pPr>
            <a:r>
              <a:rPr lang="ja-JP" altLang="en-US" sz="3200" dirty="0">
                <a:solidFill>
                  <a:schemeClr val="tx1"/>
                </a:solidFill>
                <a:latin typeface="ＭＳ ゴシック" panose="020B0609070205080204" pitchFamily="49" charset="-128"/>
                <a:ea typeface="ＭＳ ゴシック" panose="020B0609070205080204" pitchFamily="49" charset="-128"/>
              </a:rPr>
              <a:t>第１章総則　</a:t>
            </a:r>
            <a:r>
              <a:rPr lang="ja-JP" altLang="en-US" sz="3200" dirty="0" smtClean="0">
                <a:solidFill>
                  <a:schemeClr val="tx1"/>
                </a:solidFill>
                <a:latin typeface="ＭＳ ゴシック" panose="020B0609070205080204" pitchFamily="49" charset="-128"/>
                <a:ea typeface="ＭＳ ゴシック" panose="020B0609070205080204" pitchFamily="49" charset="-128"/>
              </a:rPr>
              <a:t>第４　児童</a:t>
            </a:r>
            <a:r>
              <a:rPr lang="ja-JP" altLang="en-US" sz="3200" dirty="0">
                <a:solidFill>
                  <a:schemeClr val="tx1"/>
                </a:solidFill>
                <a:latin typeface="ＭＳ ゴシック" panose="020B0609070205080204" pitchFamily="49" charset="-128"/>
                <a:ea typeface="ＭＳ ゴシック" panose="020B0609070205080204" pitchFamily="49" charset="-128"/>
              </a:rPr>
              <a:t>（生徒）の発達の支援１</a:t>
            </a:r>
            <a:r>
              <a:rPr lang="en-US" altLang="ja-JP" sz="3200" dirty="0">
                <a:solidFill>
                  <a:schemeClr val="tx1"/>
                </a:solidFill>
                <a:latin typeface="ＭＳ ゴシック" panose="020B0609070205080204" pitchFamily="49" charset="-128"/>
                <a:ea typeface="ＭＳ ゴシック" panose="020B0609070205080204" pitchFamily="49" charset="-128"/>
              </a:rPr>
              <a:t>(1</a:t>
            </a:r>
            <a:r>
              <a:rPr lang="en-US" altLang="ja-JP" sz="3200" dirty="0" smtClean="0">
                <a:solidFill>
                  <a:schemeClr val="tx1"/>
                </a:solidFill>
                <a:latin typeface="ＭＳ ゴシック" panose="020B0609070205080204" pitchFamily="49" charset="-128"/>
                <a:ea typeface="ＭＳ ゴシック" panose="020B0609070205080204" pitchFamily="49" charset="-128"/>
              </a:rPr>
              <a:t>)</a:t>
            </a:r>
          </a:p>
          <a:p>
            <a:pPr>
              <a:buClr>
                <a:srgbClr val="000000"/>
              </a:buClr>
              <a:buSzPct val="100000"/>
              <a:defRPr/>
            </a:pP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457189" indent="-457189">
              <a:buClr>
                <a:srgbClr val="000000"/>
              </a:buClr>
              <a:buSzPct val="100000"/>
              <a:buAutoNum type="arabicParenBoth"/>
              <a:defRPr/>
            </a:pPr>
            <a:r>
              <a:rPr lang="ja-JP" altLang="en-US" sz="4000" dirty="0">
                <a:solidFill>
                  <a:schemeClr val="tx1"/>
                </a:solidFill>
                <a:latin typeface="ＭＳ ゴシック" panose="020B0609070205080204" pitchFamily="49" charset="-128"/>
                <a:ea typeface="ＭＳ ゴシック" panose="020B0609070205080204" pitchFamily="49" charset="-128"/>
              </a:rPr>
              <a:t>　学習や生活の基盤として、</a:t>
            </a:r>
            <a:r>
              <a:rPr lang="ja-JP" altLang="en-US" sz="4000" u="sng" dirty="0">
                <a:solidFill>
                  <a:srgbClr val="FF0000"/>
                </a:solidFill>
                <a:latin typeface="ＭＳ ゴシック" panose="020B0609070205080204" pitchFamily="49" charset="-128"/>
                <a:ea typeface="ＭＳ ゴシック" panose="020B0609070205080204" pitchFamily="49" charset="-128"/>
              </a:rPr>
              <a:t>教師と児童（生徒）との信頼関係及び児童（生徒）相互のよりよい人間関係を育てるため</a:t>
            </a:r>
            <a:r>
              <a:rPr lang="ja-JP" altLang="en-US" sz="4000" dirty="0">
                <a:solidFill>
                  <a:schemeClr val="tx1"/>
                </a:solidFill>
                <a:latin typeface="ＭＳ ゴシック" panose="020B0609070205080204" pitchFamily="49" charset="-128"/>
                <a:ea typeface="ＭＳ ゴシック" panose="020B0609070205080204" pitchFamily="49" charset="-128"/>
              </a:rPr>
              <a:t>、日頃から学級経営の充実を図ること。</a:t>
            </a:r>
            <a:endParaRPr lang="en-US" altLang="ja-JP" sz="4000"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a:extLst>
              <a:ext uri="{FF2B5EF4-FFF2-40B4-BE49-F238E27FC236}">
                <a16:creationId xmlns:a16="http://schemas.microsoft.com/office/drawing/2014/main" id="{57703857-1B50-490D-8F77-6EF77906AFAA}"/>
              </a:ext>
            </a:extLst>
          </p:cNvPr>
          <p:cNvSpPr/>
          <p:nvPr/>
        </p:nvSpPr>
        <p:spPr>
          <a:xfrm>
            <a:off x="699977" y="314476"/>
            <a:ext cx="6876549" cy="438582"/>
          </a:xfrm>
          <a:prstGeom prst="rect">
            <a:avLst/>
          </a:prstGeom>
        </p:spPr>
        <p:txBody>
          <a:bodyPr wrap="square">
            <a:spAutoFit/>
          </a:bodyPr>
          <a:lstStyle/>
          <a:p>
            <a:pPr>
              <a:lnSpc>
                <a:spcPts val="2700"/>
              </a:lnSpc>
            </a:pP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１　講義</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「学級経営の基本的な考え方</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407872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155746" y="1948695"/>
            <a:ext cx="10215639" cy="1219090"/>
          </a:xfrm>
          <a:prstGeom prst="rect">
            <a:avLst/>
          </a:prstGeom>
          <a:noFill/>
          <a:ln>
            <a:solidFill>
              <a:schemeClr val="tx1"/>
            </a:solidFill>
          </a:ln>
        </p:spPr>
        <p:style>
          <a:lnRef idx="2">
            <a:schemeClr val="accent1"/>
          </a:lnRef>
          <a:fillRef idx="1">
            <a:schemeClr val="lt1"/>
          </a:fillRef>
          <a:effectRef idx="0">
            <a:schemeClr val="accent1"/>
          </a:effectRef>
          <a:fontRef idx="minor">
            <a:schemeClr val="dk1"/>
          </a:fontRef>
        </p:style>
        <p:txBody>
          <a:bodyPr bIns="9144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9pPr>
          </a:lstStyle>
          <a:p>
            <a:pPr>
              <a:lnSpc>
                <a:spcPts val="4000"/>
              </a:lnSpc>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よりよい生活を</a:t>
            </a:r>
            <a:r>
              <a:rPr lang="ja-JP" altLang="en-US" sz="2800">
                <a:solidFill>
                  <a:schemeClr val="tx1"/>
                </a:solidFill>
                <a:latin typeface="ＭＳ ゴシック" panose="020B0609070205080204" pitchFamily="49" charset="-128"/>
                <a:ea typeface="ＭＳ ゴシック" panose="020B0609070205080204" pitchFamily="49" charset="-128"/>
              </a:rPr>
              <a:t>築こう</a:t>
            </a:r>
            <a:r>
              <a:rPr lang="ja-JP" altLang="en-US" sz="2800" smtClean="0">
                <a:solidFill>
                  <a:schemeClr val="tx1"/>
                </a:solidFill>
                <a:latin typeface="ＭＳ ゴシック" panose="020B0609070205080204" pitchFamily="49" charset="-128"/>
                <a:ea typeface="ＭＳ ゴシック" panose="020B0609070205080204" pitchFamily="49" charset="-128"/>
              </a:rPr>
              <a:t>とする態度</a:t>
            </a:r>
            <a:r>
              <a:rPr lang="ja-JP" altLang="en-US" sz="2800" dirty="0">
                <a:solidFill>
                  <a:schemeClr val="tx1"/>
                </a:solidFill>
                <a:latin typeface="ＭＳ ゴシック" panose="020B0609070205080204" pitchFamily="49" charset="-128"/>
                <a:ea typeface="ＭＳ ゴシック" panose="020B0609070205080204" pitchFamily="49" charset="-128"/>
              </a:rPr>
              <a:t>を育てる学級</a:t>
            </a:r>
            <a:r>
              <a:rPr lang="ja-JP" altLang="en-US" sz="2800" dirty="0" smtClean="0">
                <a:solidFill>
                  <a:schemeClr val="tx1"/>
                </a:solidFill>
                <a:latin typeface="ＭＳ ゴシック" panose="020B0609070205080204" pitchFamily="49" charset="-128"/>
                <a:ea typeface="ＭＳ ゴシック" panose="020B0609070205080204" pitchFamily="49" charset="-128"/>
              </a:rPr>
              <a:t>経営</a:t>
            </a:r>
            <a:r>
              <a:rPr lang="ja-JP" altLang="en-US" sz="2800" dirty="0">
                <a:solidFill>
                  <a:schemeClr val="tx1"/>
                </a:solidFill>
                <a:latin typeface="ＭＳ ゴシック" panose="020B0609070205080204" pitchFamily="49" charset="-128"/>
                <a:ea typeface="ＭＳ ゴシック" panose="020B0609070205080204" pitchFamily="49" charset="-128"/>
              </a:rPr>
              <a:t>・</a:t>
            </a:r>
            <a:r>
              <a:rPr lang="ja-JP" altLang="en-US" sz="2800" dirty="0" smtClean="0">
                <a:solidFill>
                  <a:schemeClr val="tx1"/>
                </a:solidFill>
                <a:latin typeface="ＭＳ ゴシック" panose="020B0609070205080204" pitchFamily="49" charset="-128"/>
                <a:ea typeface="ＭＳ ゴシック" panose="020B0609070205080204" pitchFamily="49" charset="-128"/>
              </a:rPr>
              <a:t>学級　</a:t>
            </a:r>
            <a:endParaRPr lang="en-US" altLang="ja-JP" sz="2800" dirty="0" smtClean="0">
              <a:solidFill>
                <a:schemeClr val="tx1"/>
              </a:solidFill>
              <a:latin typeface="ＭＳ ゴシック" panose="020B0609070205080204" pitchFamily="49" charset="-128"/>
              <a:ea typeface="ＭＳ ゴシック" panose="020B0609070205080204" pitchFamily="49" charset="-128"/>
            </a:endParaRPr>
          </a:p>
          <a:p>
            <a:pPr>
              <a:lnSpc>
                <a:spcPts val="4000"/>
              </a:lnSpc>
              <a:buClr>
                <a:srgbClr val="000000"/>
              </a:buClr>
              <a:buSzPct val="100000"/>
              <a:defRPr/>
            </a:pPr>
            <a:r>
              <a:rPr lang="ja-JP" altLang="en-US" sz="2800" dirty="0" smtClean="0">
                <a:solidFill>
                  <a:schemeClr val="tx1"/>
                </a:solidFill>
                <a:latin typeface="ＭＳ ゴシック" panose="020B0609070205080204" pitchFamily="49" charset="-128"/>
                <a:ea typeface="ＭＳ ゴシック" panose="020B0609070205080204" pitchFamily="49" charset="-128"/>
              </a:rPr>
              <a:t>　が</a:t>
            </a:r>
            <a:r>
              <a:rPr lang="ja-JP" altLang="en-US" sz="2800" dirty="0">
                <a:solidFill>
                  <a:schemeClr val="tx1"/>
                </a:solidFill>
                <a:latin typeface="ＭＳ ゴシック" panose="020B0609070205080204" pitchFamily="49" charset="-128"/>
                <a:ea typeface="ＭＳ ゴシック" panose="020B0609070205080204" pitchFamily="49" charset="-128"/>
              </a:rPr>
              <a:t>児童生徒にとって「心の居場所」と</a:t>
            </a:r>
            <a:r>
              <a:rPr lang="ja-JP" altLang="en-US" sz="2800" dirty="0" smtClean="0">
                <a:solidFill>
                  <a:schemeClr val="tx1"/>
                </a:solidFill>
                <a:latin typeface="ＭＳ ゴシック" panose="020B0609070205080204" pitchFamily="49" charset="-128"/>
                <a:ea typeface="ＭＳ ゴシック" panose="020B0609070205080204" pitchFamily="49" charset="-128"/>
              </a:rPr>
              <a:t>なる</a:t>
            </a:r>
            <a:r>
              <a:rPr lang="ja-JP" altLang="en-US" sz="2800" smtClean="0">
                <a:solidFill>
                  <a:schemeClr val="tx1"/>
                </a:solidFill>
                <a:latin typeface="ＭＳ ゴシック" panose="020B0609070205080204" pitchFamily="49" charset="-128"/>
                <a:ea typeface="ＭＳ ゴシック" panose="020B0609070205080204" pitchFamily="49" charset="-128"/>
              </a:rPr>
              <a:t>よう</a:t>
            </a:r>
            <a:r>
              <a:rPr lang="ja-JP" altLang="en-US" sz="2800" smtClean="0">
                <a:solidFill>
                  <a:schemeClr val="tx1"/>
                </a:solidFill>
                <a:latin typeface="ＭＳ ゴシック" panose="020B0609070205080204" pitchFamily="49" charset="-128"/>
                <a:ea typeface="ＭＳ ゴシック" panose="020B0609070205080204" pitchFamily="49" charset="-128"/>
              </a:rPr>
              <a:t>にする。</a:t>
            </a:r>
            <a:endParaRPr lang="en-US" altLang="ja-JP" sz="2800" dirty="0">
              <a:solidFill>
                <a:schemeClr val="tx1"/>
              </a:solidFill>
              <a:latin typeface="ＭＳ ゴシック" panose="020B0609070205080204" pitchFamily="49" charset="-128"/>
              <a:ea typeface="ＭＳ ゴシック" panose="020B0609070205080204" pitchFamily="49" charset="-128"/>
            </a:endParaRPr>
          </a:p>
        </p:txBody>
      </p:sp>
      <p:sp>
        <p:nvSpPr>
          <p:cNvPr id="6" name="Text Box 2"/>
          <p:cNvSpPr txBox="1">
            <a:spLocks noChangeArrowheads="1"/>
          </p:cNvSpPr>
          <p:nvPr/>
        </p:nvSpPr>
        <p:spPr bwMode="auto">
          <a:xfrm>
            <a:off x="1138161" y="3339999"/>
            <a:ext cx="10215639" cy="2733793"/>
          </a:xfrm>
          <a:prstGeom prst="rect">
            <a:avLst/>
          </a:prstGeom>
          <a:noFill/>
          <a:ln>
            <a:solidFill>
              <a:schemeClr val="tx1"/>
            </a:solidFill>
          </a:ln>
        </p:spPr>
        <p:style>
          <a:lnRef idx="2">
            <a:schemeClr val="accent1"/>
          </a:lnRef>
          <a:fillRef idx="1">
            <a:schemeClr val="lt1"/>
          </a:fillRef>
          <a:effectRef idx="0">
            <a:schemeClr val="accent1"/>
          </a:effectRef>
          <a:fontRef idx="minor">
            <a:schemeClr val="dk1"/>
          </a:fontRef>
        </p:style>
        <p:txBody>
          <a:bodyPr bIns="9144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Perpetua" panose="02020502060401020303" pitchFamily="18" charset="0"/>
                <a:ea typeface="ＭＳ Ｐゴシック" panose="020B0600070205080204" pitchFamily="50" charset="-128"/>
              </a:defRPr>
            </a:lvl9pPr>
          </a:lstStyle>
          <a:p>
            <a:pPr>
              <a:lnSpc>
                <a:spcPts val="4000"/>
              </a:lnSpc>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学級集団づくりの留意点</a:t>
            </a:r>
            <a:endParaRPr lang="en-US" altLang="ja-JP" sz="2800" dirty="0">
              <a:solidFill>
                <a:schemeClr val="tx1"/>
              </a:solidFill>
              <a:latin typeface="ＭＳ ゴシック" panose="020B0609070205080204" pitchFamily="49" charset="-128"/>
              <a:ea typeface="ＭＳ ゴシック" panose="020B0609070205080204" pitchFamily="49" charset="-128"/>
            </a:endParaRPr>
          </a:p>
          <a:p>
            <a:pPr>
              <a:lnSpc>
                <a:spcPts val="4000"/>
              </a:lnSpc>
              <a:buClr>
                <a:srgbClr val="000000"/>
              </a:buClr>
              <a:buSzPct val="100000"/>
              <a:defRPr/>
            </a:pPr>
            <a:r>
              <a:rPr lang="ja-JP" altLang="en-US" sz="2800" dirty="0">
                <a:solidFill>
                  <a:schemeClr val="tx1"/>
                </a:solidFill>
                <a:latin typeface="ＭＳ ゴシック" panose="020B0609070205080204" pitchFamily="49" charset="-128"/>
                <a:ea typeface="ＭＳ ゴシック" panose="020B0609070205080204" pitchFamily="49" charset="-128"/>
              </a:rPr>
              <a:t>　</a:t>
            </a:r>
            <a:r>
              <a:rPr lang="ja-JP" altLang="en-US" sz="2800" spc="-251" dirty="0">
                <a:solidFill>
                  <a:schemeClr val="tx1"/>
                </a:solidFill>
                <a:latin typeface="ＭＳ ゴシック" panose="020B0609070205080204" pitchFamily="49" charset="-128"/>
                <a:ea typeface="ＭＳ ゴシック" panose="020B0609070205080204" pitchFamily="49" charset="-128"/>
              </a:rPr>
              <a:t>・児童生徒一人一人が活躍できる場を</a:t>
            </a:r>
            <a:r>
              <a:rPr lang="ja-JP" altLang="en-US" sz="2800" spc="-251" dirty="0" smtClean="0">
                <a:solidFill>
                  <a:schemeClr val="tx1"/>
                </a:solidFill>
                <a:latin typeface="ＭＳ ゴシック" panose="020B0609070205080204" pitchFamily="49" charset="-128"/>
                <a:ea typeface="ＭＳ ゴシック" panose="020B0609070205080204" pitchFamily="49" charset="-128"/>
              </a:rPr>
              <a:t>設定する。</a:t>
            </a:r>
            <a:endParaRPr lang="en-US" altLang="ja-JP" sz="2800" spc="-251" dirty="0">
              <a:solidFill>
                <a:schemeClr val="tx1"/>
              </a:solidFill>
              <a:latin typeface="ＭＳ ゴシック" panose="020B0609070205080204" pitchFamily="49" charset="-128"/>
              <a:ea typeface="ＭＳ ゴシック" panose="020B0609070205080204" pitchFamily="49" charset="-128"/>
            </a:endParaRPr>
          </a:p>
          <a:p>
            <a:pPr>
              <a:lnSpc>
                <a:spcPts val="4000"/>
              </a:lnSpc>
              <a:buClr>
                <a:srgbClr val="000000"/>
              </a:buClr>
              <a:buSzPct val="100000"/>
              <a:defRPr/>
            </a:pPr>
            <a:r>
              <a:rPr lang="ja-JP" altLang="en-US" sz="2800" spc="-251" dirty="0">
                <a:solidFill>
                  <a:schemeClr val="tx1"/>
                </a:solidFill>
                <a:latin typeface="ＭＳ ゴシック" panose="020B0609070205080204" pitchFamily="49" charset="-128"/>
                <a:ea typeface="ＭＳ ゴシック" panose="020B0609070205080204" pitchFamily="49" charset="-128"/>
              </a:rPr>
              <a:t>　・</a:t>
            </a:r>
            <a:r>
              <a:rPr lang="ja-JP" altLang="en-US" sz="2800" u="sng" spc="-251" dirty="0">
                <a:solidFill>
                  <a:srgbClr val="FF0000"/>
                </a:solidFill>
                <a:latin typeface="ＭＳ ゴシック" panose="020B0609070205080204" pitchFamily="49" charset="-128"/>
                <a:ea typeface="ＭＳ ゴシック" panose="020B0609070205080204" pitchFamily="49" charset="-128"/>
              </a:rPr>
              <a:t>児童生徒のよさを認め、励まし、みんなに広める場</a:t>
            </a:r>
            <a:r>
              <a:rPr lang="ja-JP" altLang="en-US" sz="2800" spc="-251" dirty="0">
                <a:solidFill>
                  <a:schemeClr val="tx1"/>
                </a:solidFill>
                <a:latin typeface="ＭＳ ゴシック" panose="020B0609070205080204" pitchFamily="49" charset="-128"/>
                <a:ea typeface="ＭＳ ゴシック" panose="020B0609070205080204" pitchFamily="49" charset="-128"/>
              </a:rPr>
              <a:t>を</a:t>
            </a:r>
            <a:r>
              <a:rPr lang="ja-JP" altLang="en-US" sz="2800" spc="-251" dirty="0" smtClean="0">
                <a:solidFill>
                  <a:schemeClr val="tx1"/>
                </a:solidFill>
                <a:latin typeface="ＭＳ ゴシック" panose="020B0609070205080204" pitchFamily="49" charset="-128"/>
                <a:ea typeface="ＭＳ ゴシック" panose="020B0609070205080204" pitchFamily="49" charset="-128"/>
              </a:rPr>
              <a:t>設定する。</a:t>
            </a:r>
            <a:endParaRPr lang="en-US" altLang="ja-JP" sz="2800" spc="-251" dirty="0">
              <a:solidFill>
                <a:schemeClr val="tx1"/>
              </a:solidFill>
              <a:latin typeface="ＭＳ ゴシック" panose="020B0609070205080204" pitchFamily="49" charset="-128"/>
              <a:ea typeface="ＭＳ ゴシック" panose="020B0609070205080204" pitchFamily="49" charset="-128"/>
            </a:endParaRPr>
          </a:p>
          <a:p>
            <a:pPr>
              <a:lnSpc>
                <a:spcPts val="4000"/>
              </a:lnSpc>
              <a:buClr>
                <a:srgbClr val="000000"/>
              </a:buClr>
              <a:buSzPct val="100000"/>
              <a:defRPr/>
            </a:pPr>
            <a:r>
              <a:rPr lang="ja-JP" altLang="en-US" sz="2800" spc="-251" dirty="0">
                <a:solidFill>
                  <a:schemeClr val="tx1"/>
                </a:solidFill>
                <a:latin typeface="ＭＳ ゴシック" panose="020B0609070205080204" pitchFamily="49" charset="-128"/>
                <a:ea typeface="ＭＳ ゴシック" panose="020B0609070205080204" pitchFamily="49" charset="-128"/>
              </a:rPr>
              <a:t>　・</a:t>
            </a:r>
            <a:r>
              <a:rPr lang="ja-JP" altLang="en-US" sz="2800" u="sng" spc="-251" dirty="0">
                <a:solidFill>
                  <a:srgbClr val="FF0000"/>
                </a:solidFill>
                <a:latin typeface="ＭＳ ゴシック" panose="020B0609070205080204" pitchFamily="49" charset="-128"/>
                <a:ea typeface="ＭＳ ゴシック" panose="020B0609070205080204" pitchFamily="49" charset="-128"/>
              </a:rPr>
              <a:t>グループ活動など、助け合いの場</a:t>
            </a:r>
            <a:r>
              <a:rPr lang="ja-JP" altLang="en-US" sz="2800" spc="-251" dirty="0">
                <a:solidFill>
                  <a:schemeClr val="tx1"/>
                </a:solidFill>
                <a:latin typeface="ＭＳ ゴシック" panose="020B0609070205080204" pitchFamily="49" charset="-128"/>
                <a:ea typeface="ＭＳ ゴシック" panose="020B0609070205080204" pitchFamily="49" charset="-128"/>
              </a:rPr>
              <a:t>を</a:t>
            </a:r>
            <a:r>
              <a:rPr lang="ja-JP" altLang="en-US" sz="2800" spc="-251" dirty="0" smtClean="0">
                <a:solidFill>
                  <a:schemeClr val="tx1"/>
                </a:solidFill>
                <a:latin typeface="ＭＳ ゴシック" panose="020B0609070205080204" pitchFamily="49" charset="-128"/>
                <a:ea typeface="ＭＳ ゴシック" panose="020B0609070205080204" pitchFamily="49" charset="-128"/>
              </a:rPr>
              <a:t>設定する。</a:t>
            </a:r>
            <a:endParaRPr lang="en-US" altLang="ja-JP" sz="2800" spc="-251" dirty="0">
              <a:solidFill>
                <a:schemeClr val="tx1"/>
              </a:solidFill>
              <a:latin typeface="ＭＳ ゴシック" panose="020B0609070205080204" pitchFamily="49" charset="-128"/>
              <a:ea typeface="ＭＳ ゴシック" panose="020B0609070205080204" pitchFamily="49" charset="-128"/>
            </a:endParaRPr>
          </a:p>
          <a:p>
            <a:pPr>
              <a:lnSpc>
                <a:spcPts val="4000"/>
              </a:lnSpc>
              <a:buClr>
                <a:srgbClr val="000000"/>
              </a:buClr>
              <a:buSzPct val="100000"/>
              <a:defRPr/>
            </a:pPr>
            <a:r>
              <a:rPr lang="ja-JP" altLang="en-US" sz="2800" spc="-251" dirty="0">
                <a:solidFill>
                  <a:schemeClr val="tx1"/>
                </a:solidFill>
                <a:latin typeface="ＭＳ ゴシック" panose="020B0609070205080204" pitchFamily="49" charset="-128"/>
                <a:ea typeface="ＭＳ ゴシック" panose="020B0609070205080204" pitchFamily="49" charset="-128"/>
              </a:rPr>
              <a:t>　・児童生徒の思いや願いを生かせる活動を取り入れる。</a:t>
            </a:r>
            <a:endParaRPr lang="en-US" altLang="ja-JP" sz="2800" spc="-251" dirty="0">
              <a:solidFill>
                <a:schemeClr val="tx1"/>
              </a:solidFill>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t>7</a:t>
            </a:fld>
            <a:endParaRPr kumimoji="1" lang="ja-JP" altLang="en-US"/>
          </a:p>
        </p:txBody>
      </p:sp>
      <p:sp>
        <p:nvSpPr>
          <p:cNvPr id="9" name="テキスト ボックス 8"/>
          <p:cNvSpPr txBox="1"/>
          <p:nvPr/>
        </p:nvSpPr>
        <p:spPr>
          <a:xfrm>
            <a:off x="3637890" y="6281176"/>
            <a:ext cx="7877272" cy="369332"/>
          </a:xfrm>
          <a:prstGeom prst="rect">
            <a:avLst/>
          </a:prstGeom>
          <a:noFill/>
        </p:spPr>
        <p:txBody>
          <a:bodyPr wrap="square" rtlCol="0">
            <a:spAutoFit/>
          </a:bodyPr>
          <a:lstStyle/>
          <a:p>
            <a:pPr indent="615935">
              <a:spcBef>
                <a:spcPct val="50000"/>
              </a:spcBef>
            </a:pPr>
            <a:r>
              <a:rPr lang="ja-JP" altLang="en-US" spc="80" dirty="0">
                <a:solidFill>
                  <a:prstClr val="black"/>
                </a:solidFill>
                <a:latin typeface="ＭＳ ゴシック" panose="020B0609070205080204" pitchFamily="49" charset="-128"/>
                <a:ea typeface="ＭＳ ゴシック" panose="020B0609070205080204" pitchFamily="49" charset="-128"/>
              </a:rPr>
              <a:t>出典　北海道教育委員会「</a:t>
            </a:r>
            <a:r>
              <a:rPr lang="ja-JP" altLang="en-US" spc="80" dirty="0" smtClean="0">
                <a:solidFill>
                  <a:prstClr val="black"/>
                </a:solidFill>
                <a:latin typeface="ＭＳ ゴシック" panose="020B0609070205080204" pitchFamily="49" charset="-128"/>
                <a:ea typeface="ＭＳ ゴシック" panose="020B0609070205080204" pitchFamily="49" charset="-128"/>
              </a:rPr>
              <a:t>平成</a:t>
            </a:r>
            <a:r>
              <a:rPr lang="en-US" altLang="ja-JP" spc="80" dirty="0" smtClean="0">
                <a:solidFill>
                  <a:prstClr val="black"/>
                </a:solidFill>
                <a:latin typeface="ＭＳ ゴシック" panose="020B0609070205080204" pitchFamily="49" charset="-128"/>
                <a:ea typeface="ＭＳ ゴシック" panose="020B0609070205080204" pitchFamily="49" charset="-128"/>
              </a:rPr>
              <a:t>31</a:t>
            </a:r>
            <a:r>
              <a:rPr lang="ja-JP" altLang="en-US" spc="80" dirty="0" smtClean="0">
                <a:solidFill>
                  <a:prstClr val="black"/>
                </a:solidFill>
                <a:latin typeface="ＭＳ ゴシック" panose="020B0609070205080204" pitchFamily="49" charset="-128"/>
                <a:ea typeface="ＭＳ ゴシック" panose="020B0609070205080204" pitchFamily="49" charset="-128"/>
              </a:rPr>
              <a:t>年度</a:t>
            </a:r>
            <a:r>
              <a:rPr lang="ja-JP" altLang="en-US" spc="80" dirty="0">
                <a:solidFill>
                  <a:prstClr val="black"/>
                </a:solidFill>
                <a:latin typeface="ＭＳ ゴシック" panose="020B0609070205080204" pitchFamily="49" charset="-128"/>
                <a:ea typeface="ＭＳ ゴシック" panose="020B0609070205080204" pitchFamily="49" charset="-128"/>
              </a:rPr>
              <a:t>　学校教育の手引」から</a:t>
            </a:r>
          </a:p>
        </p:txBody>
      </p:sp>
      <p:sp>
        <p:nvSpPr>
          <p:cNvPr id="8" name="正方形/長方形 7">
            <a:extLst>
              <a:ext uri="{FF2B5EF4-FFF2-40B4-BE49-F238E27FC236}">
                <a16:creationId xmlns:a16="http://schemas.microsoft.com/office/drawing/2014/main" id="{57703857-1B50-490D-8F77-6EF77906AFAA}"/>
              </a:ext>
            </a:extLst>
          </p:cNvPr>
          <p:cNvSpPr/>
          <p:nvPr/>
        </p:nvSpPr>
        <p:spPr>
          <a:xfrm>
            <a:off x="699977" y="314476"/>
            <a:ext cx="6876549" cy="438582"/>
          </a:xfrm>
          <a:prstGeom prst="rect">
            <a:avLst/>
          </a:prstGeom>
        </p:spPr>
        <p:txBody>
          <a:bodyPr wrap="square">
            <a:spAutoFit/>
          </a:bodyPr>
          <a:lstStyle/>
          <a:p>
            <a:pPr>
              <a:lnSpc>
                <a:spcPts val="2700"/>
              </a:lnSpc>
            </a:pP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１　講義</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「学級経営の基本的な考え方</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0" name="Rectangle 5"/>
          <p:cNvSpPr>
            <a:spLocks noChangeArrowheads="1"/>
          </p:cNvSpPr>
          <p:nvPr/>
        </p:nvSpPr>
        <p:spPr bwMode="auto">
          <a:xfrm>
            <a:off x="1053669" y="1105228"/>
            <a:ext cx="10059807" cy="574675"/>
          </a:xfrm>
          <a:prstGeom prst="rect">
            <a:avLst/>
          </a:prstGeom>
          <a:noFill/>
          <a:ln>
            <a:noFill/>
          </a:ln>
        </p:spPr>
        <p:txBody>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defRPr/>
            </a:pPr>
            <a:r>
              <a:rPr lang="ja-JP" altLang="en-US" sz="4000" dirty="0" smtClean="0">
                <a:latin typeface="ＭＳ ゴシック" panose="020B0609070205080204" pitchFamily="49" charset="-128"/>
                <a:ea typeface="ＭＳ ゴシック" panose="020B0609070205080204" pitchFamily="49" charset="-128"/>
                <a:cs typeface="メイリオ" panose="020B0604030504040204" pitchFamily="50" charset="-128"/>
              </a:rPr>
              <a:t>○　学級</a:t>
            </a:r>
            <a:r>
              <a:rPr lang="ja-JP" altLang="en-US" sz="4000" dirty="0">
                <a:latin typeface="ＭＳ ゴシック" panose="020B0609070205080204" pitchFamily="49" charset="-128"/>
                <a:ea typeface="ＭＳ ゴシック" panose="020B0609070205080204" pitchFamily="49" charset="-128"/>
                <a:cs typeface="メイリオ" panose="020B0604030504040204" pitchFamily="50" charset="-128"/>
              </a:rPr>
              <a:t>経営の充実を図るための視点</a:t>
            </a:r>
            <a:endParaRPr lang="ja-JP" altLang="en-US" sz="4000" dirty="0"/>
          </a:p>
          <a:p>
            <a:pPr eaLnBrk="1" hangingPunct="1">
              <a:defRPr/>
            </a:pPr>
            <a:endParaRPr lang="ja-JP" altLang="en-US" sz="32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5330218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スライド番号プレースホルダー 2"/>
          <p:cNvSpPr>
            <a:spLocks noGrp="1"/>
          </p:cNvSpPr>
          <p:nvPr>
            <p:ph type="sldNum" sz="quarter" idx="12"/>
          </p:nvPr>
        </p:nvSpPr>
        <p:spPr>
          <a:xfrm>
            <a:off x="8610600" y="6356350"/>
            <a:ext cx="2743200" cy="365125"/>
          </a:xfrm>
        </p:spPr>
        <p:txBody>
          <a:bodyPr/>
          <a:lstStyle/>
          <a:p>
            <a:r>
              <a:rPr kumimoji="1" lang="en-US" altLang="ja-JP" dirty="0" smtClean="0"/>
              <a:t>16</a:t>
            </a:r>
            <a:endParaRPr kumimoji="1" lang="ja-JP" altLang="en-US" dirty="0"/>
          </a:p>
        </p:txBody>
      </p:sp>
      <p:sp>
        <p:nvSpPr>
          <p:cNvPr id="2" name="テキスト ボックス 1"/>
          <p:cNvSpPr txBox="1"/>
          <p:nvPr/>
        </p:nvSpPr>
        <p:spPr>
          <a:xfrm>
            <a:off x="932329" y="1015080"/>
            <a:ext cx="10058056" cy="646331"/>
          </a:xfrm>
          <a:prstGeom prst="rect">
            <a:avLst/>
          </a:prstGeom>
          <a:noFill/>
        </p:spPr>
        <p:txBody>
          <a:bodyPr wrap="square" rtlCol="0">
            <a:spAutoFit/>
          </a:bodyPr>
          <a:lstStyle/>
          <a:p>
            <a:r>
              <a:rPr kumimoji="1" lang="ja-JP" altLang="en-US" sz="3600" dirty="0" smtClean="0">
                <a:latin typeface="ＭＳ ゴシック" panose="020B0609070205080204" pitchFamily="49" charset="-128"/>
                <a:ea typeface="ＭＳ ゴシック" panose="020B0609070205080204" pitchFamily="49" charset="-128"/>
              </a:rPr>
              <a:t>○　学級活動（１）の学習過程（例）</a:t>
            </a:r>
            <a:endParaRPr kumimoji="1" lang="ja-JP" altLang="en-US" sz="3600" dirty="0">
              <a:latin typeface="ＭＳ ゴシック" panose="020B0609070205080204" pitchFamily="49" charset="-128"/>
              <a:ea typeface="ＭＳ ゴシック" panose="020B0609070205080204" pitchFamily="49" charset="-128"/>
            </a:endParaRPr>
          </a:p>
        </p:txBody>
      </p:sp>
      <p:sp>
        <p:nvSpPr>
          <p:cNvPr id="5" name="テキスト ボックス 4"/>
          <p:cNvSpPr txBox="1"/>
          <p:nvPr/>
        </p:nvSpPr>
        <p:spPr>
          <a:xfrm>
            <a:off x="2133600" y="5782545"/>
            <a:ext cx="9542929" cy="369332"/>
          </a:xfrm>
          <a:prstGeom prst="rect">
            <a:avLst/>
          </a:prstGeom>
          <a:noFill/>
        </p:spPr>
        <p:txBody>
          <a:bodyPr wrap="square" rtlCol="0">
            <a:spAutoFit/>
          </a:bodyPr>
          <a:lstStyle/>
          <a:p>
            <a:pPr indent="615935">
              <a:spcBef>
                <a:spcPct val="50000"/>
              </a:spcBef>
            </a:pPr>
            <a:r>
              <a:rPr lang="ja-JP" altLang="en-US" spc="80" dirty="0">
                <a:solidFill>
                  <a:prstClr val="black"/>
                </a:solidFill>
                <a:latin typeface="ＭＳ ゴシック" panose="020B0609070205080204" pitchFamily="49" charset="-128"/>
                <a:ea typeface="ＭＳ ゴシック" panose="020B0609070205080204" pitchFamily="49" charset="-128"/>
              </a:rPr>
              <a:t>出典　北海道教育</a:t>
            </a:r>
            <a:r>
              <a:rPr lang="ja-JP" altLang="en-US" spc="80" dirty="0" smtClean="0">
                <a:solidFill>
                  <a:prstClr val="black"/>
                </a:solidFill>
                <a:latin typeface="ＭＳ ゴシック" panose="020B0609070205080204" pitchFamily="49" charset="-128"/>
                <a:ea typeface="ＭＳ ゴシック" panose="020B0609070205080204" pitchFamily="49" charset="-128"/>
              </a:rPr>
              <a:t>委員会 平成</a:t>
            </a:r>
            <a:r>
              <a:rPr lang="en-US" altLang="ja-JP" spc="80" dirty="0" smtClean="0">
                <a:solidFill>
                  <a:prstClr val="black"/>
                </a:solidFill>
                <a:latin typeface="ＭＳ ゴシック" panose="020B0609070205080204" pitchFamily="49" charset="-128"/>
                <a:ea typeface="ＭＳ ゴシック" panose="020B0609070205080204" pitchFamily="49" charset="-128"/>
              </a:rPr>
              <a:t>30</a:t>
            </a:r>
            <a:r>
              <a:rPr lang="ja-JP" altLang="en-US" spc="80" dirty="0" smtClean="0">
                <a:solidFill>
                  <a:prstClr val="black"/>
                </a:solidFill>
                <a:latin typeface="ＭＳ ゴシック" panose="020B0609070205080204" pitchFamily="49" charset="-128"/>
                <a:ea typeface="ＭＳ ゴシック" panose="020B0609070205080204" pitchFamily="49" charset="-128"/>
              </a:rPr>
              <a:t>・</a:t>
            </a:r>
            <a:r>
              <a:rPr lang="en-US" altLang="ja-JP" spc="80" dirty="0" smtClean="0">
                <a:solidFill>
                  <a:prstClr val="black"/>
                </a:solidFill>
                <a:latin typeface="ＭＳ ゴシック" panose="020B0609070205080204" pitchFamily="49" charset="-128"/>
                <a:ea typeface="ＭＳ ゴシック" panose="020B0609070205080204" pitchFamily="49" charset="-128"/>
              </a:rPr>
              <a:t>31</a:t>
            </a:r>
            <a:r>
              <a:rPr lang="ja-JP" altLang="en-US" spc="80" dirty="0" smtClean="0">
                <a:solidFill>
                  <a:prstClr val="black"/>
                </a:solidFill>
                <a:latin typeface="ＭＳ ゴシック" panose="020B0609070205080204" pitchFamily="49" charset="-128"/>
                <a:ea typeface="ＭＳ ゴシック" panose="020B0609070205080204" pitchFamily="49" charset="-128"/>
              </a:rPr>
              <a:t>年度「小学校教育課程編成の手引」から</a:t>
            </a:r>
            <a:endParaRPr lang="ja-JP" altLang="en-US" spc="80" dirty="0">
              <a:solidFill>
                <a:prstClr val="black"/>
              </a:solidFill>
              <a:latin typeface="ＭＳ ゴシック" panose="020B0609070205080204" pitchFamily="49" charset="-128"/>
              <a:ea typeface="ＭＳ ゴシック" panose="020B0609070205080204" pitchFamily="49" charset="-128"/>
            </a:endParaRPr>
          </a:p>
        </p:txBody>
      </p:sp>
      <p:pic>
        <p:nvPicPr>
          <p:cNvPr id="4" name="図 3" descr="画面の領域"/>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062" y="1979117"/>
            <a:ext cx="10890738" cy="3424165"/>
          </a:xfrm>
          <a:prstGeom prst="rect">
            <a:avLst/>
          </a:prstGeom>
        </p:spPr>
      </p:pic>
      <p:sp>
        <p:nvSpPr>
          <p:cNvPr id="6" name="正方形/長方形 5"/>
          <p:cNvSpPr/>
          <p:nvPr/>
        </p:nvSpPr>
        <p:spPr>
          <a:xfrm>
            <a:off x="2684585" y="1979117"/>
            <a:ext cx="4384430" cy="2839068"/>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57703857-1B50-490D-8F77-6EF77906AFAA}"/>
              </a:ext>
            </a:extLst>
          </p:cNvPr>
          <p:cNvSpPr/>
          <p:nvPr/>
        </p:nvSpPr>
        <p:spPr>
          <a:xfrm>
            <a:off x="699977" y="314476"/>
            <a:ext cx="6876549" cy="438582"/>
          </a:xfrm>
          <a:prstGeom prst="rect">
            <a:avLst/>
          </a:prstGeom>
        </p:spPr>
        <p:txBody>
          <a:bodyPr wrap="square">
            <a:spAutoFit/>
          </a:bodyPr>
          <a:lstStyle/>
          <a:p>
            <a:pPr>
              <a:lnSpc>
                <a:spcPts val="2700"/>
              </a:lnSpc>
            </a:pP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１　講義</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「学級経営の基本的な考え方</a:t>
            </a:r>
            <a:r>
              <a:rPr lang="ja-JP" altLang="en-US" sz="200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2000" dirty="0">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20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1547534247"/>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1853097924"/>
              </p:ext>
            </p:extLst>
          </p:nvPr>
        </p:nvGraphicFramePr>
        <p:xfrm>
          <a:off x="816079" y="1248265"/>
          <a:ext cx="9953520" cy="5324283"/>
        </p:xfrm>
        <a:graphic>
          <a:graphicData uri="http://schemas.openxmlformats.org/drawingml/2006/table">
            <a:tbl>
              <a:tblPr>
                <a:tableStyleId>{5C22544A-7EE6-4342-B048-85BDC9FD1C3A}</a:tableStyleId>
              </a:tblPr>
              <a:tblGrid>
                <a:gridCol w="1784881">
                  <a:extLst>
                    <a:ext uri="{9D8B030D-6E8A-4147-A177-3AD203B41FA5}">
                      <a16:colId xmlns:a16="http://schemas.microsoft.com/office/drawing/2014/main" val="3711258552"/>
                    </a:ext>
                  </a:extLst>
                </a:gridCol>
                <a:gridCol w="2802335">
                  <a:extLst>
                    <a:ext uri="{9D8B030D-6E8A-4147-A177-3AD203B41FA5}">
                      <a16:colId xmlns:a16="http://schemas.microsoft.com/office/drawing/2014/main" val="2106532755"/>
                    </a:ext>
                  </a:extLst>
                </a:gridCol>
                <a:gridCol w="2596756">
                  <a:extLst>
                    <a:ext uri="{9D8B030D-6E8A-4147-A177-3AD203B41FA5}">
                      <a16:colId xmlns:a16="http://schemas.microsoft.com/office/drawing/2014/main" val="3932072073"/>
                    </a:ext>
                  </a:extLst>
                </a:gridCol>
                <a:gridCol w="1384774">
                  <a:extLst>
                    <a:ext uri="{9D8B030D-6E8A-4147-A177-3AD203B41FA5}">
                      <a16:colId xmlns:a16="http://schemas.microsoft.com/office/drawing/2014/main" val="2126459205"/>
                    </a:ext>
                  </a:extLst>
                </a:gridCol>
                <a:gridCol w="1384774">
                  <a:extLst>
                    <a:ext uri="{9D8B030D-6E8A-4147-A177-3AD203B41FA5}">
                      <a16:colId xmlns:a16="http://schemas.microsoft.com/office/drawing/2014/main" val="211330980"/>
                    </a:ext>
                  </a:extLst>
                </a:gridCol>
              </a:tblGrid>
              <a:tr h="396683">
                <a:tc rowSpan="2">
                  <a:txBody>
                    <a:bodyPr/>
                    <a:lstStyle/>
                    <a:p>
                      <a:pPr marL="133985" indent="-133985" algn="just" hangingPunct="0">
                        <a:lnSpc>
                          <a:spcPts val="1300"/>
                        </a:lnSpc>
                        <a:spcAft>
                          <a:spcPts val="0"/>
                        </a:spcAft>
                        <a:tabLst>
                          <a:tab pos="2702560" algn="l"/>
                        </a:tabLst>
                      </a:pPr>
                      <a:r>
                        <a:rPr lang="en-US" sz="1800" dirty="0">
                          <a:effectLst/>
                        </a:rPr>
                        <a:t> </a:t>
                      </a:r>
                      <a:endParaRPr lang="ja-JP" sz="1800" dirty="0">
                        <a:effectLst/>
                      </a:endParaRPr>
                    </a:p>
                    <a:p>
                      <a:pPr marL="133985" indent="-133985" algn="just" hangingPunct="0">
                        <a:lnSpc>
                          <a:spcPts val="1300"/>
                        </a:lnSpc>
                        <a:spcAft>
                          <a:spcPts val="0"/>
                        </a:spcAft>
                        <a:tabLst>
                          <a:tab pos="2702560" algn="l"/>
                        </a:tabLst>
                      </a:pPr>
                      <a:r>
                        <a:rPr lang="en-US" sz="1800" dirty="0">
                          <a:effectLst/>
                        </a:rPr>
                        <a:t> </a:t>
                      </a:r>
                      <a:endParaRPr lang="ja-JP" sz="1800" dirty="0">
                        <a:effectLst/>
                      </a:endParaRPr>
                    </a:p>
                    <a:p>
                      <a:pPr marL="130810" indent="-130810"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hangingPunct="0">
                        <a:lnSpc>
                          <a:spcPct val="100000"/>
                        </a:lnSpc>
                        <a:spcAft>
                          <a:spcPts val="0"/>
                        </a:spcAft>
                        <a:tabLst>
                          <a:tab pos="2702560" algn="l"/>
                        </a:tabLst>
                      </a:pPr>
                      <a:r>
                        <a:rPr lang="ja-JP" sz="2000" dirty="0">
                          <a:effectLst/>
                        </a:rPr>
                        <a:t>課題の明確化</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auto" hangingPunct="1">
                        <a:lnSpc>
                          <a:spcPct val="100000"/>
                        </a:lnSpc>
                        <a:spcAft>
                          <a:spcPts val="0"/>
                        </a:spcAft>
                      </a:pPr>
                      <a:r>
                        <a:rPr lang="ja-JP" sz="2000" dirty="0">
                          <a:effectLst/>
                        </a:rPr>
                        <a:t>課題意識の共有</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auto" hangingPunct="1">
                        <a:lnSpc>
                          <a:spcPct val="100000"/>
                        </a:lnSpc>
                        <a:spcAft>
                          <a:spcPts val="0"/>
                        </a:spcAft>
                      </a:pPr>
                      <a:r>
                        <a:rPr lang="ja-JP" sz="2000" spc="-35" dirty="0">
                          <a:effectLst/>
                        </a:rPr>
                        <a:t>今後の方策</a:t>
                      </a:r>
                      <a:endParaRPr lang="ja-JP" sz="20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807050812"/>
                  </a:ext>
                </a:extLst>
              </a:tr>
              <a:tr h="1227156">
                <a:tc vMerge="1">
                  <a:txBody>
                    <a:bodyPr/>
                    <a:lstStyle/>
                    <a:p>
                      <a:endParaRPr kumimoji="1" lang="ja-JP" altLang="en-US"/>
                    </a:p>
                  </a:txBody>
                  <a:tcPr/>
                </a:tc>
                <a:tc>
                  <a:txBody>
                    <a:bodyPr/>
                    <a:lstStyle/>
                    <a:p>
                      <a:pPr marL="105410" indent="-105410" algn="just" fontAlgn="auto" hangingPunct="1">
                        <a:spcAft>
                          <a:spcPts val="0"/>
                        </a:spcAft>
                      </a:pPr>
                      <a:r>
                        <a:rPr lang="ja-JP" altLang="en-US" sz="1800" spc="-35" dirty="0">
                          <a:effectLst/>
                        </a:rPr>
                        <a:t>悩みや課題</a:t>
                      </a:r>
                      <a:endParaRPr lang="en-US" altLang="ja-JP" sz="1800" spc="-35" dirty="0">
                        <a:effectLst/>
                      </a:endParaRPr>
                    </a:p>
                    <a:p>
                      <a:pPr marL="105410" indent="-105410" algn="just" fontAlgn="auto" hangingPunct="1">
                        <a:spcAft>
                          <a:spcPts val="0"/>
                        </a:spcAft>
                      </a:pPr>
                      <a:r>
                        <a:rPr lang="ja-JP" sz="1800" spc="-35" dirty="0">
                          <a:effectLst/>
                        </a:rPr>
                        <a:t>※</a:t>
                      </a:r>
                      <a:r>
                        <a:rPr lang="ja-JP" sz="1800" spc="-60" dirty="0">
                          <a:effectLst/>
                        </a:rPr>
                        <a:t>悩みや課題の記入後、その解決に向けて、現時点で取り組んでいることがあれば記入</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spcAft>
                          <a:spcPts val="0"/>
                        </a:spcAft>
                      </a:pPr>
                      <a:r>
                        <a:rPr lang="ja-JP" sz="1800" spc="-35" dirty="0">
                          <a:effectLst/>
                        </a:rPr>
                        <a:t>説明、協議等から参考になった取組等</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7465" indent="12065" algn="just" fontAlgn="auto" hangingPunct="1">
                        <a:spcAft>
                          <a:spcPts val="0"/>
                        </a:spcAft>
                      </a:pPr>
                      <a:r>
                        <a:rPr lang="ja-JP" altLang="ja-JP" sz="1800" spc="-35" dirty="0" smtClean="0">
                          <a:effectLst/>
                        </a:rPr>
                        <a:t>協議を踏まえて、今後取り組むこと</a:t>
                      </a:r>
                      <a:endParaRPr lang="ja-JP" alt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fontAlgn="auto" hangingPunct="1">
                        <a:spcAft>
                          <a:spcPts val="0"/>
                        </a:spcAft>
                      </a:pPr>
                      <a:r>
                        <a:rPr lang="ja-JP" sz="1800" spc="-40" dirty="0">
                          <a:effectLst/>
                        </a:rPr>
                        <a:t>取組が実現できたときの理想像（子どもの変容</a:t>
                      </a:r>
                      <a:r>
                        <a:rPr lang="ja-JP" sz="1800" spc="-40" dirty="0" smtClean="0">
                          <a:effectLst/>
                        </a:rPr>
                        <a:t>等）</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3389028"/>
                  </a:ext>
                </a:extLst>
              </a:tr>
              <a:tr h="1778000">
                <a:tc>
                  <a:txBody>
                    <a:bodyPr/>
                    <a:lstStyle/>
                    <a:p>
                      <a:pPr marL="342900" lvl="0" indent="-342900" algn="just" hangingPunct="0">
                        <a:lnSpc>
                          <a:spcPts val="1300"/>
                        </a:lnSpc>
                        <a:spcAft>
                          <a:spcPts val="0"/>
                        </a:spcAft>
                        <a:buFont typeface="+mj-ea"/>
                        <a:buAutoNum type="circleNumDbPlain"/>
                      </a:pPr>
                      <a:endParaRPr lang="en-US" altLang="ja-JP" sz="1400" b="0" dirty="0" smtClean="0">
                        <a:solidFill>
                          <a:srgbClr val="000000"/>
                        </a:solidFill>
                        <a:effectLst/>
                        <a:latin typeface="ＭＳ 明朝" panose="02020609040205080304" pitchFamily="17"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・児童生徒同士</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の人間関係</a:t>
                      </a:r>
                      <a:r>
                        <a:rPr lang="ja-JP" altLang="en-US" sz="1800" b="0" dirty="0" err="1"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づ</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くり</a:t>
                      </a:r>
                      <a:endParaRPr lang="ja-JP" sz="1800" b="0" dirty="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algn="just" hangingPunct="0">
                        <a:lnSpc>
                          <a:spcPts val="1300"/>
                        </a:lnSpc>
                        <a:spcAft>
                          <a:spcPts val="0"/>
                        </a:spcAft>
                      </a:pPr>
                      <a:r>
                        <a:rPr lang="en-US" sz="1400" b="0" dirty="0">
                          <a:solidFill>
                            <a:srgbClr val="000000"/>
                          </a:solidFill>
                          <a:effectLst/>
                          <a:latin typeface="ＭＳ ゴシック" panose="020B0609070205080204" pitchFamily="49" charset="-128"/>
                          <a:ea typeface="ＭＳ 明朝" panose="02020609040205080304" pitchFamily="17" charset="-128"/>
                          <a:cs typeface="ＭＳ 明朝" panose="02020609040205080304" pitchFamily="17" charset="-128"/>
                        </a:rPr>
                        <a:t> </a:t>
                      </a:r>
                      <a:endParaRPr lang="ja-JP" sz="1400" b="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endParaRPr lang="ja-JP" sz="1800" dirty="0">
                        <a:solidFill>
                          <a:srgbClr val="29C7FF"/>
                        </a:solidFill>
                        <a:effectLst/>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9103754"/>
                  </a:ext>
                </a:extLst>
              </a:tr>
              <a:tr h="1778000">
                <a:tc>
                  <a:txBody>
                    <a:bodyPr/>
                    <a:lstStyle/>
                    <a:p>
                      <a:pPr marL="0" lvl="0" indent="0" algn="just" hangingPunct="0">
                        <a:lnSpc>
                          <a:spcPct val="100000"/>
                        </a:lnSpc>
                        <a:spcAft>
                          <a:spcPts val="0"/>
                        </a:spcAft>
                        <a:buFont typeface="+mj-ea"/>
                        <a:buNone/>
                        <a:tabLst>
                          <a:tab pos="2702560" algn="l"/>
                        </a:tabLst>
                      </a:pPr>
                      <a:endParaRPr lang="en-US" altLang="ja-JP" sz="12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・教師と児童生</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徒の人間関係</a:t>
                      </a:r>
                      <a:endParaRPr lang="en-US" altLang="ja-JP"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marL="0" lvl="0" indent="0" algn="just" hangingPunct="0">
                        <a:lnSpc>
                          <a:spcPct val="100000"/>
                        </a:lnSpc>
                        <a:spcAft>
                          <a:spcPts val="0"/>
                        </a:spcAft>
                        <a:buFont typeface="+mj-ea"/>
                        <a:buNone/>
                        <a:tabLst>
                          <a:tab pos="2702560" algn="l"/>
                        </a:tabLst>
                      </a:pPr>
                      <a:r>
                        <a:rPr lang="ja-JP" altLang="en-US" sz="1800" b="0" dirty="0" smtClean="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rPr>
                        <a:t>　づくり</a:t>
                      </a:r>
                      <a:endParaRPr lang="ja-JP" sz="1800" b="0" dirty="0">
                        <a:solidFill>
                          <a:srgbClr val="000000"/>
                        </a:solidFill>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algn="just" hangingPunct="0">
                        <a:lnSpc>
                          <a:spcPts val="1300"/>
                        </a:lnSpc>
                        <a:spcAft>
                          <a:spcPts val="0"/>
                        </a:spcAft>
                        <a:tabLst>
                          <a:tab pos="2702560" algn="l"/>
                        </a:tabLst>
                      </a:pPr>
                      <a:r>
                        <a:rPr lang="en-US" sz="1400" b="0" dirty="0">
                          <a:solidFill>
                            <a:srgbClr val="000000"/>
                          </a:solidFill>
                          <a:effectLst/>
                          <a:latin typeface="ＭＳ ゴシック" panose="020B0609070205080204" pitchFamily="49" charset="-128"/>
                          <a:ea typeface="ＭＳ 明朝" panose="02020609040205080304" pitchFamily="17" charset="-128"/>
                          <a:cs typeface="ＭＳ 明朝" panose="02020609040205080304" pitchFamily="17" charset="-128"/>
                        </a:rPr>
                        <a:t> </a:t>
                      </a:r>
                      <a:endParaRPr lang="ja-JP" sz="1400" b="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62865" marR="628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p>
                      <a:pPr algn="just" hangingPunct="0">
                        <a:lnSpc>
                          <a:spcPts val="1300"/>
                        </a:lnSpc>
                        <a:spcAft>
                          <a:spcPts val="0"/>
                        </a:spcAft>
                        <a:tabLst>
                          <a:tab pos="2702560" algn="l"/>
                        </a:tabLst>
                      </a:pPr>
                      <a:r>
                        <a:rPr lang="en-US" sz="1800" spc="-35" dirty="0">
                          <a:solidFill>
                            <a:srgbClr val="29C7FF"/>
                          </a:solidFill>
                          <a:effectLst/>
                        </a:rPr>
                        <a:t> </a:t>
                      </a:r>
                      <a:endParaRPr lang="ja-JP" sz="1800" dirty="0">
                        <a:solidFill>
                          <a:srgbClr val="29C7FF"/>
                        </a:solidFill>
                        <a:effectLst/>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hangingPunct="0">
                        <a:lnSpc>
                          <a:spcPts val="1300"/>
                        </a:lnSpc>
                        <a:spcAft>
                          <a:spcPts val="0"/>
                        </a:spcAft>
                        <a:tabLst>
                          <a:tab pos="2702560" algn="l"/>
                        </a:tabLst>
                      </a:pPr>
                      <a:r>
                        <a:rPr lang="en-US" sz="1800" spc="-35" dirty="0">
                          <a:effectLst/>
                        </a:rPr>
                        <a:t> </a:t>
                      </a:r>
                      <a:endParaRPr lang="ja-JP" sz="1800" dirty="0">
                        <a:solidFill>
                          <a:srgbClr val="000000"/>
                        </a:solidFill>
                        <a:effectLst/>
                        <a:latin typeface="ＭＳ 明朝" panose="02020609040205080304" pitchFamily="17" charset="-128"/>
                        <a:ea typeface="ＭＳ 明朝" panose="02020609040205080304" pitchFamily="17" charset="-128"/>
                        <a:cs typeface="ＭＳ 明朝" panose="02020609040205080304" pitchFamily="17" charset="-128"/>
                      </a:endParaRPr>
                    </a:p>
                  </a:txBody>
                  <a:tcPr marL="48495" marR="484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1018644"/>
                  </a:ext>
                </a:extLst>
              </a:tr>
            </a:tbl>
          </a:graphicData>
        </a:graphic>
      </p:graphicFrame>
      <p:sp>
        <p:nvSpPr>
          <p:cNvPr id="4" name="正方形/長方形 3">
            <a:extLst>
              <a:ext uri="{FF2B5EF4-FFF2-40B4-BE49-F238E27FC236}">
                <a16:creationId xmlns:a16="http://schemas.microsoft.com/office/drawing/2014/main" id="{57703857-1B50-490D-8F77-6EF77906AFAA}"/>
              </a:ext>
            </a:extLst>
          </p:cNvPr>
          <p:cNvSpPr/>
          <p:nvPr/>
        </p:nvSpPr>
        <p:spPr>
          <a:xfrm>
            <a:off x="950110" y="1330039"/>
            <a:ext cx="10813998" cy="2554545"/>
          </a:xfrm>
          <a:prstGeom prst="rect">
            <a:avLst/>
          </a:prstGeom>
        </p:spPr>
        <p:txBody>
          <a:bodyPr wrap="square">
            <a:spAutoFit/>
          </a:bodyPr>
          <a:lstStyle/>
          <a:p>
            <a:endParaRPr lang="en-US" altLang="ja-JP" sz="4000" dirty="0">
              <a:latin typeface="ＭＳ ゴシック" panose="020B0609070205080204" pitchFamily="49" charset="-128"/>
              <a:ea typeface="ＭＳ ゴシック" panose="020B0609070205080204" pitchFamily="49" charset="-128"/>
            </a:endParaRPr>
          </a:p>
          <a:p>
            <a:endParaRPr lang="en-US" altLang="ja-JP" sz="4000" dirty="0">
              <a:latin typeface="ＭＳ ゴシック" panose="020B0609070205080204" pitchFamily="49" charset="-128"/>
              <a:ea typeface="ＭＳ ゴシック" panose="020B0609070205080204" pitchFamily="49" charset="-128"/>
            </a:endParaRPr>
          </a:p>
          <a:p>
            <a:endParaRPr lang="en-US" altLang="ja-JP" sz="4000" dirty="0">
              <a:latin typeface="ＭＳ ゴシック" panose="020B0609070205080204" pitchFamily="49" charset="-128"/>
              <a:ea typeface="ＭＳ ゴシック" panose="020B0609070205080204" pitchFamily="49" charset="-128"/>
            </a:endParaRPr>
          </a:p>
          <a:p>
            <a:endParaRPr lang="ja-JP" altLang="en-US" sz="40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5C35AD2-8B7B-4CF4-BC66-4791DB21DCBF}" type="slidenum">
              <a:rPr kumimoji="1" lang="ja-JP" altLang="en-US" smtClean="0"/>
              <a:t>9</a:t>
            </a:fld>
            <a:endParaRPr kumimoji="1" lang="ja-JP" altLang="en-US"/>
          </a:p>
        </p:txBody>
      </p:sp>
      <p:sp>
        <p:nvSpPr>
          <p:cNvPr id="14" name="角丸四角形吹き出し 10"/>
          <p:cNvSpPr/>
          <p:nvPr/>
        </p:nvSpPr>
        <p:spPr>
          <a:xfrm>
            <a:off x="5679835" y="4674166"/>
            <a:ext cx="2930765" cy="892601"/>
          </a:xfrm>
          <a:prstGeom prst="wedgeRoundRectCallout">
            <a:avLst>
              <a:gd name="adj1" fmla="val -64025"/>
              <a:gd name="adj2" fmla="val -43399"/>
              <a:gd name="adj3" fmla="val 16667"/>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hangingPunct="0">
              <a:lnSpc>
                <a:spcPts val="3000"/>
              </a:lnSpc>
            </a:pPr>
            <a:r>
              <a:rPr lang="ja-JP" altLang="en-US" sz="4000" dirty="0">
                <a:solidFill>
                  <a:schemeClr val="tx1"/>
                </a:solidFill>
              </a:rPr>
              <a:t>ここを記入　</a:t>
            </a:r>
            <a:endParaRPr lang="en-US" altLang="ja-JP" sz="40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7" name="正方形/長方形 6">
            <a:extLst>
              <a:ext uri="{FF2B5EF4-FFF2-40B4-BE49-F238E27FC236}">
                <a16:creationId xmlns:a16="http://schemas.microsoft.com/office/drawing/2014/main" id="{57703857-1B50-490D-8F77-6EF77906AFAA}"/>
              </a:ext>
            </a:extLst>
          </p:cNvPr>
          <p:cNvSpPr/>
          <p:nvPr/>
        </p:nvSpPr>
        <p:spPr>
          <a:xfrm>
            <a:off x="352482" y="185261"/>
            <a:ext cx="4945957" cy="400110"/>
          </a:xfrm>
          <a:prstGeom prst="rect">
            <a:avLst/>
          </a:prstGeom>
        </p:spPr>
        <p:txBody>
          <a:bodyPr wrap="square">
            <a:spAutoFit/>
          </a:bodyPr>
          <a:lstStyle/>
          <a:p>
            <a:r>
              <a:rPr lang="ja-JP" altLang="en-US" sz="2000" dirty="0" smtClean="0">
                <a:latin typeface="ＭＳ ゴシック" panose="020B0609070205080204" pitchFamily="49" charset="-128"/>
                <a:ea typeface="ＭＳ ゴシック" panose="020B0609070205080204" pitchFamily="49" charset="-128"/>
              </a:rPr>
              <a:t>２　演習</a:t>
            </a:r>
            <a:r>
              <a:rPr lang="ja-JP" altLang="en-US" sz="2000" dirty="0">
                <a:latin typeface="ＭＳ ゴシック" panose="020B0609070205080204" pitchFamily="49" charset="-128"/>
                <a:ea typeface="ＭＳ ゴシック" panose="020B0609070205080204" pitchFamily="49" charset="-128"/>
              </a:rPr>
              <a:t>「課題の明確化」 </a:t>
            </a:r>
            <a:r>
              <a:rPr lang="ja-JP" altLang="en-US" sz="2000" dirty="0" smtClean="0">
                <a:latin typeface="ＭＳ ゴシック" panose="020B0609070205080204" pitchFamily="49" charset="-128"/>
                <a:ea typeface="ＭＳ ゴシック" panose="020B0609070205080204" pitchFamily="49" charset="-128"/>
              </a:rPr>
              <a:t>　</a:t>
            </a:r>
            <a:endParaRPr lang="ja-JP" altLang="en-US" sz="4000" dirty="0">
              <a:latin typeface="ＭＳ ゴシック" panose="020B0609070205080204" pitchFamily="49" charset="-128"/>
              <a:ea typeface="ＭＳ ゴシック" panose="020B0609070205080204" pitchFamily="49" charset="-128"/>
            </a:endParaRPr>
          </a:p>
        </p:txBody>
      </p:sp>
      <p:sp>
        <p:nvSpPr>
          <p:cNvPr id="8" name="テキスト ボックス 7"/>
          <p:cNvSpPr txBox="1"/>
          <p:nvPr/>
        </p:nvSpPr>
        <p:spPr>
          <a:xfrm>
            <a:off x="727944" y="585371"/>
            <a:ext cx="8774644" cy="584775"/>
          </a:xfrm>
          <a:prstGeom prst="rect">
            <a:avLst/>
          </a:prstGeom>
          <a:noFill/>
        </p:spPr>
        <p:txBody>
          <a:bodyPr wrap="square" rtlCol="0">
            <a:spAutoFit/>
          </a:bodyPr>
          <a:lstStyle/>
          <a:p>
            <a:r>
              <a:rPr kumimoji="1" lang="ja-JP" altLang="en-US" sz="3200" dirty="0" smtClean="0">
                <a:latin typeface="ＭＳ ゴシック" panose="020B0609070205080204" pitchFamily="49" charset="-128"/>
                <a:ea typeface="ＭＳ ゴシック" panose="020B0609070205080204" pitchFamily="49" charset="-128"/>
              </a:rPr>
              <a:t>○　課題の明確化</a:t>
            </a:r>
            <a:endParaRPr kumimoji="1" lang="ja-JP" altLang="en-US" sz="32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570464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13104</TotalTime>
  <Words>3935</Words>
  <Application>Microsoft Office PowerPoint</Application>
  <PresentationFormat>ワイド画面</PresentationFormat>
  <Paragraphs>524</Paragraphs>
  <Slides>26</Slides>
  <Notes>26</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26</vt:i4>
      </vt:variant>
    </vt:vector>
  </HeadingPairs>
  <TitlesOfParts>
    <vt:vector size="39" baseType="lpstr">
      <vt:lpstr>ＤＦ特太ゴシック体</vt:lpstr>
      <vt:lpstr>HG丸ｺﾞｼｯｸM-PRO</vt:lpstr>
      <vt:lpstr>ＭＳ Ｐゴシック</vt:lpstr>
      <vt:lpstr>MS UI Gothic</vt:lpstr>
      <vt:lpstr>ＭＳ ゴシック</vt:lpstr>
      <vt:lpstr>ＭＳ 明朝</vt:lpstr>
      <vt:lpstr>メイリオ</vt:lpstr>
      <vt:lpstr>Arial</vt:lpstr>
      <vt:lpstr>Calibri</vt:lpstr>
      <vt:lpstr>Calibri Light</vt:lpstr>
      <vt:lpstr>Times New Roman</vt:lpstr>
      <vt:lpstr>Wingdings</vt:lpstr>
      <vt:lpstr>Office Theme</vt:lpstr>
      <vt:lpstr>学級経営</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児童生徒理解</dc:title>
  <dc:creator>北海道</dc:creator>
  <cp:lastModifiedBy>赤松＿恵</cp:lastModifiedBy>
  <cp:revision>870</cp:revision>
  <cp:lastPrinted>2020-05-20T05:26:50Z</cp:lastPrinted>
  <dcterms:created xsi:type="dcterms:W3CDTF">2017-03-08T08:10:15Z</dcterms:created>
  <dcterms:modified xsi:type="dcterms:W3CDTF">2020-05-20T05:29:06Z</dcterms:modified>
</cp:coreProperties>
</file>