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4"/>
  </p:notesMasterIdLst>
  <p:handoutMasterIdLst>
    <p:handoutMasterId r:id="rId25"/>
  </p:handoutMasterIdLst>
  <p:sldIdLst>
    <p:sldId id="256" r:id="rId2"/>
    <p:sldId id="371" r:id="rId3"/>
    <p:sldId id="471" r:id="rId4"/>
    <p:sldId id="381" r:id="rId5"/>
    <p:sldId id="516" r:id="rId6"/>
    <p:sldId id="500" r:id="rId7"/>
    <p:sldId id="511" r:id="rId8"/>
    <p:sldId id="520" r:id="rId9"/>
    <p:sldId id="531" r:id="rId10"/>
    <p:sldId id="533" r:id="rId11"/>
    <p:sldId id="527" r:id="rId12"/>
    <p:sldId id="537" r:id="rId13"/>
    <p:sldId id="534" r:id="rId14"/>
    <p:sldId id="535" r:id="rId15"/>
    <p:sldId id="536" r:id="rId16"/>
    <p:sldId id="506" r:id="rId17"/>
    <p:sldId id="515" r:id="rId18"/>
    <p:sldId id="519" r:id="rId19"/>
    <p:sldId id="509" r:id="rId20"/>
    <p:sldId id="464" r:id="rId21"/>
    <p:sldId id="406" r:id="rId22"/>
    <p:sldId id="514" r:id="rId23"/>
  </p:sldIdLst>
  <p:sldSz cx="9144000" cy="6858000" type="screen4x3"/>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92" autoAdjust="0"/>
    <p:restoredTop sz="61871" autoAdjust="0"/>
  </p:normalViewPr>
  <p:slideViewPr>
    <p:cSldViewPr snapToGrid="0">
      <p:cViewPr varScale="1">
        <p:scale>
          <a:sx n="47" d="100"/>
          <a:sy n="47" d="100"/>
        </p:scale>
        <p:origin x="1644" y="3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3744"/>
    </p:cViewPr>
  </p:sorterViewPr>
  <p:notesViewPr>
    <p:cSldViewPr snapToGrid="0">
      <p:cViewPr>
        <p:scale>
          <a:sx n="66" d="100"/>
          <a:sy n="66" d="100"/>
        </p:scale>
        <p:origin x="2580" y="-8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3818970" y="9377320"/>
            <a:ext cx="2921582" cy="495346"/>
          </a:xfrm>
          <a:prstGeom prst="rect">
            <a:avLst/>
          </a:prstGeom>
        </p:spPr>
        <p:txBody>
          <a:bodyPr vert="horz" lIns="91458" tIns="45729" rIns="91458" bIns="45729" rtlCol="0" anchor="b"/>
          <a:lstStyle>
            <a:lvl1pPr algn="r">
              <a:defRPr sz="1200"/>
            </a:lvl1pPr>
          </a:lstStyle>
          <a:p>
            <a:fld id="{BAF33F2D-2087-4D46-896B-7BB22E6A5EFF}" type="slidenum">
              <a:rPr kumimoji="1" lang="ja-JP" altLang="en-US" smtClean="0"/>
              <a:t>‹#›</a:t>
            </a:fld>
            <a:endParaRPr kumimoji="1" lang="ja-JP" altLang="en-US"/>
          </a:p>
        </p:txBody>
      </p:sp>
    </p:spTree>
    <p:extLst>
      <p:ext uri="{BB962C8B-B14F-4D97-AF65-F5344CB8AC3E}">
        <p14:creationId xmlns:p14="http://schemas.microsoft.com/office/powerpoint/2010/main" val="28964372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7"/>
            <a:ext cx="2921582" cy="495348"/>
          </a:xfrm>
          <a:prstGeom prst="rect">
            <a:avLst/>
          </a:prstGeom>
        </p:spPr>
        <p:txBody>
          <a:bodyPr vert="horz" lIns="91458" tIns="45729" rIns="91458" bIns="45729"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8970" y="7"/>
            <a:ext cx="2921582" cy="495348"/>
          </a:xfrm>
          <a:prstGeom prst="rect">
            <a:avLst/>
          </a:prstGeom>
        </p:spPr>
        <p:txBody>
          <a:bodyPr vert="horz" lIns="91458" tIns="45729" rIns="91458" bIns="45729" rtlCol="0"/>
          <a:lstStyle>
            <a:lvl1pPr algn="r">
              <a:defRPr sz="1200"/>
            </a:lvl1pPr>
          </a:lstStyle>
          <a:p>
            <a:fld id="{C51DA328-7C77-487B-9D9A-193813DFC2AE}" type="datetimeFigureOut">
              <a:rPr kumimoji="1" lang="ja-JP" altLang="en-US" smtClean="0"/>
              <a:t>2017/6/12</a:t>
            </a:fld>
            <a:endParaRPr kumimoji="1" lang="ja-JP" altLang="en-US"/>
          </a:p>
        </p:txBody>
      </p:sp>
      <p:sp>
        <p:nvSpPr>
          <p:cNvPr id="4" name="スライド イメージ プレースホルダー 3"/>
          <p:cNvSpPr>
            <a:spLocks noGrp="1" noRot="1" noChangeAspect="1"/>
          </p:cNvSpPr>
          <p:nvPr>
            <p:ph type="sldImg" idx="2"/>
          </p:nvPr>
        </p:nvSpPr>
        <p:spPr>
          <a:xfrm>
            <a:off x="1150938" y="1235075"/>
            <a:ext cx="4440237" cy="3330575"/>
          </a:xfrm>
          <a:prstGeom prst="rect">
            <a:avLst/>
          </a:prstGeom>
          <a:noFill/>
          <a:ln w="12700">
            <a:solidFill>
              <a:prstClr val="black"/>
            </a:solidFill>
          </a:ln>
        </p:spPr>
        <p:txBody>
          <a:bodyPr vert="horz" lIns="91458" tIns="45729" rIns="91458" bIns="45729" rtlCol="0" anchor="ctr"/>
          <a:lstStyle/>
          <a:p>
            <a:endParaRPr lang="ja-JP" altLang="en-US"/>
          </a:p>
        </p:txBody>
      </p:sp>
      <p:sp>
        <p:nvSpPr>
          <p:cNvPr id="5" name="ノート プレースホルダー 4"/>
          <p:cNvSpPr>
            <a:spLocks noGrp="1"/>
          </p:cNvSpPr>
          <p:nvPr>
            <p:ph type="body" sz="quarter" idx="3"/>
          </p:nvPr>
        </p:nvSpPr>
        <p:spPr>
          <a:xfrm>
            <a:off x="674212" y="4751218"/>
            <a:ext cx="5393690" cy="3887361"/>
          </a:xfrm>
          <a:prstGeom prst="rect">
            <a:avLst/>
          </a:prstGeom>
        </p:spPr>
        <p:txBody>
          <a:bodyPr vert="horz" lIns="91458" tIns="45729" rIns="91458" bIns="4572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20"/>
            <a:ext cx="2921582" cy="495346"/>
          </a:xfrm>
          <a:prstGeom prst="rect">
            <a:avLst/>
          </a:prstGeom>
        </p:spPr>
        <p:txBody>
          <a:bodyPr vert="horz" lIns="91458" tIns="45729" rIns="91458" bIns="4572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0" y="9377320"/>
            <a:ext cx="2921582" cy="495346"/>
          </a:xfrm>
          <a:prstGeom prst="rect">
            <a:avLst/>
          </a:prstGeom>
        </p:spPr>
        <p:txBody>
          <a:bodyPr vert="horz" lIns="91458" tIns="45729" rIns="91458" bIns="45729" rtlCol="0" anchor="b"/>
          <a:lstStyle>
            <a:lvl1pPr algn="r">
              <a:defRPr sz="1200"/>
            </a:lvl1pPr>
          </a:lstStyle>
          <a:p>
            <a:fld id="{1DED8DB4-83AB-419C-8274-84D89AD81538}" type="slidenum">
              <a:rPr kumimoji="1" lang="ja-JP" altLang="en-US" smtClean="0"/>
              <a:t>‹#›</a:t>
            </a:fld>
            <a:endParaRPr kumimoji="1" lang="ja-JP" altLang="en-US"/>
          </a:p>
        </p:txBody>
      </p:sp>
    </p:spTree>
    <p:extLst>
      <p:ext uri="{BB962C8B-B14F-4D97-AF65-F5344CB8AC3E}">
        <p14:creationId xmlns:p14="http://schemas.microsoft.com/office/powerpoint/2010/main" val="2531158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40237" cy="3330575"/>
          </a:xfrm>
        </p:spPr>
      </p:sp>
      <p:sp>
        <p:nvSpPr>
          <p:cNvPr id="3" name="ノート プレースホルダー 2"/>
          <p:cNvSpPr>
            <a:spLocks noGrp="1"/>
          </p:cNvSpPr>
          <p:nvPr>
            <p:ph type="body" idx="1"/>
          </p:nvPr>
        </p:nvSpPr>
        <p:spPr/>
        <p:txBody>
          <a:bodyPr/>
          <a:lstStyle/>
          <a:p>
            <a:pPr defTabSz="917419">
              <a:defRPr/>
            </a:pPr>
            <a:r>
              <a:rPr kumimoji="1" lang="ja-JP" altLang="en-US" dirty="0" smtClean="0"/>
              <a:t>○これから学級経営の研修を行います。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DED8DB4-83AB-419C-8274-84D89AD81538}" type="slidenum">
              <a:rPr kumimoji="1" lang="ja-JP" altLang="en-US" smtClean="0"/>
              <a:t>1</a:t>
            </a:fld>
            <a:endParaRPr kumimoji="1" lang="ja-JP" altLang="en-US"/>
          </a:p>
        </p:txBody>
      </p:sp>
    </p:spTree>
    <p:extLst>
      <p:ext uri="{BB962C8B-B14F-4D97-AF65-F5344CB8AC3E}">
        <p14:creationId xmlns:p14="http://schemas.microsoft.com/office/powerpoint/2010/main" val="3098924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○掲示物も整然としています。</a:t>
            </a:r>
            <a:endParaRPr kumimoji="1" lang="en-US" altLang="ja-JP" dirty="0" smtClean="0"/>
          </a:p>
          <a:p>
            <a:endParaRPr kumimoji="1" lang="en-US" altLang="ja-JP" dirty="0" smtClean="0"/>
          </a:p>
          <a:p>
            <a:r>
              <a:rPr kumimoji="1" lang="ja-JP" altLang="en-US" dirty="0" smtClean="0"/>
              <a:t>○教師は無意識のうちに児童生徒に影響を与えています。教師自らも整理整頓を心がけることが大切です。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DED8DB4-83AB-419C-8274-84D89AD81538}" type="slidenum">
              <a:rPr kumimoji="1" lang="ja-JP" altLang="en-US" smtClean="0"/>
              <a:t>10</a:t>
            </a:fld>
            <a:endParaRPr kumimoji="1" lang="ja-JP" altLang="en-US"/>
          </a:p>
        </p:txBody>
      </p:sp>
    </p:spTree>
    <p:extLst>
      <p:ext uri="{BB962C8B-B14F-4D97-AF65-F5344CB8AC3E}">
        <p14:creationId xmlns:p14="http://schemas.microsoft.com/office/powerpoint/2010/main" val="1804244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941">
              <a:defRPr/>
            </a:pPr>
            <a:r>
              <a:rPr kumimoji="1" lang="ja-JP" altLang="en-US" dirty="0" smtClean="0"/>
              <a:t>○次に、学習規律確立について説明します。</a:t>
            </a:r>
            <a:endParaRPr kumimoji="1" lang="en-US" altLang="ja-JP" dirty="0" smtClean="0"/>
          </a:p>
          <a:p>
            <a:pPr defTabSz="914941">
              <a:defRPr/>
            </a:pPr>
            <a:r>
              <a:rPr kumimoji="1" lang="ja-JP" altLang="en-US" dirty="0" smtClean="0"/>
              <a:t>○学習規律を確立するためには、学習の準備、挨拶、姿勢、発表の仕方や話の聞き方、話し合いの仕方など、児童生徒の状況を全職員で確認、交流し、効果的な指導方法を共有することが大切です。</a:t>
            </a:r>
            <a:endParaRPr kumimoji="1" lang="en-US" altLang="ja-JP" dirty="0" smtClean="0"/>
          </a:p>
          <a:p>
            <a:pPr defTabSz="914941">
              <a:defRPr/>
            </a:pPr>
            <a:endParaRPr lang="en-US" altLang="ja-JP" dirty="0" smtClean="0"/>
          </a:p>
          <a:p>
            <a:pPr defTabSz="914941">
              <a:defRPr/>
            </a:pPr>
            <a:r>
              <a:rPr lang="ja-JP" altLang="en-US" dirty="0" smtClean="0"/>
              <a:t>○学習規律の一例として、机の上に置く物を学校で統一します。</a:t>
            </a:r>
            <a:endParaRPr lang="en-US" altLang="ja-JP" dirty="0" smtClean="0"/>
          </a:p>
          <a:p>
            <a:pPr defTabSz="914941">
              <a:defRPr/>
            </a:pPr>
            <a:r>
              <a:rPr lang="ja-JP" altLang="en-US" dirty="0" smtClean="0"/>
              <a:t>○鉛筆</a:t>
            </a:r>
            <a:r>
              <a:rPr lang="ja-JP" altLang="en-US" dirty="0"/>
              <a:t>、消しゴム、定規等、必要なものを必要な数だけ置くように</a:t>
            </a:r>
            <a:r>
              <a:rPr lang="ja-JP" altLang="en-US" dirty="0" smtClean="0"/>
              <a:t>します。</a:t>
            </a:r>
            <a:r>
              <a:rPr lang="ja-JP" altLang="en-US" dirty="0"/>
              <a:t>また、教科書とノートの置く位置も</a:t>
            </a:r>
            <a:r>
              <a:rPr lang="ja-JP" altLang="en-US" dirty="0" smtClean="0"/>
              <a:t>決めます。同様に左利き版も作成します。</a:t>
            </a:r>
            <a:endParaRPr lang="ja-JP" altLang="ja-JP" dirty="0"/>
          </a:p>
          <a:p>
            <a:pPr defTabSz="914575">
              <a:defRPr/>
            </a:pPr>
            <a:r>
              <a:rPr kumimoji="1" lang="ja-JP" altLang="en-US" dirty="0" smtClean="0"/>
              <a:t>○このように統一することで授業中に学習内容以外の指導場面が減り、学習に集中できる環境が整うことになります。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1DED8DB4-83AB-419C-8274-84D89AD81538}" type="slidenum">
              <a:rPr kumimoji="1" lang="ja-JP" altLang="en-US" smtClean="0"/>
              <a:t>11</a:t>
            </a:fld>
            <a:endParaRPr kumimoji="1" lang="ja-JP" altLang="en-US"/>
          </a:p>
        </p:txBody>
      </p:sp>
    </p:spTree>
    <p:extLst>
      <p:ext uri="{BB962C8B-B14F-4D97-AF65-F5344CB8AC3E}">
        <p14:creationId xmlns:p14="http://schemas.microsoft.com/office/powerpoint/2010/main" val="56123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必要なものを必要な数だけ机上に置いています。学習</a:t>
            </a:r>
            <a:r>
              <a:rPr kumimoji="1" lang="ja-JP" altLang="en-US" err="1" smtClean="0"/>
              <a:t>環境</a:t>
            </a:r>
            <a:r>
              <a:rPr kumimoji="1" lang="ja-JP" altLang="en-US" smtClean="0"/>
              <a:t>が整った机の例です。</a:t>
            </a:r>
            <a:endParaRPr kumimoji="1" lang="ja-JP" altLang="en-US" dirty="0"/>
          </a:p>
        </p:txBody>
      </p:sp>
      <p:sp>
        <p:nvSpPr>
          <p:cNvPr id="4" name="スライド番号プレースホルダー 3"/>
          <p:cNvSpPr>
            <a:spLocks noGrp="1"/>
          </p:cNvSpPr>
          <p:nvPr>
            <p:ph type="sldNum" sz="quarter" idx="10"/>
          </p:nvPr>
        </p:nvSpPr>
        <p:spPr/>
        <p:txBody>
          <a:bodyPr/>
          <a:lstStyle/>
          <a:p>
            <a:fld id="{1DED8DB4-83AB-419C-8274-84D89AD81538}" type="slidenum">
              <a:rPr kumimoji="1" lang="ja-JP" altLang="en-US" smtClean="0"/>
              <a:t>12</a:t>
            </a:fld>
            <a:endParaRPr kumimoji="1" lang="ja-JP" altLang="en-US"/>
          </a:p>
        </p:txBody>
      </p:sp>
    </p:spTree>
    <p:extLst>
      <p:ext uri="{BB962C8B-B14F-4D97-AF65-F5344CB8AC3E}">
        <p14:creationId xmlns:p14="http://schemas.microsoft.com/office/powerpoint/2010/main" val="1003925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これは、ある小学校の「</a:t>
            </a:r>
            <a:r>
              <a:rPr kumimoji="1" lang="en-US" altLang="ja-JP" dirty="0" smtClean="0"/>
              <a:t>10</a:t>
            </a:r>
            <a:r>
              <a:rPr kumimoji="1" lang="ja-JP" altLang="en-US" dirty="0" smtClean="0"/>
              <a:t>の約束」です。学習規律のルールは、学校全体で共有し、統一した指導が行われています。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1DED8DB4-83AB-419C-8274-84D89AD81538}" type="slidenum">
              <a:rPr kumimoji="1" lang="ja-JP" altLang="en-US" smtClean="0"/>
              <a:t>13</a:t>
            </a:fld>
            <a:endParaRPr kumimoji="1" lang="ja-JP" altLang="en-US"/>
          </a:p>
        </p:txBody>
      </p:sp>
    </p:spTree>
    <p:extLst>
      <p:ext uri="{BB962C8B-B14F-4D97-AF65-F5344CB8AC3E}">
        <p14:creationId xmlns:p14="http://schemas.microsoft.com/office/powerpoint/2010/main" val="1213313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子どもたちが教科書を立てて持つことで、姿勢が良くなり、集中力を維持しやすくなります。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1DED8DB4-83AB-419C-8274-84D89AD81538}" type="slidenum">
              <a:rPr kumimoji="1" lang="ja-JP" altLang="en-US" smtClean="0"/>
              <a:t>14</a:t>
            </a:fld>
            <a:endParaRPr kumimoji="1" lang="ja-JP" altLang="en-US"/>
          </a:p>
        </p:txBody>
      </p:sp>
    </p:spTree>
    <p:extLst>
      <p:ext uri="{BB962C8B-B14F-4D97-AF65-F5344CB8AC3E}">
        <p14:creationId xmlns:p14="http://schemas.microsoft.com/office/powerpoint/2010/main" val="650141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○しっかり手を伸ばして挙手しています。</a:t>
            </a:r>
            <a:endParaRPr kumimoji="1" lang="en-US" altLang="ja-JP" dirty="0" smtClean="0"/>
          </a:p>
          <a:p>
            <a:endParaRPr kumimoji="1" lang="en-US" altLang="ja-JP" dirty="0" smtClean="0"/>
          </a:p>
          <a:p>
            <a:r>
              <a:rPr kumimoji="1" lang="ja-JP" altLang="en-US" dirty="0" smtClean="0"/>
              <a:t>○このように、学習規律を確立することは、学習の効果を高め、学びに</a:t>
            </a:r>
            <a:r>
              <a:rPr kumimoji="1" lang="ja-JP" altLang="en-US" smtClean="0"/>
              <a:t>向かう集団づくりにつながります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1DED8DB4-83AB-419C-8274-84D89AD81538}" type="slidenum">
              <a:rPr kumimoji="1" lang="ja-JP" altLang="en-US" smtClean="0"/>
              <a:t>15</a:t>
            </a:fld>
            <a:endParaRPr kumimoji="1" lang="ja-JP" altLang="en-US"/>
          </a:p>
        </p:txBody>
      </p:sp>
    </p:spTree>
    <p:extLst>
      <p:ext uri="{BB962C8B-B14F-4D97-AF65-F5344CB8AC3E}">
        <p14:creationId xmlns:p14="http://schemas.microsoft.com/office/powerpoint/2010/main" val="4064756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○次に「隠れたカリキュラム」について説明します。</a:t>
            </a:r>
            <a:endParaRPr kumimoji="1" lang="en-US" altLang="ja-JP" dirty="0" smtClean="0"/>
          </a:p>
          <a:p>
            <a:pPr defTabSz="914941">
              <a:defRPr/>
            </a:pPr>
            <a:r>
              <a:rPr kumimoji="1" lang="ja-JP" altLang="en-US" dirty="0" smtClean="0"/>
              <a:t>○「隠れたカリキュラム」という言葉以外にも、「潜在カリキュラム」「ヒドゥン・カリキュラム」「レイタント・カリキュラム」などとも言われています。</a:t>
            </a:r>
            <a:endParaRPr kumimoji="1" lang="en-US" altLang="ja-JP" dirty="0" smtClean="0"/>
          </a:p>
          <a:p>
            <a:pPr defTabSz="914941">
              <a:defRPr/>
            </a:pPr>
            <a:r>
              <a:rPr lang="ja-JP" altLang="en-US" dirty="0" smtClean="0"/>
              <a:t>○一般的に「教師が意図も意識もせずに児童生徒に教え続けている教育内容」のことです。</a:t>
            </a:r>
            <a:endParaRPr lang="en-US" altLang="ja-JP" dirty="0" smtClean="0"/>
          </a:p>
          <a:p>
            <a:pPr defTabSz="914941">
              <a:defRPr/>
            </a:pPr>
            <a:r>
              <a:rPr kumimoji="1" lang="ja-JP" altLang="en-US" dirty="0" smtClean="0"/>
              <a:t>○学校には、教科指導や生徒指導などの他に、教師が無意識のうちに、児童生徒に影響を与えている事象があります。</a:t>
            </a:r>
            <a:endParaRPr kumimoji="1" lang="en-US" altLang="ja-JP" dirty="0" smtClean="0"/>
          </a:p>
          <a:p>
            <a:pPr defTabSz="914941">
              <a:defRPr/>
            </a:pPr>
            <a:r>
              <a:rPr lang="ja-JP" altLang="en-US" dirty="0" smtClean="0"/>
              <a:t>○意図的なカリキュラム以上に、児童生徒への影響は大きいと言われています。</a:t>
            </a:r>
            <a:endParaRPr lang="en-US" altLang="ja-JP" dirty="0" smtClean="0"/>
          </a:p>
          <a:p>
            <a:pPr defTabSz="914941">
              <a:defRPr/>
            </a:pPr>
            <a:r>
              <a:rPr kumimoji="1" lang="ja-JP" altLang="en-US" dirty="0" smtClean="0"/>
              <a:t>○教師は、こうした「隠れたカリキュラム」が学習環境や教育活動のあらゆる場面に存在していることを意識して指導することが大切です。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ED8DB4-83AB-419C-8274-84D89AD81538}" type="slidenum">
              <a:rPr kumimoji="1" lang="ja-JP" altLang="en-US" smtClean="0"/>
              <a:t>16</a:t>
            </a:fld>
            <a:endParaRPr kumimoji="1" lang="ja-JP" altLang="en-US"/>
          </a:p>
        </p:txBody>
      </p:sp>
    </p:spTree>
    <p:extLst>
      <p:ext uri="{BB962C8B-B14F-4D97-AF65-F5344CB8AC3E}">
        <p14:creationId xmlns:p14="http://schemas.microsoft.com/office/powerpoint/2010/main" val="3985821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○教室環境に係る隠れたカリキュラムの例としては、スライドのようなものがあります。</a:t>
            </a:r>
            <a:endParaRPr kumimoji="1" lang="en-US" altLang="ja-JP" dirty="0" smtClean="0"/>
          </a:p>
          <a:p>
            <a:r>
              <a:rPr kumimoji="1" lang="ja-JP" altLang="en-US" dirty="0" smtClean="0"/>
              <a:t>○教師は自ら率先して、意図的に教室環境を整える姿を示すことが大切です。</a:t>
            </a:r>
            <a:endParaRPr kumimoji="1" lang="en-US" altLang="ja-JP" dirty="0" smtClean="0"/>
          </a:p>
          <a:p>
            <a:r>
              <a:rPr kumimoji="1" lang="ja-JP" altLang="en-US" dirty="0" smtClean="0"/>
              <a:t>○乱れた教室環境を教師がそのままにしておくと、児童生徒はそれが当たり前だと感じ、自らも整理整頓する必要性を感じなくなります。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DED8DB4-83AB-419C-8274-84D89AD81538}" type="slidenum">
              <a:rPr kumimoji="1" lang="ja-JP" altLang="en-US" smtClean="0"/>
              <a:t>17</a:t>
            </a:fld>
            <a:endParaRPr kumimoji="1" lang="ja-JP" altLang="en-US"/>
          </a:p>
        </p:txBody>
      </p:sp>
    </p:spTree>
    <p:extLst>
      <p:ext uri="{BB962C8B-B14F-4D97-AF65-F5344CB8AC3E}">
        <p14:creationId xmlns:p14="http://schemas.microsoft.com/office/powerpoint/2010/main" val="4133451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○学習指導に係る隠れたカリキュラムにはスライドのようなものがあります。</a:t>
            </a:r>
            <a:endParaRPr kumimoji="1" lang="en-US" altLang="ja-JP" dirty="0" smtClean="0"/>
          </a:p>
          <a:p>
            <a:r>
              <a:rPr kumimoji="1" lang="ja-JP" altLang="en-US" dirty="0" smtClean="0"/>
              <a:t>○教師が丁寧な文字を書くことで、児童生徒にも丁寧な文字を書く習慣をつける、教師が時間や期限を守ることで、児童生徒にも見通しをもって期限内に学習を進める習慣を付けることなどが期待できます。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DED8DB4-83AB-419C-8274-84D89AD81538}" type="slidenum">
              <a:rPr kumimoji="1" lang="ja-JP" altLang="en-US" smtClean="0"/>
              <a:t>18</a:t>
            </a:fld>
            <a:endParaRPr kumimoji="1" lang="ja-JP" altLang="en-US"/>
          </a:p>
        </p:txBody>
      </p:sp>
    </p:spTree>
    <p:extLst>
      <p:ext uri="{BB962C8B-B14F-4D97-AF65-F5344CB8AC3E}">
        <p14:creationId xmlns:p14="http://schemas.microsoft.com/office/powerpoint/2010/main" val="2813385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0" hangingPunct="0"/>
            <a:r>
              <a:rPr lang="ja-JP" altLang="en-US" dirty="0" smtClean="0">
                <a:latin typeface="+mn-ea"/>
                <a:ea typeface="+mn-ea"/>
              </a:rPr>
              <a:t>○また、「隠れたカリキュラム」の怖さとして、</a:t>
            </a:r>
            <a:endParaRPr lang="en-US" altLang="ja-JP" dirty="0" smtClean="0">
              <a:latin typeface="+mn-ea"/>
              <a:ea typeface="+mn-ea"/>
            </a:endParaRPr>
          </a:p>
          <a:p>
            <a:pPr eaLnBrk="0" hangingPunct="0">
              <a:lnSpc>
                <a:spcPct val="160000"/>
              </a:lnSpc>
            </a:pPr>
            <a:r>
              <a:rPr lang="ja-JP" altLang="en-US" dirty="0" smtClean="0">
                <a:latin typeface="+mn-ea"/>
                <a:ea typeface="+mn-ea"/>
              </a:rPr>
              <a:t>・教師は「</a:t>
            </a:r>
            <a:r>
              <a:rPr lang="ja-JP" altLang="en-US" dirty="0">
                <a:latin typeface="+mn-ea"/>
                <a:ea typeface="+mn-ea"/>
              </a:rPr>
              <a:t>よい」「問題ない」と思っているため、</a:t>
            </a:r>
            <a:r>
              <a:rPr lang="ja-JP" altLang="en-US" dirty="0">
                <a:solidFill>
                  <a:srgbClr val="FF0000"/>
                </a:solidFill>
                <a:latin typeface="+mn-ea"/>
                <a:ea typeface="+mn-ea"/>
              </a:rPr>
              <a:t>その行為を続けて</a:t>
            </a:r>
            <a:r>
              <a:rPr lang="ja-JP" altLang="en-US" dirty="0">
                <a:latin typeface="+mn-ea"/>
                <a:ea typeface="+mn-ea"/>
              </a:rPr>
              <a:t>しまい、</a:t>
            </a:r>
            <a:r>
              <a:rPr lang="ja-JP" altLang="en-US" dirty="0">
                <a:solidFill>
                  <a:srgbClr val="FF0000"/>
                </a:solidFill>
                <a:latin typeface="+mn-ea"/>
                <a:ea typeface="+mn-ea"/>
              </a:rPr>
              <a:t>継続的に影響が</a:t>
            </a:r>
            <a:r>
              <a:rPr lang="ja-JP" altLang="en-US" dirty="0" smtClean="0">
                <a:solidFill>
                  <a:srgbClr val="FF0000"/>
                </a:solidFill>
                <a:latin typeface="+mn-ea"/>
                <a:ea typeface="+mn-ea"/>
              </a:rPr>
              <a:t>蓄積</a:t>
            </a:r>
            <a:r>
              <a:rPr lang="ja-JP" altLang="en-US" dirty="0" smtClean="0">
                <a:solidFill>
                  <a:schemeClr val="tx1"/>
                </a:solidFill>
                <a:latin typeface="+mn-ea"/>
                <a:ea typeface="+mn-ea"/>
              </a:rPr>
              <a:t>すること</a:t>
            </a:r>
            <a:endParaRPr lang="en-US" altLang="ja-JP" dirty="0">
              <a:latin typeface="+mn-ea"/>
              <a:ea typeface="+mn-ea"/>
            </a:endParaRPr>
          </a:p>
          <a:p>
            <a:pPr eaLnBrk="0" hangingPunct="0">
              <a:lnSpc>
                <a:spcPct val="160000"/>
              </a:lnSpc>
            </a:pPr>
            <a:r>
              <a:rPr lang="ja-JP" altLang="en-US" dirty="0" smtClean="0">
                <a:latin typeface="+mn-ea"/>
                <a:ea typeface="+mn-ea"/>
              </a:rPr>
              <a:t>・他</a:t>
            </a:r>
            <a:r>
              <a:rPr lang="ja-JP" altLang="en-US" dirty="0">
                <a:latin typeface="+mn-ea"/>
                <a:ea typeface="+mn-ea"/>
              </a:rPr>
              <a:t>学級でも同じだと、</a:t>
            </a:r>
            <a:r>
              <a:rPr lang="ja-JP" altLang="en-US" dirty="0">
                <a:solidFill>
                  <a:srgbClr val="FF0000"/>
                </a:solidFill>
                <a:latin typeface="+mn-ea"/>
                <a:ea typeface="+mn-ea"/>
              </a:rPr>
              <a:t>間違った考え方や方法が定着</a:t>
            </a:r>
            <a:r>
              <a:rPr lang="ja-JP" altLang="en-US" dirty="0">
                <a:latin typeface="+mn-ea"/>
                <a:ea typeface="+mn-ea"/>
              </a:rPr>
              <a:t>し、学校全体の教育の質が低下する</a:t>
            </a:r>
            <a:r>
              <a:rPr lang="ja-JP" altLang="en-US" dirty="0" smtClean="0">
                <a:latin typeface="+mn-ea"/>
                <a:ea typeface="+mn-ea"/>
              </a:rPr>
              <a:t>こと</a:t>
            </a:r>
            <a:endParaRPr lang="en-US" altLang="ja-JP" dirty="0" smtClean="0">
              <a:latin typeface="+mn-ea"/>
              <a:ea typeface="+mn-ea"/>
            </a:endParaRPr>
          </a:p>
          <a:p>
            <a:pPr eaLnBrk="0" hangingPunct="0">
              <a:lnSpc>
                <a:spcPct val="160000"/>
              </a:lnSpc>
            </a:pPr>
            <a:r>
              <a:rPr kumimoji="1" lang="ja-JP" altLang="en-US" dirty="0" smtClean="0">
                <a:latin typeface="+mn-ea"/>
                <a:ea typeface="+mn-ea"/>
              </a:rPr>
              <a:t>が考えられます。</a:t>
            </a:r>
            <a:endParaRPr kumimoji="1" lang="en-US" altLang="ja-JP" dirty="0" smtClean="0">
              <a:latin typeface="+mn-ea"/>
              <a:ea typeface="+mn-ea"/>
            </a:endParaRPr>
          </a:p>
          <a:p>
            <a:pPr>
              <a:lnSpc>
                <a:spcPct val="160000"/>
              </a:lnSpc>
            </a:pPr>
            <a:endParaRPr kumimoji="1" lang="ja-JP" altLang="en-US" dirty="0"/>
          </a:p>
        </p:txBody>
      </p:sp>
      <p:sp>
        <p:nvSpPr>
          <p:cNvPr id="4" name="日付プレースホルダー 3"/>
          <p:cNvSpPr>
            <a:spLocks noGrp="1"/>
          </p:cNvSpPr>
          <p:nvPr>
            <p:ph type="dt" idx="10"/>
          </p:nvPr>
        </p:nvSpPr>
        <p:spPr/>
        <p:txBody>
          <a:bodyPr/>
          <a:lstStyle/>
          <a:p>
            <a:r>
              <a:rPr kumimoji="1" lang="en-US" altLang="ja-JP" smtClean="0"/>
              <a:t>2014/5/10</a:t>
            </a:r>
            <a:endParaRPr kumimoji="1" lang="ja-JP" altLang="en-US"/>
          </a:p>
        </p:txBody>
      </p:sp>
    </p:spTree>
    <p:extLst>
      <p:ext uri="{BB962C8B-B14F-4D97-AF65-F5344CB8AC3E}">
        <p14:creationId xmlns:p14="http://schemas.microsoft.com/office/powerpoint/2010/main" val="1324535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40237" cy="3330575"/>
          </a:xfrm>
        </p:spPr>
      </p:sp>
      <p:sp>
        <p:nvSpPr>
          <p:cNvPr id="3" name="ノート プレースホルダー 2"/>
          <p:cNvSpPr>
            <a:spLocks noGrp="1"/>
          </p:cNvSpPr>
          <p:nvPr>
            <p:ph type="body" idx="1"/>
          </p:nvPr>
        </p:nvSpPr>
        <p:spPr/>
        <p:txBody>
          <a:bodyPr/>
          <a:lstStyle/>
          <a:p>
            <a:r>
              <a:rPr kumimoji="1" lang="ja-JP" altLang="en-US" dirty="0" smtClean="0"/>
              <a:t>○本研修のねらいは、</a:t>
            </a:r>
            <a:r>
              <a:rPr lang="ja-JP" altLang="en-US" dirty="0">
                <a:latin typeface="ＭＳ ゴシック" panose="020B0609070205080204" pitchFamily="49" charset="-128"/>
                <a:ea typeface="ＭＳ ゴシック" panose="020B0609070205080204" pitchFamily="49" charset="-128"/>
              </a:rPr>
              <a:t>学びに</a:t>
            </a:r>
            <a:r>
              <a:rPr lang="ja-JP" altLang="en-US" dirty="0" smtClean="0">
                <a:latin typeface="ＭＳ ゴシック" panose="020B0609070205080204" pitchFamily="49" charset="-128"/>
                <a:ea typeface="ＭＳ ゴシック" panose="020B0609070205080204" pitchFamily="49" charset="-128"/>
              </a:rPr>
              <a:t>向かう</a:t>
            </a:r>
            <a:r>
              <a:rPr lang="ja-JP" altLang="en-US" dirty="0">
                <a:latin typeface="ＭＳ ゴシック" panose="020B0609070205080204" pitchFamily="49" charset="-128"/>
                <a:ea typeface="ＭＳ ゴシック" panose="020B0609070205080204" pitchFamily="49" charset="-128"/>
              </a:rPr>
              <a:t>集団づくりの基盤となる「落ち着いた学習環境づくり」「学習規律の確立」等について理解を深め、明日からの学級経営の充実を図る</a:t>
            </a:r>
            <a:r>
              <a:rPr lang="ja-JP" altLang="en-US" dirty="0" smtClean="0">
                <a:latin typeface="ＭＳ ゴシック" panose="020B0609070205080204" pitchFamily="49" charset="-128"/>
                <a:ea typeface="ＭＳ ゴシック" panose="020B0609070205080204" pitchFamily="49" charset="-128"/>
              </a:rPr>
              <a:t>こと</a:t>
            </a:r>
            <a:r>
              <a:rPr lang="ja-JP" altLang="en-US" dirty="0">
                <a:latin typeface="ＭＳ ゴシック" panose="020B0609070205080204" pitchFamily="49" charset="-128"/>
                <a:ea typeface="ＭＳ ゴシック" panose="020B0609070205080204" pitchFamily="49" charset="-128"/>
              </a:rPr>
              <a:t>です。</a:t>
            </a:r>
            <a:endParaRPr lang="en-US" altLang="ja-JP" dirty="0">
              <a:latin typeface="ＭＳ ゴシック" panose="020B0609070205080204" pitchFamily="49" charset="-128"/>
              <a:ea typeface="ＭＳ ゴシック" panose="020B0609070205080204" pitchFamily="49" charset="-128"/>
            </a:endParaRPr>
          </a:p>
          <a:p>
            <a:pPr defTabSz="917419">
              <a:defRPr/>
            </a:pPr>
            <a:r>
              <a:rPr lang="ja-JP" altLang="en-US" dirty="0" smtClean="0"/>
              <a:t>○ここでは、学びに向かう集団づくりの基盤となる学習環境、学習指導、隠れたカリキュラムについて取り上げます。</a:t>
            </a:r>
            <a:endParaRPr lang="en-US" altLang="ja-JP" dirty="0" smtClean="0"/>
          </a:p>
        </p:txBody>
      </p:sp>
      <p:sp>
        <p:nvSpPr>
          <p:cNvPr id="4" name="スライド番号プレースホルダー 3"/>
          <p:cNvSpPr>
            <a:spLocks noGrp="1"/>
          </p:cNvSpPr>
          <p:nvPr>
            <p:ph type="sldNum" sz="quarter" idx="10"/>
          </p:nvPr>
        </p:nvSpPr>
        <p:spPr/>
        <p:txBody>
          <a:bodyPr/>
          <a:lstStyle/>
          <a:p>
            <a:fld id="{1DED8DB4-83AB-419C-8274-84D89AD81538}" type="slidenum">
              <a:rPr kumimoji="1" lang="ja-JP" altLang="en-US" smtClean="0"/>
              <a:t>2</a:t>
            </a:fld>
            <a:endParaRPr kumimoji="1" lang="ja-JP" altLang="en-US"/>
          </a:p>
        </p:txBody>
      </p:sp>
    </p:spTree>
    <p:extLst>
      <p:ext uri="{BB962C8B-B14F-4D97-AF65-F5344CB8AC3E}">
        <p14:creationId xmlns:p14="http://schemas.microsoft.com/office/powerpoint/2010/main" val="60724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3188" y="306388"/>
            <a:ext cx="4119562" cy="3089275"/>
          </a:xfrm>
        </p:spPr>
      </p:sp>
      <p:sp>
        <p:nvSpPr>
          <p:cNvPr id="3" name="ノート プレースホルダー 2"/>
          <p:cNvSpPr>
            <a:spLocks noGrp="1"/>
          </p:cNvSpPr>
          <p:nvPr>
            <p:ph type="body" idx="1"/>
          </p:nvPr>
        </p:nvSpPr>
        <p:spPr>
          <a:xfrm>
            <a:off x="686609" y="3598282"/>
            <a:ext cx="5492867" cy="5551604"/>
          </a:xfrm>
        </p:spPr>
        <p:txBody>
          <a:bodyPr/>
          <a:lstStyle/>
          <a:p>
            <a:r>
              <a:rPr kumimoji="1" lang="en-US" altLang="ja-JP" dirty="0" smtClean="0"/>
              <a:t>※</a:t>
            </a:r>
            <a:r>
              <a:rPr kumimoji="1" lang="ja-JP" altLang="en-US" dirty="0" smtClean="0"/>
              <a:t>「演習の流れ」を作成してください。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DED8DB4-83AB-419C-8274-84D89AD81538}" type="slidenum">
              <a:rPr kumimoji="1" lang="ja-JP" altLang="en-US" smtClean="0"/>
              <a:t>20</a:t>
            </a:fld>
            <a:endParaRPr kumimoji="1" lang="ja-JP" altLang="en-US"/>
          </a:p>
        </p:txBody>
      </p:sp>
    </p:spTree>
    <p:extLst>
      <p:ext uri="{BB962C8B-B14F-4D97-AF65-F5344CB8AC3E}">
        <p14:creationId xmlns:p14="http://schemas.microsoft.com/office/powerpoint/2010/main" val="2620340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40237" cy="3330575"/>
          </a:xfrm>
        </p:spPr>
      </p:sp>
      <p:sp>
        <p:nvSpPr>
          <p:cNvPr id="3" name="ノート プレースホルダー 2"/>
          <p:cNvSpPr>
            <a:spLocks noGrp="1"/>
          </p:cNvSpPr>
          <p:nvPr>
            <p:ph type="body" idx="1"/>
          </p:nvPr>
        </p:nvSpPr>
        <p:spPr/>
        <p:txBody>
          <a:bodyPr/>
          <a:lstStyle/>
          <a:p>
            <a:pPr>
              <a:defRPr/>
            </a:pPr>
            <a:r>
              <a:rPr lang="ja-JP" altLang="en-US" dirty="0" smtClean="0"/>
              <a:t>○まとめとして、</a:t>
            </a:r>
            <a:r>
              <a:rPr lang="ja-JP" altLang="en-US" dirty="0"/>
              <a:t>次</a:t>
            </a:r>
            <a:r>
              <a:rPr lang="ja-JP" altLang="en-US" dirty="0" smtClean="0"/>
              <a:t>の点</a:t>
            </a:r>
            <a:r>
              <a:rPr lang="ja-JP" altLang="en-US" dirty="0"/>
              <a:t>について再確認して</a:t>
            </a:r>
            <a:r>
              <a:rPr lang="ja-JP" altLang="en-US" dirty="0" smtClean="0"/>
              <a:t>おきます。</a:t>
            </a:r>
            <a:endParaRPr lang="en-US" altLang="ja-JP" dirty="0"/>
          </a:p>
          <a:p>
            <a:pPr>
              <a:defRPr/>
            </a:pPr>
            <a:r>
              <a:rPr lang="ja-JP" altLang="en-US" sz="1100" dirty="0"/>
              <a:t>○</a:t>
            </a:r>
            <a:r>
              <a:rPr lang="ja-JP" altLang="en-US" dirty="0" smtClean="0"/>
              <a:t>学級</a:t>
            </a:r>
            <a:r>
              <a:rPr lang="ja-JP" altLang="en-US" dirty="0"/>
              <a:t>経営は、</a:t>
            </a:r>
            <a:r>
              <a:rPr lang="ja-JP" altLang="en-US" dirty="0" smtClean="0"/>
              <a:t>学校の教育</a:t>
            </a:r>
            <a:r>
              <a:rPr lang="ja-JP" altLang="en-US" dirty="0"/>
              <a:t>目標を実現するために、学級を基本の組織として展開される教育活動の計画、実施及び評価など、学級担任が関わる全ての活動</a:t>
            </a:r>
            <a:r>
              <a:rPr lang="ja-JP" altLang="en-US" dirty="0" smtClean="0"/>
              <a:t>です。</a:t>
            </a:r>
            <a:endParaRPr lang="en-US" altLang="ja-JP" dirty="0" smtClean="0"/>
          </a:p>
          <a:p>
            <a:pPr>
              <a:defRPr/>
            </a:pPr>
            <a:r>
              <a:rPr lang="ja-JP" altLang="en-US" dirty="0" smtClean="0"/>
              <a:t>○目標実現に向けた一つのアプローチとして、学びに向かう集団づくりは有効な手段です。教室環境や学習規律を整備し、学校全体で統一して継続的に取り組むことが大切です。</a:t>
            </a:r>
            <a:endParaRPr lang="en-US" altLang="ja-JP" dirty="0" smtClean="0"/>
          </a:p>
        </p:txBody>
      </p:sp>
      <p:sp>
        <p:nvSpPr>
          <p:cNvPr id="4" name="スライド番号プレースホルダー 3"/>
          <p:cNvSpPr>
            <a:spLocks noGrp="1"/>
          </p:cNvSpPr>
          <p:nvPr>
            <p:ph type="sldNum" sz="quarter" idx="10"/>
          </p:nvPr>
        </p:nvSpPr>
        <p:spPr/>
        <p:txBody>
          <a:bodyPr/>
          <a:lstStyle/>
          <a:p>
            <a:fld id="{1DED8DB4-83AB-419C-8274-84D89AD81538}" type="slidenum">
              <a:rPr kumimoji="1" lang="ja-JP" altLang="en-US" smtClean="0"/>
              <a:t>21</a:t>
            </a:fld>
            <a:endParaRPr kumimoji="1" lang="ja-JP" altLang="en-US"/>
          </a:p>
        </p:txBody>
      </p:sp>
    </p:spTree>
    <p:extLst>
      <p:ext uri="{BB962C8B-B14F-4D97-AF65-F5344CB8AC3E}">
        <p14:creationId xmlns:p14="http://schemas.microsoft.com/office/powerpoint/2010/main" val="3688655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40237" cy="3330575"/>
          </a:xfrm>
        </p:spPr>
      </p:sp>
      <p:sp>
        <p:nvSpPr>
          <p:cNvPr id="3" name="ノート プレースホルダー 2"/>
          <p:cNvSpPr>
            <a:spLocks noGrp="1"/>
          </p:cNvSpPr>
          <p:nvPr>
            <p:ph type="body" idx="1"/>
          </p:nvPr>
        </p:nvSpPr>
        <p:spPr/>
        <p:txBody>
          <a:bodyPr/>
          <a:lstStyle/>
          <a:p>
            <a:pPr>
              <a:defRPr/>
            </a:pPr>
            <a:r>
              <a:rPr lang="ja-JP" altLang="en-US" dirty="0" smtClean="0"/>
              <a:t>○それでは、今回のミニ研修を通して、得られた成果や、今後の研修への課題等を振り返って、記入してください。</a:t>
            </a:r>
            <a:endParaRPr lang="en-US" altLang="ja-JP" dirty="0"/>
          </a:p>
          <a:p>
            <a:pPr defTabSz="914026">
              <a:defRPr/>
            </a:pPr>
            <a:r>
              <a:rPr kumimoji="1" lang="ja-JP" altLang="en-US" dirty="0" smtClean="0"/>
              <a:t>○以上で、学級経営の講座を終わります。</a:t>
            </a:r>
          </a:p>
        </p:txBody>
      </p:sp>
      <p:sp>
        <p:nvSpPr>
          <p:cNvPr id="4" name="スライド番号プレースホルダー 3"/>
          <p:cNvSpPr>
            <a:spLocks noGrp="1"/>
          </p:cNvSpPr>
          <p:nvPr>
            <p:ph type="sldNum" sz="quarter" idx="10"/>
          </p:nvPr>
        </p:nvSpPr>
        <p:spPr/>
        <p:txBody>
          <a:bodyPr/>
          <a:lstStyle/>
          <a:p>
            <a:fld id="{1DED8DB4-83AB-419C-8274-84D89AD81538}" type="slidenum">
              <a:rPr kumimoji="1" lang="ja-JP" altLang="en-US" smtClean="0"/>
              <a:t>22</a:t>
            </a:fld>
            <a:endParaRPr kumimoji="1" lang="ja-JP" altLang="en-US"/>
          </a:p>
        </p:txBody>
      </p:sp>
    </p:spTree>
    <p:extLst>
      <p:ext uri="{BB962C8B-B14F-4D97-AF65-F5344CB8AC3E}">
        <p14:creationId xmlns:p14="http://schemas.microsoft.com/office/powerpoint/2010/main" val="293408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40237" cy="3330575"/>
          </a:xfrm>
        </p:spPr>
      </p:sp>
      <p:sp>
        <p:nvSpPr>
          <p:cNvPr id="3" name="ノート プレースホルダー 2"/>
          <p:cNvSpPr>
            <a:spLocks noGrp="1"/>
          </p:cNvSpPr>
          <p:nvPr>
            <p:ph type="body" idx="1"/>
          </p:nvPr>
        </p:nvSpPr>
        <p:spPr/>
        <p:txBody>
          <a:bodyPr/>
          <a:lstStyle/>
          <a:p>
            <a:pPr>
              <a:defRPr/>
            </a:pPr>
            <a:r>
              <a:rPr lang="ja-JP" altLang="en-US" dirty="0" smtClean="0"/>
              <a:t>○そのために用意した内容は、</a:t>
            </a:r>
            <a:endParaRPr lang="en-US" altLang="ja-JP" dirty="0" smtClean="0"/>
          </a:p>
          <a:p>
            <a:pPr>
              <a:lnSpc>
                <a:spcPts val="1500"/>
              </a:lnSpc>
            </a:pPr>
            <a:r>
              <a:rPr lang="ja-JP" altLang="en-US" dirty="0">
                <a:latin typeface="+mj-ea"/>
              </a:rPr>
              <a:t>１　説明</a:t>
            </a:r>
            <a:r>
              <a:rPr lang="en-US" altLang="ja-JP" dirty="0">
                <a:latin typeface="+mj-ea"/>
              </a:rPr>
              <a:t>【10</a:t>
            </a:r>
            <a:r>
              <a:rPr lang="ja-JP" altLang="en-US" dirty="0">
                <a:latin typeface="+mj-ea"/>
              </a:rPr>
              <a:t>分</a:t>
            </a:r>
            <a:r>
              <a:rPr lang="en-US" altLang="ja-JP" dirty="0">
                <a:latin typeface="+mj-ea"/>
              </a:rPr>
              <a:t>】</a:t>
            </a:r>
          </a:p>
          <a:p>
            <a:pPr>
              <a:lnSpc>
                <a:spcPts val="1500"/>
              </a:lnSpc>
            </a:pPr>
            <a:r>
              <a:rPr lang="ja-JP" altLang="en-US" dirty="0">
                <a:latin typeface="+mj-ea"/>
              </a:rPr>
              <a:t>　　（１）学級経営の意義</a:t>
            </a:r>
            <a:endParaRPr lang="en-US" altLang="ja-JP" dirty="0">
              <a:latin typeface="+mj-ea"/>
            </a:endParaRPr>
          </a:p>
          <a:p>
            <a:pPr>
              <a:lnSpc>
                <a:spcPts val="1500"/>
              </a:lnSpc>
            </a:pPr>
            <a:r>
              <a:rPr lang="ja-JP" altLang="en-US" dirty="0">
                <a:latin typeface="+mj-ea"/>
              </a:rPr>
              <a:t>　　（２）学びに向かう</a:t>
            </a:r>
            <a:r>
              <a:rPr lang="ja-JP" altLang="en-US" dirty="0" smtClean="0">
                <a:latin typeface="+mj-ea"/>
              </a:rPr>
              <a:t>集団づくり</a:t>
            </a:r>
            <a:endParaRPr lang="en-US" altLang="ja-JP" dirty="0" smtClean="0">
              <a:latin typeface="+mj-ea"/>
            </a:endParaRPr>
          </a:p>
          <a:p>
            <a:r>
              <a:rPr lang="ja-JP" altLang="en-US" dirty="0">
                <a:latin typeface="+mj-ea"/>
              </a:rPr>
              <a:t>　　　　　　・学習環境に関わること</a:t>
            </a:r>
            <a:endParaRPr lang="en-US" altLang="ja-JP" dirty="0">
              <a:latin typeface="+mj-ea"/>
            </a:endParaRPr>
          </a:p>
          <a:p>
            <a:r>
              <a:rPr lang="ja-JP" altLang="en-US" dirty="0">
                <a:latin typeface="+mj-ea"/>
              </a:rPr>
              <a:t>　　　　　　・学習指導に関わること</a:t>
            </a:r>
            <a:endParaRPr lang="en-US" altLang="ja-JP" dirty="0">
              <a:latin typeface="+mj-ea"/>
            </a:endParaRPr>
          </a:p>
          <a:p>
            <a:r>
              <a:rPr lang="ja-JP" altLang="en-US" dirty="0">
                <a:latin typeface="+mj-ea"/>
              </a:rPr>
              <a:t>　　　　　　・隠れたカリキュラム</a:t>
            </a:r>
            <a:endParaRPr lang="en-US" altLang="ja-JP" dirty="0" smtClean="0">
              <a:latin typeface="+mj-ea"/>
            </a:endParaRPr>
          </a:p>
          <a:p>
            <a:pPr>
              <a:lnSpc>
                <a:spcPts val="1500"/>
              </a:lnSpc>
            </a:pPr>
            <a:endParaRPr lang="en-US" altLang="ja-JP" dirty="0">
              <a:latin typeface="+mj-ea"/>
            </a:endParaRPr>
          </a:p>
          <a:p>
            <a:pPr>
              <a:lnSpc>
                <a:spcPts val="1500"/>
              </a:lnSpc>
            </a:pPr>
            <a:r>
              <a:rPr lang="ja-JP" altLang="en-US" dirty="0">
                <a:latin typeface="+mj-ea"/>
              </a:rPr>
              <a:t>２　演習</a:t>
            </a:r>
            <a:r>
              <a:rPr lang="en-US" altLang="ja-JP" dirty="0">
                <a:latin typeface="+mj-ea"/>
              </a:rPr>
              <a:t>【15</a:t>
            </a:r>
            <a:r>
              <a:rPr lang="ja-JP" altLang="en-US" dirty="0">
                <a:latin typeface="+mj-ea"/>
              </a:rPr>
              <a:t>分</a:t>
            </a:r>
            <a:r>
              <a:rPr lang="en-US" altLang="ja-JP" dirty="0">
                <a:latin typeface="+mj-ea"/>
              </a:rPr>
              <a:t>】</a:t>
            </a:r>
          </a:p>
          <a:p>
            <a:pPr>
              <a:lnSpc>
                <a:spcPts val="1500"/>
              </a:lnSpc>
            </a:pPr>
            <a:r>
              <a:rPr lang="ja-JP" altLang="en-US" dirty="0">
                <a:latin typeface="+mj-ea"/>
              </a:rPr>
              <a:t>　　・ワークショップ型演習</a:t>
            </a:r>
            <a:endParaRPr lang="en-US" altLang="ja-JP" dirty="0">
              <a:latin typeface="+mj-ea"/>
            </a:endParaRPr>
          </a:p>
          <a:p>
            <a:pPr>
              <a:lnSpc>
                <a:spcPts val="1500"/>
              </a:lnSpc>
            </a:pPr>
            <a:r>
              <a:rPr lang="ja-JP" altLang="en-US" dirty="0">
                <a:latin typeface="+mj-ea"/>
              </a:rPr>
              <a:t>３　まとめ</a:t>
            </a:r>
            <a:r>
              <a:rPr lang="en-US" altLang="ja-JP" dirty="0">
                <a:latin typeface="+mj-ea"/>
              </a:rPr>
              <a:t>【</a:t>
            </a:r>
            <a:r>
              <a:rPr lang="ja-JP" altLang="en-US" dirty="0">
                <a:latin typeface="+mj-ea"/>
              </a:rPr>
              <a:t>５分</a:t>
            </a:r>
            <a:r>
              <a:rPr lang="en-US" altLang="ja-JP" dirty="0">
                <a:latin typeface="+mj-ea"/>
              </a:rPr>
              <a:t>】</a:t>
            </a:r>
            <a:r>
              <a:rPr lang="ja-JP" altLang="en-US" dirty="0">
                <a:latin typeface="+mj-ea"/>
              </a:rPr>
              <a:t>　</a:t>
            </a:r>
            <a:endParaRPr lang="en-US" altLang="ja-JP" dirty="0">
              <a:latin typeface="+mj-ea"/>
            </a:endParaRPr>
          </a:p>
          <a:p>
            <a:pPr>
              <a:lnSpc>
                <a:spcPts val="1500"/>
              </a:lnSpc>
            </a:pPr>
            <a:r>
              <a:rPr lang="ja-JP" altLang="en-US" dirty="0">
                <a:latin typeface="+mj-ea"/>
              </a:rPr>
              <a:t>となります。</a:t>
            </a:r>
            <a:endParaRPr lang="en-US" altLang="ja-JP" dirty="0">
              <a:latin typeface="+mj-ea"/>
            </a:endParaRPr>
          </a:p>
        </p:txBody>
      </p:sp>
      <p:sp>
        <p:nvSpPr>
          <p:cNvPr id="4" name="スライド番号プレースホルダー 3"/>
          <p:cNvSpPr>
            <a:spLocks noGrp="1"/>
          </p:cNvSpPr>
          <p:nvPr>
            <p:ph type="sldNum" sz="quarter" idx="10"/>
          </p:nvPr>
        </p:nvSpPr>
        <p:spPr/>
        <p:txBody>
          <a:bodyPr/>
          <a:lstStyle/>
          <a:p>
            <a:fld id="{1DED8DB4-83AB-419C-8274-84D89AD81538}" type="slidenum">
              <a:rPr kumimoji="1" lang="ja-JP" altLang="en-US" smtClean="0"/>
              <a:t>3</a:t>
            </a:fld>
            <a:endParaRPr kumimoji="1" lang="ja-JP" altLang="en-US"/>
          </a:p>
        </p:txBody>
      </p:sp>
    </p:spTree>
    <p:extLst>
      <p:ext uri="{BB962C8B-B14F-4D97-AF65-F5344CB8AC3E}">
        <p14:creationId xmlns:p14="http://schemas.microsoft.com/office/powerpoint/2010/main" val="4244334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1150938" y="1235075"/>
            <a:ext cx="444023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a:t>
            </a:r>
            <a:r>
              <a:rPr lang="ja-JP" altLang="en-US" dirty="0" smtClean="0"/>
              <a:t>はじめ</a:t>
            </a:r>
            <a:r>
              <a:rPr lang="ja-JP" altLang="en-US" dirty="0"/>
              <a:t>に、学級経営の意義について</a:t>
            </a:r>
            <a:r>
              <a:rPr lang="ja-JP" altLang="en-US" dirty="0" smtClean="0"/>
              <a:t>確認します。</a:t>
            </a:r>
            <a:endParaRPr lang="en-US" altLang="ja-JP" dirty="0"/>
          </a:p>
          <a:p>
            <a:r>
              <a:rPr lang="ja-JP" altLang="en-US" dirty="0" smtClean="0"/>
              <a:t>○</a:t>
            </a:r>
            <a:r>
              <a:rPr lang="ja-JP" altLang="ja-JP" dirty="0" smtClean="0"/>
              <a:t>学級</a:t>
            </a:r>
            <a:r>
              <a:rPr lang="ja-JP" altLang="ja-JP" dirty="0"/>
              <a:t>経営とは、</a:t>
            </a:r>
            <a:r>
              <a:rPr lang="ja-JP" altLang="en-US" dirty="0"/>
              <a:t>「</a:t>
            </a:r>
            <a:r>
              <a:rPr lang="ja-JP" altLang="en-US" u="sng" dirty="0"/>
              <a:t>　　　　　　　　</a:t>
            </a:r>
            <a:r>
              <a:rPr lang="ja-JP" altLang="en-US" u="sng" dirty="0" smtClean="0"/>
              <a:t>　　　　</a:t>
            </a:r>
            <a:r>
              <a:rPr lang="ja-JP" altLang="en-US" dirty="0" smtClean="0"/>
              <a:t>」</a:t>
            </a:r>
            <a:r>
              <a:rPr lang="ja-JP" altLang="ja-JP" dirty="0" smtClean="0"/>
              <a:t>ため</a:t>
            </a:r>
            <a:r>
              <a:rPr lang="ja-JP" altLang="ja-JP" dirty="0"/>
              <a:t>に、学級を基本の組織として展開される教育活動の計画、実施及び評価など、学級担任が関わる全ての活動である。</a:t>
            </a:r>
            <a:r>
              <a:rPr lang="ja-JP" altLang="en-US" dirty="0"/>
              <a:t>」とスライドで</a:t>
            </a:r>
            <a:r>
              <a:rPr lang="ja-JP" altLang="en-US" dirty="0" smtClean="0"/>
              <a:t>示しましたが</a:t>
            </a:r>
            <a:r>
              <a:rPr lang="ja-JP" altLang="en-US" dirty="0"/>
              <a:t>、□にはどんな言葉が入ると思う</a:t>
            </a:r>
            <a:r>
              <a:rPr lang="ja-JP" altLang="en-US" dirty="0" smtClean="0"/>
              <a:t>かシートに書き込んでください。</a:t>
            </a:r>
            <a:endParaRPr lang="en-US" altLang="ja-JP" dirty="0"/>
          </a:p>
          <a:p>
            <a:r>
              <a:rPr lang="ja-JP" altLang="en-US" dirty="0" smtClean="0"/>
              <a:t>○□</a:t>
            </a:r>
            <a:r>
              <a:rPr lang="ja-JP" altLang="en-US" dirty="0"/>
              <a:t>には、「学校の教育</a:t>
            </a:r>
            <a:r>
              <a:rPr lang="ja-JP" altLang="en-US" dirty="0" smtClean="0"/>
              <a:t>目標を実現する」</a:t>
            </a:r>
            <a:r>
              <a:rPr lang="ja-JP" altLang="en-US" dirty="0"/>
              <a:t>という言葉が</a:t>
            </a:r>
            <a:r>
              <a:rPr lang="ja-JP" altLang="en-US" dirty="0" smtClean="0"/>
              <a:t>入ります。</a:t>
            </a:r>
            <a:endParaRPr lang="en-US" altLang="ja-JP" dirty="0"/>
          </a:p>
          <a:p>
            <a:r>
              <a:rPr lang="ja-JP" altLang="en-US" dirty="0" smtClean="0"/>
              <a:t>○つまり</a:t>
            </a:r>
            <a:r>
              <a:rPr lang="ja-JP" altLang="en-US" dirty="0"/>
              <a:t>、学級経営とは、学校の教育目標を実現するために行われるもの</a:t>
            </a:r>
            <a:r>
              <a:rPr lang="ja-JP" altLang="en-US" dirty="0" smtClean="0"/>
              <a:t>です。</a:t>
            </a:r>
            <a:endParaRPr lang="en-US" altLang="ja-JP" dirty="0"/>
          </a:p>
          <a:p>
            <a:r>
              <a:rPr lang="ja-JP" altLang="en-US" dirty="0" smtClean="0"/>
              <a:t>○この</a:t>
            </a:r>
            <a:r>
              <a:rPr lang="ja-JP" altLang="en-US" dirty="0"/>
              <a:t>「学校の教育目標を実現するために」という点をみなさんと改めて共通理解を</a:t>
            </a:r>
            <a:r>
              <a:rPr lang="ja-JP" altLang="en-US" dirty="0" smtClean="0"/>
              <a:t>図りたいと思います。</a:t>
            </a:r>
            <a:endParaRPr lang="en-US" altLang="ja-JP" dirty="0" smtClean="0"/>
          </a:p>
          <a:p>
            <a:endParaRPr lang="en-US" altLang="ja-JP" dirty="0" smtClean="0"/>
          </a:p>
          <a:p>
            <a:r>
              <a:rPr lang="ja-JP" altLang="en-US" dirty="0" smtClean="0"/>
              <a:t>★配付資料は、空欄にする。</a:t>
            </a:r>
            <a:endParaRPr lang="en-US" altLang="ja-JP" dirty="0" smtClean="0"/>
          </a:p>
          <a:p>
            <a:endParaRPr lang="en-US" altLang="ja-JP" dirty="0"/>
          </a:p>
          <a:p>
            <a:endParaRPr lang="ja-JP" altLang="en-US" dirty="0" smtClean="0"/>
          </a:p>
          <a:p>
            <a:endParaRPr lang="ja-JP" altLang="en-US" dirty="0" smtClean="0"/>
          </a:p>
          <a:p>
            <a:endParaRPr lang="ja-JP" altLang="en-US" dirty="0" smtClean="0"/>
          </a:p>
          <a:p>
            <a:endParaRPr lang="ja-JP" altLang="en-US" dirty="0" smtClean="0"/>
          </a:p>
        </p:txBody>
      </p:sp>
    </p:spTree>
    <p:extLst>
      <p:ext uri="{BB962C8B-B14F-4D97-AF65-F5344CB8AC3E}">
        <p14:creationId xmlns:p14="http://schemas.microsoft.com/office/powerpoint/2010/main" val="154121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1150938" y="1235075"/>
            <a:ext cx="444023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○学級経営には、大きく分けて、スライドに示したような内容があります。</a:t>
            </a:r>
            <a:endParaRPr lang="en-US" altLang="ja-JP" dirty="0" smtClean="0"/>
          </a:p>
          <a:p>
            <a:r>
              <a:rPr lang="ja-JP" altLang="en-US" dirty="0" smtClean="0"/>
              <a:t>〇学級経営に関わることとして、学級目標の設定、学級経営計画の立案、学級組織の編成、学級経営の評価と改善などがあります。</a:t>
            </a:r>
            <a:endParaRPr lang="en-US" altLang="ja-JP" dirty="0" smtClean="0"/>
          </a:p>
          <a:p>
            <a:r>
              <a:rPr lang="ja-JP" altLang="en-US" dirty="0" smtClean="0"/>
              <a:t>〇学習環境に関わることとして、教室環境（温度、採光・照明、通風）の調整、教室の美化、教室外の学習環境の整備などがあります。</a:t>
            </a:r>
            <a:endParaRPr lang="en-US" altLang="ja-JP" dirty="0" smtClean="0"/>
          </a:p>
          <a:p>
            <a:r>
              <a:rPr lang="ja-JP" altLang="en-US" dirty="0" smtClean="0"/>
              <a:t>〇家庭との連携に関わることに関して、保護者、ＰＴＡ、地域との連携、学年・学校との連絡・調整、望ましい生活習慣の確立、宿題や家庭学習などがあります。</a:t>
            </a:r>
            <a:endParaRPr lang="en-US" altLang="ja-JP" dirty="0" smtClean="0"/>
          </a:p>
          <a:p>
            <a:r>
              <a:rPr lang="ja-JP" altLang="en-US" dirty="0" smtClean="0"/>
              <a:t>〇学習指導に関わることとして、学習に関する指導全般、朝自習や朝読書など、学習を支援するための取組などがあります。</a:t>
            </a:r>
            <a:endParaRPr lang="en-US" altLang="ja-JP" dirty="0" smtClean="0"/>
          </a:p>
          <a:p>
            <a:r>
              <a:rPr lang="ja-JP" altLang="en-US" dirty="0" smtClean="0"/>
              <a:t>〇生徒指導に関わることとして、児童生徒理解の推進、教育相談の実施、児童生徒の自発的活動を促すルールづくり、望ましい学級の雰囲気づくり、教師と児童生徒、児童生徒相互の好ましい人間関係づくり（支持的風土）、学級集団づくり、いじめや不登校の未然防止などがあります。</a:t>
            </a:r>
            <a:endParaRPr lang="en-US" altLang="ja-JP" dirty="0" smtClean="0"/>
          </a:p>
          <a:p>
            <a:r>
              <a:rPr lang="ja-JP" altLang="en-US" dirty="0" smtClean="0"/>
              <a:t>〇進路指導に関わることとして、在り方や生き方についての指導、進路情報の提供、三者面談の実施などがあります。</a:t>
            </a:r>
            <a:endParaRPr lang="en-US" altLang="ja-JP" dirty="0" smtClean="0"/>
          </a:p>
          <a:p>
            <a:r>
              <a:rPr lang="ja-JP" altLang="en-US" dirty="0" smtClean="0"/>
              <a:t>〇学級事務に関わることとして、諸表簿の整理、備品の管理などがあります。</a:t>
            </a:r>
            <a:endParaRPr lang="en-US" altLang="ja-JP" dirty="0" smtClean="0"/>
          </a:p>
          <a:p>
            <a:r>
              <a:rPr lang="ja-JP" altLang="en-US" dirty="0" smtClean="0"/>
              <a:t>○ここでは、２つ目の学習環境、４つ目の学習指導に関わることについて説明します。</a:t>
            </a:r>
            <a:endParaRPr lang="en-US" altLang="ja-JP" dirty="0" smtClean="0"/>
          </a:p>
        </p:txBody>
      </p:sp>
    </p:spTree>
    <p:extLst>
      <p:ext uri="{BB962C8B-B14F-4D97-AF65-F5344CB8AC3E}">
        <p14:creationId xmlns:p14="http://schemas.microsoft.com/office/powerpoint/2010/main" val="803751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○学びに向かう集団づくりのポイントとしては、学習環境に関わって、落ち着いた教室環境をつくること、学習指導に関わっては、学習規律の確立、そして隠れたカリキュラムがあります。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DED8DB4-83AB-419C-8274-84D89AD81538}" type="slidenum">
              <a:rPr kumimoji="1" lang="ja-JP" altLang="en-US" smtClean="0"/>
              <a:t>6</a:t>
            </a:fld>
            <a:endParaRPr kumimoji="1" lang="ja-JP" altLang="en-US"/>
          </a:p>
        </p:txBody>
      </p:sp>
    </p:spTree>
    <p:extLst>
      <p:ext uri="{BB962C8B-B14F-4D97-AF65-F5344CB8AC3E}">
        <p14:creationId xmlns:p14="http://schemas.microsoft.com/office/powerpoint/2010/main" val="174686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212" y="4751219"/>
            <a:ext cx="5393690" cy="4781698"/>
          </a:xfrm>
        </p:spPr>
        <p:txBody>
          <a:bodyPr/>
          <a:lstStyle/>
          <a:p>
            <a:r>
              <a:rPr kumimoji="1" lang="ja-JP" altLang="en-US" dirty="0" smtClean="0"/>
              <a:t>○この教室は、ある先生がよりよい学級を作りたいという思いで、次のように考えたものです。</a:t>
            </a:r>
            <a:endParaRPr kumimoji="1" lang="en-US" altLang="ja-JP" dirty="0" smtClean="0"/>
          </a:p>
          <a:p>
            <a:r>
              <a:rPr kumimoji="1" lang="ja-JP" altLang="en-US" dirty="0" smtClean="0"/>
              <a:t>・学級目標は、いつも意識してほしいから一番目立つ場所に掲示しよう。</a:t>
            </a:r>
            <a:endParaRPr kumimoji="1" lang="en-US" altLang="ja-JP" dirty="0" smtClean="0"/>
          </a:p>
          <a:p>
            <a:r>
              <a:rPr kumimoji="1" lang="ja-JP" altLang="en-US" dirty="0" smtClean="0"/>
              <a:t>・仲間意識を高めるために、全員の似顔絵を学級目標の周りに装飾しよう。</a:t>
            </a:r>
            <a:endParaRPr kumimoji="1" lang="en-US" altLang="ja-JP" dirty="0" smtClean="0"/>
          </a:p>
          <a:p>
            <a:r>
              <a:rPr kumimoji="1" lang="ja-JP" altLang="en-US" dirty="0" smtClean="0"/>
              <a:t>・学校の年度の重点が思いやりのある子供なので、学級目標の隣に思いやりのシンボルマークを掲示しよう。</a:t>
            </a:r>
            <a:endParaRPr kumimoji="1" lang="en-US" altLang="ja-JP" dirty="0" smtClean="0"/>
          </a:p>
          <a:p>
            <a:r>
              <a:rPr kumimoji="1" lang="ja-JP" altLang="en-US" dirty="0" smtClean="0"/>
              <a:t>・今日一日の見通しをもてるように、黒板には今日の予定を書いておこう。</a:t>
            </a:r>
            <a:endParaRPr kumimoji="1" lang="en-US" altLang="ja-JP" dirty="0" smtClean="0"/>
          </a:p>
          <a:p>
            <a:r>
              <a:rPr kumimoji="1" lang="ja-JP" altLang="en-US" dirty="0" smtClean="0"/>
              <a:t>・漢字テストがあることを忘れる子が多いから、漢字テストの予定を目立つところに掲示しよう。</a:t>
            </a:r>
            <a:endParaRPr kumimoji="1" lang="en-US" altLang="ja-JP" dirty="0" smtClean="0"/>
          </a:p>
          <a:p>
            <a:r>
              <a:rPr kumimoji="1" lang="ja-JP" altLang="en-US" dirty="0" smtClean="0"/>
              <a:t>・友達の良いところを探して、よりよい人間関係を築くために、「今週の頑張り</a:t>
            </a:r>
            <a:r>
              <a:rPr kumimoji="1" lang="ja-JP" altLang="en-US" dirty="0" err="1" smtClean="0"/>
              <a:t>さん</a:t>
            </a:r>
            <a:r>
              <a:rPr kumimoji="1" lang="ja-JP" altLang="en-US" dirty="0" smtClean="0"/>
              <a:t>」を黒板に掲示しよう。きっと、選ばれた子の励みにもなるぞ。</a:t>
            </a:r>
            <a:endParaRPr kumimoji="1" lang="en-US" altLang="ja-JP" dirty="0" smtClean="0"/>
          </a:p>
          <a:p>
            <a:endParaRPr kumimoji="1" lang="en-US" altLang="ja-JP" dirty="0" smtClean="0"/>
          </a:p>
          <a:p>
            <a:r>
              <a:rPr kumimoji="1" lang="ja-JP" altLang="en-US" dirty="0" smtClean="0"/>
              <a:t>○この教室環境について、先生方はどのように感じますか。近くの方と１分間話し合ってみてください。</a:t>
            </a:r>
            <a:endParaRPr kumimoji="1" lang="en-US" altLang="ja-JP" dirty="0" smtClean="0"/>
          </a:p>
          <a:p>
            <a:endParaRPr kumimoji="1" lang="en-US" altLang="ja-JP" dirty="0" smtClean="0"/>
          </a:p>
          <a:p>
            <a:pPr defTabSz="914575">
              <a:defRPr/>
            </a:pPr>
            <a:r>
              <a:rPr kumimoji="1" lang="ja-JP" altLang="en-US" dirty="0" smtClean="0"/>
              <a:t>○視覚刺激に影響の受けやすい児童生徒にとって、必要以上の視覚情報は、どこに注目したらよいかが分かりにくく、集中して学習できない要因になることがあります。教室の掲示物の種類や色づかいなどの精選、適切な掲示場所の選択が必要になります。</a:t>
            </a:r>
            <a:endParaRPr kumimoji="1" lang="en-US" altLang="ja-JP" dirty="0" smtClean="0"/>
          </a:p>
          <a:p>
            <a:r>
              <a:rPr kumimoji="1" lang="ja-JP" altLang="en-US" dirty="0" smtClean="0"/>
              <a:t>○教師は無意識のうちに児童生徒に影響を与えています。教師自らも整理整頓を心がけることが大切です。</a:t>
            </a:r>
            <a:endParaRPr kumimoji="1" lang="en-US" altLang="ja-JP" dirty="0" smtClean="0"/>
          </a:p>
          <a:p>
            <a:r>
              <a:rPr kumimoji="1" lang="ja-JP" altLang="en-US" dirty="0" smtClean="0"/>
              <a:t>○また、学習の準備、挨拶、姿勢、発表の仕方や話の聞き方、話し合いの仕方などの学習規律について、児童生徒の状況を全職員で確認、交流し、効果的な指導方法を共有することが大切です。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1DED8DB4-83AB-419C-8274-84D89AD81538}" type="slidenum">
              <a:rPr kumimoji="1" lang="ja-JP" altLang="en-US" smtClean="0"/>
              <a:t>7</a:t>
            </a:fld>
            <a:endParaRPr kumimoji="1" lang="ja-JP" altLang="en-US"/>
          </a:p>
        </p:txBody>
      </p:sp>
    </p:spTree>
    <p:extLst>
      <p:ext uri="{BB962C8B-B14F-4D97-AF65-F5344CB8AC3E}">
        <p14:creationId xmlns:p14="http://schemas.microsoft.com/office/powerpoint/2010/main" val="331323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212" y="4751219"/>
            <a:ext cx="5393690" cy="4781698"/>
          </a:xfrm>
        </p:spPr>
        <p:txBody>
          <a:bodyPr/>
          <a:lstStyle/>
          <a:p>
            <a:pPr defTabSz="914575">
              <a:defRPr/>
            </a:pPr>
            <a:r>
              <a:rPr kumimoji="1" lang="ja-JP" altLang="en-US" dirty="0" smtClean="0"/>
              <a:t>○先ほどの教室について、整理した例です。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DED8DB4-83AB-419C-8274-84D89AD81538}" type="slidenum">
              <a:rPr kumimoji="1" lang="ja-JP" altLang="en-US" smtClean="0"/>
              <a:t>8</a:t>
            </a:fld>
            <a:endParaRPr kumimoji="1" lang="ja-JP" altLang="en-US"/>
          </a:p>
        </p:txBody>
      </p:sp>
    </p:spTree>
    <p:extLst>
      <p:ext uri="{BB962C8B-B14F-4D97-AF65-F5344CB8AC3E}">
        <p14:creationId xmlns:p14="http://schemas.microsoft.com/office/powerpoint/2010/main" val="4114857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こちらのロッカーの写真では、ランドセルや学習用具が、規則正しく収納されていることがわかります。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DED8DB4-83AB-419C-8274-84D89AD81538}" type="slidenum">
              <a:rPr kumimoji="1" lang="ja-JP" altLang="en-US" smtClean="0"/>
              <a:t>9</a:t>
            </a:fld>
            <a:endParaRPr kumimoji="1" lang="ja-JP" altLang="en-US"/>
          </a:p>
        </p:txBody>
      </p:sp>
    </p:spTree>
    <p:extLst>
      <p:ext uri="{BB962C8B-B14F-4D97-AF65-F5344CB8AC3E}">
        <p14:creationId xmlns:p14="http://schemas.microsoft.com/office/powerpoint/2010/main" val="1605540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BE7BDEE-8853-4C18-8A1F-057791474DB3}" type="datetime1">
              <a:rPr kumimoji="1" lang="ja-JP" altLang="en-US" smtClean="0"/>
              <a:t>2017/6/12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BC3066-976C-44CF-93B9-B62F35791487}" type="slidenum">
              <a:rPr lang="ja-JP" altLang="en-US" smtClean="0"/>
              <a:pPr/>
              <a:t>‹#›</a:t>
            </a:fld>
            <a:endParaRPr lang="ja-JP" altLang="en-US" dirty="0"/>
          </a:p>
        </p:txBody>
      </p:sp>
    </p:spTree>
    <p:extLst>
      <p:ext uri="{BB962C8B-B14F-4D97-AF65-F5344CB8AC3E}">
        <p14:creationId xmlns:p14="http://schemas.microsoft.com/office/powerpoint/2010/main" val="4172024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C7FBC01-8A9A-49AB-ADE3-50D462F1BA36}" type="datetime1">
              <a:rPr kumimoji="1" lang="ja-JP" altLang="en-US" smtClean="0"/>
              <a:t>2017/6/12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BC3066-976C-44CF-93B9-B62F35791487}" type="slidenum">
              <a:rPr kumimoji="1" lang="ja-JP" altLang="en-US" smtClean="0"/>
              <a:t>‹#›</a:t>
            </a:fld>
            <a:endParaRPr kumimoji="1" lang="ja-JP" altLang="en-US"/>
          </a:p>
        </p:txBody>
      </p:sp>
    </p:spTree>
    <p:extLst>
      <p:ext uri="{BB962C8B-B14F-4D97-AF65-F5344CB8AC3E}">
        <p14:creationId xmlns:p14="http://schemas.microsoft.com/office/powerpoint/2010/main" val="35711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7AE1146-892B-4366-A717-5F0693F98CE1}" type="datetime1">
              <a:rPr kumimoji="1" lang="ja-JP" altLang="en-US" smtClean="0"/>
              <a:t>2017/6/12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BC3066-976C-44CF-93B9-B62F35791487}" type="slidenum">
              <a:rPr kumimoji="1" lang="ja-JP" altLang="en-US" smtClean="0"/>
              <a:t>‹#›</a:t>
            </a:fld>
            <a:endParaRPr kumimoji="1" lang="ja-JP" altLang="en-US"/>
          </a:p>
        </p:txBody>
      </p:sp>
    </p:spTree>
    <p:extLst>
      <p:ext uri="{BB962C8B-B14F-4D97-AF65-F5344CB8AC3E}">
        <p14:creationId xmlns:p14="http://schemas.microsoft.com/office/powerpoint/2010/main" val="273463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9BE54F7-3438-492B-8D0F-66D1A14869DC}" type="datetime1">
              <a:rPr kumimoji="1" lang="ja-JP" altLang="en-US" smtClean="0"/>
              <a:t>2017/6/12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BC3066-976C-44CF-93B9-B62F35791487}" type="slidenum">
              <a:rPr lang="ja-JP" altLang="en-US" smtClean="0"/>
              <a:pPr/>
              <a:t>‹#›</a:t>
            </a:fld>
            <a:endParaRPr lang="ja-JP" altLang="en-US" dirty="0"/>
          </a:p>
        </p:txBody>
      </p:sp>
    </p:spTree>
    <p:extLst>
      <p:ext uri="{BB962C8B-B14F-4D97-AF65-F5344CB8AC3E}">
        <p14:creationId xmlns:p14="http://schemas.microsoft.com/office/powerpoint/2010/main" val="2053839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2B0B4A8-675A-42F1-A2DC-E694E3C3539B}" type="datetime1">
              <a:rPr kumimoji="1" lang="ja-JP" altLang="en-US" smtClean="0"/>
              <a:t>2017/6/12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BC3066-976C-44CF-93B9-B62F35791487}" type="slidenum">
              <a:rPr kumimoji="1" lang="ja-JP" altLang="en-US" smtClean="0"/>
              <a:t>‹#›</a:t>
            </a:fld>
            <a:endParaRPr kumimoji="1" lang="ja-JP" altLang="en-US"/>
          </a:p>
        </p:txBody>
      </p:sp>
    </p:spTree>
    <p:extLst>
      <p:ext uri="{BB962C8B-B14F-4D97-AF65-F5344CB8AC3E}">
        <p14:creationId xmlns:p14="http://schemas.microsoft.com/office/powerpoint/2010/main" val="1779768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938C1B5-7FBE-4524-B5EC-24BB2181A24D}" type="datetime1">
              <a:rPr kumimoji="1" lang="ja-JP" altLang="en-US" smtClean="0"/>
              <a:t>2017/6/12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BC3066-976C-44CF-93B9-B62F35791487}" type="slidenum">
              <a:rPr kumimoji="1" lang="ja-JP" altLang="en-US" smtClean="0"/>
              <a:t>‹#›</a:t>
            </a:fld>
            <a:endParaRPr kumimoji="1" lang="ja-JP" altLang="en-US"/>
          </a:p>
        </p:txBody>
      </p:sp>
    </p:spTree>
    <p:extLst>
      <p:ext uri="{BB962C8B-B14F-4D97-AF65-F5344CB8AC3E}">
        <p14:creationId xmlns:p14="http://schemas.microsoft.com/office/powerpoint/2010/main" val="167770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9EC7FBA-DE8E-474D-A29C-09E042A1D132}" type="datetime1">
              <a:rPr kumimoji="1" lang="ja-JP" altLang="en-US" smtClean="0"/>
              <a:t>2017/6/12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CBC3066-976C-44CF-93B9-B62F35791487}" type="slidenum">
              <a:rPr kumimoji="1" lang="ja-JP" altLang="en-US" smtClean="0"/>
              <a:t>‹#›</a:t>
            </a:fld>
            <a:endParaRPr kumimoji="1" lang="ja-JP" altLang="en-US"/>
          </a:p>
        </p:txBody>
      </p:sp>
    </p:spTree>
    <p:extLst>
      <p:ext uri="{BB962C8B-B14F-4D97-AF65-F5344CB8AC3E}">
        <p14:creationId xmlns:p14="http://schemas.microsoft.com/office/powerpoint/2010/main" val="2197312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D16A1DA-DDA5-4E10-A29A-FDBB263C81FF}" type="datetime1">
              <a:rPr kumimoji="1" lang="ja-JP" altLang="en-US" smtClean="0"/>
              <a:t>2017/6/12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CBC3066-976C-44CF-93B9-B62F35791487}" type="slidenum">
              <a:rPr kumimoji="1" lang="ja-JP" altLang="en-US" smtClean="0"/>
              <a:t>‹#›</a:t>
            </a:fld>
            <a:endParaRPr kumimoji="1" lang="ja-JP" altLang="en-US"/>
          </a:p>
        </p:txBody>
      </p:sp>
    </p:spTree>
    <p:extLst>
      <p:ext uri="{BB962C8B-B14F-4D97-AF65-F5344CB8AC3E}">
        <p14:creationId xmlns:p14="http://schemas.microsoft.com/office/powerpoint/2010/main" val="1612137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6457D6F-555A-4081-A7B5-1665791414AD}" type="datetime1">
              <a:rPr kumimoji="1" lang="ja-JP" altLang="en-US" smtClean="0"/>
              <a:t>2017/6/12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CBC3066-976C-44CF-93B9-B62F35791487}" type="slidenum">
              <a:rPr lang="ja-JP" altLang="en-US" smtClean="0"/>
              <a:pPr/>
              <a:t>‹#›</a:t>
            </a:fld>
            <a:endParaRPr lang="ja-JP" altLang="en-US" dirty="0"/>
          </a:p>
        </p:txBody>
      </p:sp>
    </p:spTree>
    <p:extLst>
      <p:ext uri="{BB962C8B-B14F-4D97-AF65-F5344CB8AC3E}">
        <p14:creationId xmlns:p14="http://schemas.microsoft.com/office/powerpoint/2010/main" val="1450449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BC5DA42-3897-45EA-9CED-00C1E9015E06}" type="datetime1">
              <a:rPr kumimoji="1" lang="ja-JP" altLang="en-US" smtClean="0"/>
              <a:t>2017/6/12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BC3066-976C-44CF-93B9-B62F35791487}" type="slidenum">
              <a:rPr kumimoji="1" lang="ja-JP" altLang="en-US" smtClean="0"/>
              <a:t>‹#›</a:t>
            </a:fld>
            <a:endParaRPr kumimoji="1" lang="ja-JP" altLang="en-US"/>
          </a:p>
        </p:txBody>
      </p:sp>
    </p:spTree>
    <p:extLst>
      <p:ext uri="{BB962C8B-B14F-4D97-AF65-F5344CB8AC3E}">
        <p14:creationId xmlns:p14="http://schemas.microsoft.com/office/powerpoint/2010/main" val="3607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0488906-824F-4434-8230-2EF0257722EF}" type="datetime1">
              <a:rPr kumimoji="1" lang="ja-JP" altLang="en-US" smtClean="0"/>
              <a:t>2017/6/12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BC3066-976C-44CF-93B9-B62F35791487}" type="slidenum">
              <a:rPr kumimoji="1" lang="ja-JP" altLang="en-US" smtClean="0"/>
              <a:t>‹#›</a:t>
            </a:fld>
            <a:endParaRPr kumimoji="1" lang="ja-JP" altLang="en-US"/>
          </a:p>
        </p:txBody>
      </p:sp>
    </p:spTree>
    <p:extLst>
      <p:ext uri="{BB962C8B-B14F-4D97-AF65-F5344CB8AC3E}">
        <p14:creationId xmlns:p14="http://schemas.microsoft.com/office/powerpoint/2010/main" val="1506983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7F8C694-BE97-4DC4-96BC-7AC4AEE7E85D}" type="datetime1">
              <a:rPr kumimoji="1" lang="ja-JP" altLang="en-US" smtClean="0"/>
              <a:t>2017/6/12</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BC3066-976C-44CF-93B9-B62F35791487}" type="slidenum">
              <a:rPr kumimoji="1" lang="ja-JP" altLang="en-US" smtClean="0"/>
              <a:t>‹#›</a:t>
            </a:fld>
            <a:endParaRPr kumimoji="1" lang="ja-JP" altLang="en-US"/>
          </a:p>
        </p:txBody>
      </p:sp>
    </p:spTree>
    <p:extLst>
      <p:ext uri="{BB962C8B-B14F-4D97-AF65-F5344CB8AC3E}">
        <p14:creationId xmlns:p14="http://schemas.microsoft.com/office/powerpoint/2010/main" val="138760224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Grp="1" noChangeArrowheads="1"/>
          </p:cNvSpPr>
          <p:nvPr>
            <p:ph type="subTitle" idx="1"/>
          </p:nvPr>
        </p:nvSpPr>
        <p:spPr bwMode="auto">
          <a:xfrm>
            <a:off x="3395492" y="4852950"/>
            <a:ext cx="5119858" cy="124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67500" tIns="35100" rIns="67500" bIns="35100" rtlCol="0">
            <a:norm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ts val="431"/>
              </a:spcBef>
              <a:buClr>
                <a:srgbClr val="000000"/>
              </a:buClr>
              <a:buNone/>
            </a:pPr>
            <a:r>
              <a:rPr lang="en-US" altLang="en-US" sz="2400" dirty="0" err="1" smtClean="0">
                <a:solidFill>
                  <a:srgbClr val="696464"/>
                </a:solidFill>
                <a:latin typeface="ＭＳ ゴシック" panose="020B0609070205080204" pitchFamily="49" charset="-128"/>
                <a:ea typeface="ＭＳ ゴシック" panose="020B0609070205080204" pitchFamily="49" charset="-128"/>
              </a:rPr>
              <a:t>平成</a:t>
            </a:r>
            <a:r>
              <a:rPr lang="ja-JP" altLang="en-US" sz="2400" dirty="0" smtClean="0">
                <a:solidFill>
                  <a:srgbClr val="696464"/>
                </a:solidFill>
                <a:latin typeface="ＭＳ ゴシック" panose="020B0609070205080204" pitchFamily="49" charset="-128"/>
                <a:ea typeface="ＭＳ ゴシック" panose="020B0609070205080204" pitchFamily="49" charset="-128"/>
              </a:rPr>
              <a:t>　　</a:t>
            </a:r>
            <a:r>
              <a:rPr lang="en-US" altLang="en-US" sz="2400" dirty="0" smtClean="0">
                <a:solidFill>
                  <a:srgbClr val="696464"/>
                </a:solidFill>
                <a:latin typeface="ＭＳ ゴシック" panose="020B0609070205080204" pitchFamily="49" charset="-128"/>
                <a:ea typeface="ＭＳ ゴシック" panose="020B0609070205080204" pitchFamily="49" charset="-128"/>
              </a:rPr>
              <a:t>年</a:t>
            </a:r>
            <a:r>
              <a:rPr lang="ja-JP" altLang="en-US" sz="2400" dirty="0" smtClean="0">
                <a:solidFill>
                  <a:srgbClr val="696464"/>
                </a:solidFill>
                <a:latin typeface="ＭＳ ゴシック" panose="020B0609070205080204" pitchFamily="49" charset="-128"/>
                <a:ea typeface="ＭＳ ゴシック" panose="020B0609070205080204" pitchFamily="49" charset="-128"/>
              </a:rPr>
              <a:t>　</a:t>
            </a:r>
            <a:r>
              <a:rPr lang="en-US" altLang="en-US" sz="2400" dirty="0" smtClean="0">
                <a:solidFill>
                  <a:srgbClr val="696464"/>
                </a:solidFill>
                <a:latin typeface="ＭＳ ゴシック" panose="020B0609070205080204" pitchFamily="49" charset="-128"/>
                <a:ea typeface="ＭＳ ゴシック" panose="020B0609070205080204" pitchFamily="49" charset="-128"/>
              </a:rPr>
              <a:t>月</a:t>
            </a:r>
            <a:r>
              <a:rPr lang="ja-JP" altLang="en-US" sz="2400" dirty="0" smtClean="0">
                <a:solidFill>
                  <a:srgbClr val="696464"/>
                </a:solidFill>
                <a:latin typeface="ＭＳ ゴシック" panose="020B0609070205080204" pitchFamily="49" charset="-128"/>
                <a:ea typeface="ＭＳ ゴシック" panose="020B0609070205080204" pitchFamily="49" charset="-128"/>
              </a:rPr>
              <a:t>　　日</a:t>
            </a:r>
            <a:r>
              <a:rPr lang="en-US" altLang="en-US" sz="2400" dirty="0" smtClean="0">
                <a:solidFill>
                  <a:srgbClr val="696464"/>
                </a:solidFill>
                <a:latin typeface="ＭＳ ゴシック" panose="020B0609070205080204" pitchFamily="49" charset="-128"/>
                <a:ea typeface="ＭＳ ゴシック" panose="020B0609070205080204" pitchFamily="49" charset="-128"/>
              </a:rPr>
              <a:t>（</a:t>
            </a:r>
            <a:r>
              <a:rPr lang="ja-JP" altLang="en-US" sz="2400" dirty="0" smtClean="0">
                <a:solidFill>
                  <a:srgbClr val="696464"/>
                </a:solidFill>
                <a:latin typeface="ＭＳ ゴシック" panose="020B0609070205080204" pitchFamily="49" charset="-128"/>
                <a:ea typeface="ＭＳ ゴシック" panose="020B0609070205080204" pitchFamily="49" charset="-128"/>
              </a:rPr>
              <a:t>　）</a:t>
            </a:r>
            <a:endParaRPr lang="en-US" altLang="ja-JP" sz="2400" dirty="0">
              <a:solidFill>
                <a:srgbClr val="696464"/>
              </a:solidFill>
              <a:latin typeface="ＭＳ ゴシック" panose="020B0609070205080204" pitchFamily="49" charset="-128"/>
              <a:ea typeface="ＭＳ ゴシック" panose="020B0609070205080204" pitchFamily="49" charset="-128"/>
            </a:endParaRPr>
          </a:p>
          <a:p>
            <a:pPr algn="r">
              <a:spcBef>
                <a:spcPts val="431"/>
              </a:spcBef>
              <a:buClr>
                <a:srgbClr val="000000"/>
              </a:buClr>
              <a:buNone/>
            </a:pPr>
            <a:r>
              <a:rPr lang="ja-JP" altLang="en-US" sz="2400" dirty="0">
                <a:solidFill>
                  <a:srgbClr val="696464"/>
                </a:solidFill>
                <a:latin typeface="ＭＳ ゴシック" panose="020B0609070205080204" pitchFamily="49" charset="-128"/>
                <a:ea typeface="ＭＳ ゴシック" panose="020B0609070205080204" pitchFamily="49" charset="-128"/>
              </a:rPr>
              <a:t>　</a:t>
            </a:r>
            <a:endParaRPr lang="en-US" altLang="en-US" sz="2400" dirty="0">
              <a:solidFill>
                <a:srgbClr val="696464"/>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CBC3066-976C-44CF-93B9-B62F35791487}" type="slidenum">
              <a:rPr kumimoji="1" lang="ja-JP" altLang="en-US" smtClean="0"/>
              <a:t>1</a:t>
            </a:fld>
            <a:endParaRPr kumimoji="1" lang="ja-JP" altLang="en-US"/>
          </a:p>
        </p:txBody>
      </p:sp>
      <p:sp>
        <p:nvSpPr>
          <p:cNvPr id="7" name="Text Box 1"/>
          <p:cNvSpPr txBox="1">
            <a:spLocks noChangeArrowheads="1"/>
          </p:cNvSpPr>
          <p:nvPr/>
        </p:nvSpPr>
        <p:spPr bwMode="auto">
          <a:xfrm>
            <a:off x="640080" y="2462935"/>
            <a:ext cx="8060929" cy="13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68580" tIns="34290" rIns="68580" bIns="34290" rtlCol="0" anchor="b">
            <a:noAutofit/>
          </a:bodyPr>
          <a:lstStyle>
            <a:lvl1pPr algn="ctr" defTabSz="914400" rtl="0" eaLnBrk="1" latinLnBrk="0" hangingPunct="1">
              <a:lnSpc>
                <a:spcPct val="90000"/>
              </a:lnSpc>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kern="1200">
                <a:solidFill>
                  <a:schemeClr val="tx1"/>
                </a:solidFill>
                <a:latin typeface="Calibri" panose="020F0502020204030204" pitchFamily="34" charset="0"/>
                <a:ea typeface="ＭＳ Ｐゴシック" panose="020B0600070205080204" pitchFamily="50" charset="-128"/>
                <a:cs typeface="+mj-cs"/>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ea typeface="ＭＳ Ｐゴシック" panose="020B0600070205080204" pitchFamily="50" charset="-128"/>
              </a:defRPr>
            </a:lvl9pPr>
          </a:lstStyle>
          <a:p>
            <a:pPr>
              <a:spcBef>
                <a:spcPts val="431"/>
              </a:spcBef>
              <a:buClr>
                <a:srgbClr val="000000"/>
              </a:buClr>
              <a:buNone/>
            </a:pPr>
            <a:r>
              <a:rPr lang="ja-JP" altLang="en-US" sz="6000" dirty="0" smtClean="0">
                <a:solidFill>
                  <a:srgbClr val="696464"/>
                </a:solidFill>
                <a:latin typeface="ＭＳ ゴシック" panose="020B0609070205080204" pitchFamily="49" charset="-128"/>
                <a:ea typeface="ＭＳ ゴシック" panose="020B0609070205080204" pitchFamily="49" charset="-128"/>
              </a:rPr>
              <a:t>学級経営</a:t>
            </a:r>
            <a:endParaRPr lang="en-US" altLang="ja-JP" sz="6000" dirty="0" smtClean="0">
              <a:solidFill>
                <a:srgbClr val="696464"/>
              </a:solidFill>
              <a:latin typeface="ＭＳ ゴシック" panose="020B0609070205080204" pitchFamily="49" charset="-128"/>
              <a:ea typeface="ＭＳ ゴシック" panose="020B0609070205080204" pitchFamily="49" charset="-128"/>
            </a:endParaRPr>
          </a:p>
          <a:p>
            <a:pPr algn="l">
              <a:spcBef>
                <a:spcPts val="431"/>
              </a:spcBef>
              <a:buClr>
                <a:srgbClr val="000000"/>
              </a:buClr>
              <a:buNone/>
            </a:pPr>
            <a:r>
              <a:rPr lang="ja-JP" altLang="en-US" sz="4000" dirty="0" smtClean="0">
                <a:solidFill>
                  <a:srgbClr val="696464"/>
                </a:solidFill>
                <a:latin typeface="ＭＳ ゴシック" panose="020B0609070205080204" pitchFamily="49" charset="-128"/>
                <a:ea typeface="ＭＳ ゴシック" panose="020B0609070205080204" pitchFamily="49" charset="-128"/>
              </a:rPr>
              <a:t>　</a:t>
            </a:r>
            <a:endParaRPr lang="en-US" altLang="ja-JP" sz="4000" dirty="0" smtClean="0">
              <a:solidFill>
                <a:srgbClr val="696464"/>
              </a:solidFill>
              <a:latin typeface="ＭＳ ゴシック" panose="020B0609070205080204" pitchFamily="49" charset="-128"/>
              <a:ea typeface="ＭＳ ゴシック" panose="020B0609070205080204" pitchFamily="49" charset="-128"/>
            </a:endParaRPr>
          </a:p>
          <a:p>
            <a:pPr>
              <a:spcBef>
                <a:spcPts val="431"/>
              </a:spcBef>
              <a:buClr>
                <a:srgbClr val="000000"/>
              </a:buClr>
              <a:buNone/>
            </a:pPr>
            <a:r>
              <a:rPr lang="ja-JP" altLang="en-US" sz="4000" dirty="0" smtClean="0">
                <a:solidFill>
                  <a:srgbClr val="696464"/>
                </a:solidFill>
                <a:latin typeface="ＭＳ ゴシック" panose="020B0609070205080204" pitchFamily="49" charset="-128"/>
                <a:ea typeface="ＭＳ ゴシック" panose="020B0609070205080204" pitchFamily="49" charset="-128"/>
              </a:rPr>
              <a:t>学びに向かう集団づくりを通した学級経営の在り方</a:t>
            </a:r>
            <a:endParaRPr lang="en-US" altLang="en-US" sz="4000" dirty="0">
              <a:solidFill>
                <a:srgbClr val="696464"/>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80722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03265.JPG"/>
          <p:cNvPicPr>
            <a:picLocks noGrp="1" noChangeAspect="1"/>
          </p:cNvPicPr>
          <p:nvPr isPhoto="1"/>
        </p:nvPicPr>
        <p:blipFill>
          <a:blip r:embed="rId3" cstate="print">
            <a:lum/>
          </a:blip>
          <a:stretch>
            <a:fillRect/>
          </a:stretch>
        </p:blipFill>
        <p:spPr>
          <a:xfrm>
            <a:off x="0" y="-24071"/>
            <a:ext cx="9144000" cy="6858000"/>
          </a:xfrm>
          <a:prstGeom prst="rect">
            <a:avLst/>
          </a:prstGeom>
          <a:noFill/>
          <a:ln>
            <a:noFill/>
          </a:ln>
        </p:spPr>
      </p:pic>
      <p:sp>
        <p:nvSpPr>
          <p:cNvPr id="3" name="タイトル 1"/>
          <p:cNvSpPr txBox="1">
            <a:spLocks/>
          </p:cNvSpPr>
          <p:nvPr/>
        </p:nvSpPr>
        <p:spPr>
          <a:xfrm>
            <a:off x="0" y="0"/>
            <a:ext cx="9144000" cy="626269"/>
          </a:xfrm>
          <a:prstGeom prst="rect">
            <a:avLst/>
          </a:prstGeom>
          <a:solidFill>
            <a:srgbClr val="92D050"/>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smtClean="0">
                <a:latin typeface="+mj-ea"/>
              </a:rPr>
              <a:t>（２）学び</a:t>
            </a:r>
            <a:r>
              <a:rPr lang="ja-JP" altLang="en-US" sz="3300" dirty="0">
                <a:latin typeface="+mj-ea"/>
              </a:rPr>
              <a:t>に向かう集団づくり</a:t>
            </a:r>
          </a:p>
        </p:txBody>
      </p:sp>
      <p:sp>
        <p:nvSpPr>
          <p:cNvPr id="4" name="正方形/長方形 3"/>
          <p:cNvSpPr/>
          <p:nvPr/>
        </p:nvSpPr>
        <p:spPr>
          <a:xfrm>
            <a:off x="0" y="687229"/>
            <a:ext cx="4698968" cy="461665"/>
          </a:xfrm>
          <a:prstGeom prst="rect">
            <a:avLst/>
          </a:prstGeom>
          <a:solidFill>
            <a:srgbClr val="FFFF00"/>
          </a:solidFill>
        </p:spPr>
        <p:txBody>
          <a:bodyPr wrap="square">
            <a:spAutoFit/>
          </a:bodyPr>
          <a:lstStyle/>
          <a:p>
            <a:pPr algn="ctr"/>
            <a:r>
              <a:rPr lang="ja-JP" altLang="en-US" sz="2400" dirty="0" smtClean="0">
                <a:ea typeface="ＤＦ特太ゴシック体" panose="02010609000101010101" pitchFamily="1" charset="-128"/>
              </a:rPr>
              <a:t>落ち着いた教室環境づくりの例</a:t>
            </a:r>
            <a:endParaRPr lang="en-US" altLang="ja-JP" sz="2400" dirty="0">
              <a:ea typeface="ＤＦ特太ゴシック体" panose="02010609000101010101" pitchFamily="1" charset="-128"/>
            </a:endParaRPr>
          </a:p>
        </p:txBody>
      </p:sp>
    </p:spTree>
    <p:extLst>
      <p:ext uri="{BB962C8B-B14F-4D97-AF65-F5344CB8AC3E}">
        <p14:creationId xmlns:p14="http://schemas.microsoft.com/office/powerpoint/2010/main" val="3007296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913877" y="6158748"/>
            <a:ext cx="2969419" cy="486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100" dirty="0">
                <a:solidFill>
                  <a:schemeClr val="tx1"/>
                </a:solidFill>
              </a:rPr>
              <a:t>学習環境が整った机</a:t>
            </a:r>
          </a:p>
        </p:txBody>
      </p:sp>
      <p:sp>
        <p:nvSpPr>
          <p:cNvPr id="6" name="正方形/長方形 5"/>
          <p:cNvSpPr/>
          <p:nvPr/>
        </p:nvSpPr>
        <p:spPr>
          <a:xfrm>
            <a:off x="-1" y="872306"/>
            <a:ext cx="4684206" cy="523220"/>
          </a:xfrm>
          <a:prstGeom prst="rect">
            <a:avLst/>
          </a:prstGeom>
          <a:solidFill>
            <a:srgbClr val="FFFF00"/>
          </a:solidFill>
        </p:spPr>
        <p:txBody>
          <a:bodyPr wrap="square">
            <a:spAutoFit/>
          </a:bodyPr>
          <a:lstStyle/>
          <a:p>
            <a:r>
              <a:rPr lang="ja-JP" altLang="en-US" sz="2800" dirty="0" smtClean="0">
                <a:ea typeface="ＤＦ特太ゴシック体" panose="02010609000101010101" pitchFamily="1" charset="-128"/>
              </a:rPr>
              <a:t>学習規律確立の例</a:t>
            </a:r>
            <a:endParaRPr lang="en-US" altLang="ja-JP" sz="2800" dirty="0">
              <a:ea typeface="ＤＦ特太ゴシック体" panose="02010609000101010101" pitchFamily="1" charset="-128"/>
            </a:endParaRPr>
          </a:p>
        </p:txBody>
      </p:sp>
      <p:sp>
        <p:nvSpPr>
          <p:cNvPr id="7" name="タイトル 1"/>
          <p:cNvSpPr txBox="1">
            <a:spLocks/>
          </p:cNvSpPr>
          <p:nvPr/>
        </p:nvSpPr>
        <p:spPr>
          <a:xfrm>
            <a:off x="0" y="-52978"/>
            <a:ext cx="9144000" cy="626269"/>
          </a:xfrm>
          <a:prstGeom prst="rect">
            <a:avLst/>
          </a:prstGeom>
          <a:solidFill>
            <a:srgbClr val="92D050"/>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smtClean="0">
                <a:latin typeface="+mj-ea"/>
              </a:rPr>
              <a:t>（２）学び</a:t>
            </a:r>
            <a:r>
              <a:rPr lang="ja-JP" altLang="en-US" sz="3300" dirty="0">
                <a:latin typeface="+mj-ea"/>
              </a:rPr>
              <a:t>に向かう集団づくり</a:t>
            </a:r>
          </a:p>
        </p:txBody>
      </p:sp>
      <p:sp>
        <p:nvSpPr>
          <p:cNvPr id="3" name="正方形/長方形 2"/>
          <p:cNvSpPr/>
          <p:nvPr/>
        </p:nvSpPr>
        <p:spPr>
          <a:xfrm>
            <a:off x="706582" y="1641763"/>
            <a:ext cx="7751618" cy="43641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473052" y="3096489"/>
            <a:ext cx="1891146" cy="232756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教科書</a:t>
            </a:r>
            <a:endParaRPr kumimoji="1" lang="ja-JP" altLang="en-US" sz="3200" dirty="0">
              <a:solidFill>
                <a:schemeClr val="tx1"/>
              </a:solidFill>
            </a:endParaRPr>
          </a:p>
        </p:txBody>
      </p:sp>
      <p:sp>
        <p:nvSpPr>
          <p:cNvPr id="8" name="正方形/長方形 7"/>
          <p:cNvSpPr/>
          <p:nvPr/>
        </p:nvSpPr>
        <p:spPr>
          <a:xfrm>
            <a:off x="4097420" y="3096489"/>
            <a:ext cx="3632913" cy="232756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ノート</a:t>
            </a:r>
            <a:endParaRPr kumimoji="1" lang="ja-JP" altLang="en-US" sz="3200" dirty="0">
              <a:solidFill>
                <a:schemeClr val="tx1"/>
              </a:solidFill>
            </a:endParaRPr>
          </a:p>
        </p:txBody>
      </p:sp>
      <p:sp>
        <p:nvSpPr>
          <p:cNvPr id="9" name="正方形/長方形 8"/>
          <p:cNvSpPr/>
          <p:nvPr/>
        </p:nvSpPr>
        <p:spPr>
          <a:xfrm>
            <a:off x="3364198" y="2192481"/>
            <a:ext cx="1953491" cy="35329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ホームベース 9"/>
          <p:cNvSpPr/>
          <p:nvPr/>
        </p:nvSpPr>
        <p:spPr>
          <a:xfrm flipH="1" flipV="1">
            <a:off x="3416152" y="2654015"/>
            <a:ext cx="1870364" cy="9657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914555" y="1712501"/>
            <a:ext cx="769650" cy="409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317689" y="1719180"/>
            <a:ext cx="2140024" cy="1200329"/>
          </a:xfrm>
          <a:prstGeom prst="rect">
            <a:avLst/>
          </a:prstGeom>
          <a:noFill/>
        </p:spPr>
        <p:txBody>
          <a:bodyPr wrap="square" rtlCol="0">
            <a:spAutoFit/>
          </a:bodyPr>
          <a:lstStyle/>
          <a:p>
            <a:r>
              <a:rPr kumimoji="1" lang="ja-JP" altLang="en-US" sz="2400" dirty="0" smtClean="0"/>
              <a:t>消しゴム</a:t>
            </a:r>
            <a:endParaRPr kumimoji="1" lang="en-US" altLang="ja-JP" sz="2400" dirty="0" smtClean="0"/>
          </a:p>
          <a:p>
            <a:r>
              <a:rPr kumimoji="1" lang="ja-JP" altLang="en-US" sz="2400" dirty="0" smtClean="0"/>
              <a:t>定規</a:t>
            </a:r>
            <a:endParaRPr kumimoji="1" lang="en-US" altLang="ja-JP" sz="2400" dirty="0" smtClean="0"/>
          </a:p>
          <a:p>
            <a:r>
              <a:rPr kumimoji="1" lang="ja-JP" altLang="en-US" sz="2400" dirty="0" smtClean="0"/>
              <a:t>鉛筆</a:t>
            </a:r>
            <a:endParaRPr kumimoji="1" lang="ja-JP" altLang="en-US" sz="2400" dirty="0"/>
          </a:p>
        </p:txBody>
      </p:sp>
      <p:sp>
        <p:nvSpPr>
          <p:cNvPr id="13" name="テキスト ボックス 12"/>
          <p:cNvSpPr txBox="1"/>
          <p:nvPr/>
        </p:nvSpPr>
        <p:spPr>
          <a:xfrm>
            <a:off x="2473038" y="5507180"/>
            <a:ext cx="5130149" cy="369332"/>
          </a:xfrm>
          <a:prstGeom prst="rect">
            <a:avLst/>
          </a:prstGeom>
          <a:noFill/>
        </p:spPr>
        <p:txBody>
          <a:bodyPr wrap="square" rtlCol="0">
            <a:spAutoFit/>
          </a:bodyPr>
          <a:lstStyle/>
          <a:p>
            <a:r>
              <a:rPr kumimoji="1" lang="en-US" altLang="ja-JP" dirty="0" smtClean="0"/>
              <a:t>※</a:t>
            </a:r>
            <a:r>
              <a:rPr kumimoji="1" lang="ja-JP" altLang="en-US" dirty="0" smtClean="0"/>
              <a:t>同様に左利き版も作成します。</a:t>
            </a:r>
            <a:endParaRPr kumimoji="1" lang="ja-JP" altLang="en-US" dirty="0"/>
          </a:p>
        </p:txBody>
      </p:sp>
    </p:spTree>
    <p:extLst>
      <p:ext uri="{BB962C8B-B14F-4D97-AF65-F5344CB8AC3E}">
        <p14:creationId xmlns:p14="http://schemas.microsoft.com/office/powerpoint/2010/main" val="831062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04133.JPG"/>
          <p:cNvPicPr>
            <a:picLocks noChangeAspect="1"/>
          </p:cNvPicPr>
          <p:nvPr/>
        </p:nvPicPr>
        <p:blipFill rotWithShape="1">
          <a:blip r:embed="rId3" cstate="print"/>
          <a:srcRect l="3862" r="13111" b="15852"/>
          <a:stretch/>
        </p:blipFill>
        <p:spPr>
          <a:xfrm>
            <a:off x="0" y="-1"/>
            <a:ext cx="9144000" cy="6950593"/>
          </a:xfrm>
          <a:prstGeom prst="rect">
            <a:avLst/>
          </a:prstGeom>
        </p:spPr>
      </p:pic>
      <p:sp>
        <p:nvSpPr>
          <p:cNvPr id="3" name="円/楕円 2"/>
          <p:cNvSpPr/>
          <p:nvPr/>
        </p:nvSpPr>
        <p:spPr>
          <a:xfrm>
            <a:off x="1291000" y="2299360"/>
            <a:ext cx="3456384" cy="3384376"/>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21735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02712.JPG"/>
          <p:cNvPicPr>
            <a:picLocks noChangeAspect="1"/>
          </p:cNvPicPr>
          <p:nvPr/>
        </p:nvPicPr>
        <p:blipFill>
          <a:blip r:embed="rId3" cstate="print"/>
          <a:stretch>
            <a:fillRect/>
          </a:stretch>
        </p:blipFill>
        <p:spPr>
          <a:xfrm>
            <a:off x="0" y="1133916"/>
            <a:ext cx="9144000" cy="6858000"/>
          </a:xfrm>
          <a:prstGeom prst="rect">
            <a:avLst/>
          </a:prstGeom>
        </p:spPr>
      </p:pic>
      <p:sp>
        <p:nvSpPr>
          <p:cNvPr id="5" name="正方形/長方形 4"/>
          <p:cNvSpPr/>
          <p:nvPr/>
        </p:nvSpPr>
        <p:spPr>
          <a:xfrm>
            <a:off x="0" y="610696"/>
            <a:ext cx="4684206" cy="523220"/>
          </a:xfrm>
          <a:prstGeom prst="rect">
            <a:avLst/>
          </a:prstGeom>
          <a:solidFill>
            <a:srgbClr val="FFFF00"/>
          </a:solidFill>
        </p:spPr>
        <p:txBody>
          <a:bodyPr wrap="square">
            <a:spAutoFit/>
          </a:bodyPr>
          <a:lstStyle/>
          <a:p>
            <a:r>
              <a:rPr lang="ja-JP" altLang="en-US" sz="2800" dirty="0" smtClean="0">
                <a:ea typeface="ＤＦ特太ゴシック体" panose="02010609000101010101" pitchFamily="1" charset="-128"/>
              </a:rPr>
              <a:t>学習規律確立の例</a:t>
            </a:r>
            <a:endParaRPr lang="en-US" altLang="ja-JP" sz="2800" dirty="0">
              <a:ea typeface="ＤＦ特太ゴシック体" panose="02010609000101010101" pitchFamily="1" charset="-128"/>
            </a:endParaRPr>
          </a:p>
        </p:txBody>
      </p:sp>
      <p:sp>
        <p:nvSpPr>
          <p:cNvPr id="6" name="タイトル 1"/>
          <p:cNvSpPr txBox="1">
            <a:spLocks/>
          </p:cNvSpPr>
          <p:nvPr/>
        </p:nvSpPr>
        <p:spPr>
          <a:xfrm>
            <a:off x="0" y="-52978"/>
            <a:ext cx="9144000" cy="626269"/>
          </a:xfrm>
          <a:prstGeom prst="rect">
            <a:avLst/>
          </a:prstGeom>
          <a:solidFill>
            <a:srgbClr val="92D050"/>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smtClean="0">
                <a:latin typeface="+mj-ea"/>
              </a:rPr>
              <a:t>（２）学び</a:t>
            </a:r>
            <a:r>
              <a:rPr lang="ja-JP" altLang="en-US" sz="3300" dirty="0">
                <a:latin typeface="+mj-ea"/>
              </a:rPr>
              <a:t>に向かう集団づくり</a:t>
            </a:r>
          </a:p>
        </p:txBody>
      </p:sp>
    </p:spTree>
    <p:extLst>
      <p:ext uri="{BB962C8B-B14F-4D97-AF65-F5344CB8AC3E}">
        <p14:creationId xmlns:p14="http://schemas.microsoft.com/office/powerpoint/2010/main" val="68304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03957.JPG"/>
          <p:cNvPicPr>
            <a:picLocks noChangeAspect="1"/>
          </p:cNvPicPr>
          <p:nvPr/>
        </p:nvPicPr>
        <p:blipFill>
          <a:blip r:embed="rId3" cstate="print"/>
          <a:stretch>
            <a:fillRect/>
          </a:stretch>
        </p:blipFill>
        <p:spPr>
          <a:xfrm>
            <a:off x="0" y="0"/>
            <a:ext cx="9144000" cy="6858000"/>
          </a:xfrm>
          <a:prstGeom prst="rect">
            <a:avLst/>
          </a:prstGeom>
        </p:spPr>
      </p:pic>
      <p:sp>
        <p:nvSpPr>
          <p:cNvPr id="3" name="正方形/長方形 2"/>
          <p:cNvSpPr/>
          <p:nvPr/>
        </p:nvSpPr>
        <p:spPr>
          <a:xfrm>
            <a:off x="0" y="626269"/>
            <a:ext cx="4684206" cy="523220"/>
          </a:xfrm>
          <a:prstGeom prst="rect">
            <a:avLst/>
          </a:prstGeom>
          <a:solidFill>
            <a:srgbClr val="FFFF00"/>
          </a:solidFill>
        </p:spPr>
        <p:txBody>
          <a:bodyPr wrap="square">
            <a:spAutoFit/>
          </a:bodyPr>
          <a:lstStyle/>
          <a:p>
            <a:r>
              <a:rPr lang="ja-JP" altLang="en-US" sz="2800" dirty="0" smtClean="0">
                <a:ea typeface="ＤＦ特太ゴシック体" panose="02010609000101010101" pitchFamily="1" charset="-128"/>
              </a:rPr>
              <a:t>学習規律確立の例</a:t>
            </a:r>
            <a:endParaRPr lang="en-US" altLang="ja-JP" sz="2800" dirty="0">
              <a:ea typeface="ＤＦ特太ゴシック体" panose="02010609000101010101" pitchFamily="1" charset="-128"/>
            </a:endParaRPr>
          </a:p>
        </p:txBody>
      </p:sp>
      <p:sp>
        <p:nvSpPr>
          <p:cNvPr id="4" name="タイトル 1"/>
          <p:cNvSpPr txBox="1">
            <a:spLocks/>
          </p:cNvSpPr>
          <p:nvPr/>
        </p:nvSpPr>
        <p:spPr>
          <a:xfrm>
            <a:off x="0" y="-52978"/>
            <a:ext cx="9144000" cy="626269"/>
          </a:xfrm>
          <a:prstGeom prst="rect">
            <a:avLst/>
          </a:prstGeom>
          <a:solidFill>
            <a:srgbClr val="92D050"/>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smtClean="0">
                <a:latin typeface="+mj-ea"/>
              </a:rPr>
              <a:t>（２）学び</a:t>
            </a:r>
            <a:r>
              <a:rPr lang="ja-JP" altLang="en-US" sz="3300" dirty="0">
                <a:latin typeface="+mj-ea"/>
              </a:rPr>
              <a:t>に向かう集団づくり</a:t>
            </a:r>
          </a:p>
        </p:txBody>
      </p:sp>
    </p:spTree>
    <p:extLst>
      <p:ext uri="{BB962C8B-B14F-4D97-AF65-F5344CB8AC3E}">
        <p14:creationId xmlns:p14="http://schemas.microsoft.com/office/powerpoint/2010/main" val="3334375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DSC03923.JPG"/>
          <p:cNvPicPr>
            <a:picLocks noGrp="1" noChangeAspect="1"/>
          </p:cNvPicPr>
          <p:nvPr isPhoto="1"/>
        </p:nvPicPr>
        <p:blipFill>
          <a:blip r:embed="rId3" cstate="print">
            <a:lum bright="10000"/>
          </a:blip>
          <a:stretch>
            <a:fillRect/>
          </a:stretch>
        </p:blipFill>
        <p:spPr>
          <a:xfrm>
            <a:off x="0" y="28302"/>
            <a:ext cx="9144000" cy="6858000"/>
          </a:xfrm>
          <a:prstGeom prst="rect">
            <a:avLst/>
          </a:prstGeom>
          <a:noFill/>
          <a:ln>
            <a:noFill/>
          </a:ln>
        </p:spPr>
      </p:pic>
      <p:sp>
        <p:nvSpPr>
          <p:cNvPr id="11" name="円/楕円 10"/>
          <p:cNvSpPr/>
          <p:nvPr/>
        </p:nvSpPr>
        <p:spPr>
          <a:xfrm>
            <a:off x="3995936" y="2348880"/>
            <a:ext cx="648072" cy="648072"/>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716895"/>
            <a:ext cx="4684206" cy="523220"/>
          </a:xfrm>
          <a:prstGeom prst="rect">
            <a:avLst/>
          </a:prstGeom>
          <a:solidFill>
            <a:srgbClr val="FFFF00"/>
          </a:solidFill>
        </p:spPr>
        <p:txBody>
          <a:bodyPr wrap="square">
            <a:spAutoFit/>
          </a:bodyPr>
          <a:lstStyle/>
          <a:p>
            <a:r>
              <a:rPr lang="ja-JP" altLang="en-US" sz="2800" dirty="0" smtClean="0">
                <a:ea typeface="ＤＦ特太ゴシック体" panose="02010609000101010101" pitchFamily="1" charset="-128"/>
              </a:rPr>
              <a:t>学習規律確立の例</a:t>
            </a:r>
            <a:endParaRPr lang="en-US" altLang="ja-JP" sz="2800" dirty="0">
              <a:ea typeface="ＤＦ特太ゴシック体" panose="02010609000101010101" pitchFamily="1" charset="-128"/>
            </a:endParaRPr>
          </a:p>
        </p:txBody>
      </p:sp>
      <p:sp>
        <p:nvSpPr>
          <p:cNvPr id="5" name="タイトル 1"/>
          <p:cNvSpPr txBox="1">
            <a:spLocks/>
          </p:cNvSpPr>
          <p:nvPr/>
        </p:nvSpPr>
        <p:spPr>
          <a:xfrm>
            <a:off x="0" y="28302"/>
            <a:ext cx="9144000" cy="626269"/>
          </a:xfrm>
          <a:prstGeom prst="rect">
            <a:avLst/>
          </a:prstGeom>
          <a:solidFill>
            <a:srgbClr val="92D050"/>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smtClean="0">
                <a:latin typeface="+mj-ea"/>
              </a:rPr>
              <a:t>（２）学び</a:t>
            </a:r>
            <a:r>
              <a:rPr lang="ja-JP" altLang="en-US" sz="3300" dirty="0">
                <a:latin typeface="+mj-ea"/>
              </a:rPr>
              <a:t>に向かう集団づくり</a:t>
            </a:r>
          </a:p>
        </p:txBody>
      </p:sp>
    </p:spTree>
    <p:extLst>
      <p:ext uri="{BB962C8B-B14F-4D97-AF65-F5344CB8AC3E}">
        <p14:creationId xmlns:p14="http://schemas.microsoft.com/office/powerpoint/2010/main" val="740399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a:xfrm>
            <a:off x="374016" y="2134493"/>
            <a:ext cx="8395968" cy="2758354"/>
          </a:xfrm>
        </p:spPr>
        <p:txBody>
          <a:bodyPr>
            <a:noAutofit/>
          </a:bodyPr>
          <a:lstStyle/>
          <a:p>
            <a:r>
              <a:rPr lang="ja-JP" altLang="en-US" sz="4400" dirty="0">
                <a:latin typeface="ＭＳ ゴシック" panose="020B0609070205080204" pitchFamily="49" charset="-128"/>
                <a:ea typeface="ＭＳ ゴシック" panose="020B0609070205080204" pitchFamily="49" charset="-128"/>
              </a:rPr>
              <a:t>一般的に「教師が意図も意識もせず</a:t>
            </a:r>
            <a:r>
              <a:rPr lang="ja-JP" altLang="en-US" sz="4400" dirty="0" smtClean="0">
                <a:latin typeface="ＭＳ ゴシック" panose="020B0609070205080204" pitchFamily="49" charset="-128"/>
                <a:ea typeface="ＭＳ ゴシック" panose="020B0609070205080204" pitchFamily="49" charset="-128"/>
              </a:rPr>
              <a:t>に児童生徒に</a:t>
            </a:r>
            <a:r>
              <a:rPr lang="ja-JP" altLang="en-US" sz="4400" dirty="0">
                <a:latin typeface="ＭＳ ゴシック" panose="020B0609070205080204" pitchFamily="49" charset="-128"/>
                <a:ea typeface="ＭＳ ゴシック" panose="020B0609070205080204" pitchFamily="49" charset="-128"/>
              </a:rPr>
              <a:t>教え続けている教育内容」のこと。</a:t>
            </a:r>
            <a:endParaRPr lang="en-US" altLang="ja-JP" sz="4400" dirty="0">
              <a:latin typeface="ＭＳ ゴシック" panose="020B0609070205080204" pitchFamily="49" charset="-128"/>
              <a:ea typeface="ＭＳ ゴシック" panose="020B0609070205080204" pitchFamily="49" charset="-128"/>
            </a:endParaRPr>
          </a:p>
          <a:p>
            <a:r>
              <a:rPr lang="ja-JP" altLang="en-US" sz="4400" dirty="0" smtClean="0">
                <a:latin typeface="ＭＳ ゴシック" panose="020B0609070205080204" pitchFamily="49" charset="-128"/>
                <a:ea typeface="ＭＳ ゴシック" panose="020B0609070205080204" pitchFamily="49" charset="-128"/>
              </a:rPr>
              <a:t>意図的</a:t>
            </a:r>
            <a:r>
              <a:rPr lang="ja-JP" altLang="en-US" sz="4400" dirty="0">
                <a:latin typeface="ＭＳ ゴシック" panose="020B0609070205080204" pitchFamily="49" charset="-128"/>
                <a:ea typeface="ＭＳ ゴシック" panose="020B0609070205080204" pitchFamily="49" charset="-128"/>
              </a:rPr>
              <a:t>なカリキュラム以上に</a:t>
            </a:r>
            <a:r>
              <a:rPr lang="ja-JP" altLang="en-US" sz="4400" dirty="0" smtClean="0">
                <a:latin typeface="ＭＳ ゴシック" panose="020B0609070205080204" pitchFamily="49" charset="-128"/>
                <a:ea typeface="ＭＳ ゴシック" panose="020B0609070205080204" pitchFamily="49" charset="-128"/>
              </a:rPr>
              <a:t>、児童</a:t>
            </a:r>
            <a:r>
              <a:rPr lang="ja-JP" altLang="en-US" sz="4400" dirty="0">
                <a:latin typeface="ＭＳ ゴシック" panose="020B0609070205080204" pitchFamily="49" charset="-128"/>
                <a:ea typeface="ＭＳ ゴシック" panose="020B0609070205080204" pitchFamily="49" charset="-128"/>
              </a:rPr>
              <a:t>生徒</a:t>
            </a:r>
            <a:r>
              <a:rPr lang="ja-JP" altLang="en-US" sz="4400" dirty="0" smtClean="0">
                <a:latin typeface="ＭＳ ゴシック" panose="020B0609070205080204" pitchFamily="49" charset="-128"/>
                <a:ea typeface="ＭＳ ゴシック" panose="020B0609070205080204" pitchFamily="49" charset="-128"/>
              </a:rPr>
              <a:t>へ</a:t>
            </a:r>
            <a:r>
              <a:rPr lang="ja-JP" altLang="en-US" sz="4400" dirty="0">
                <a:latin typeface="ＭＳ ゴシック" panose="020B0609070205080204" pitchFamily="49" charset="-128"/>
                <a:ea typeface="ＭＳ ゴシック" panose="020B0609070205080204" pitchFamily="49" charset="-128"/>
              </a:rPr>
              <a:t>の影響は大きいと言われます。</a:t>
            </a:r>
            <a:endParaRPr lang="en-US" altLang="ja-JP" sz="4400" dirty="0">
              <a:latin typeface="ＭＳ ゴシック" panose="020B0609070205080204" pitchFamily="49" charset="-128"/>
              <a:ea typeface="ＭＳ ゴシック" panose="020B0609070205080204" pitchFamily="49" charset="-128"/>
            </a:endParaRPr>
          </a:p>
          <a:p>
            <a:pPr marL="0" indent="0">
              <a:buNone/>
            </a:pPr>
            <a:endParaRPr lang="en-US" altLang="ja-JP" sz="3600" dirty="0"/>
          </a:p>
        </p:txBody>
      </p:sp>
      <p:sp>
        <p:nvSpPr>
          <p:cNvPr id="6" name="正方形/長方形 5"/>
          <p:cNvSpPr/>
          <p:nvPr/>
        </p:nvSpPr>
        <p:spPr>
          <a:xfrm>
            <a:off x="0" y="999949"/>
            <a:ext cx="5050039" cy="707886"/>
          </a:xfrm>
          <a:prstGeom prst="rect">
            <a:avLst/>
          </a:prstGeom>
          <a:solidFill>
            <a:srgbClr val="FFFF00"/>
          </a:solidFill>
        </p:spPr>
        <p:txBody>
          <a:bodyPr wrap="square">
            <a:spAutoFit/>
          </a:bodyPr>
          <a:lstStyle/>
          <a:p>
            <a:r>
              <a:rPr lang="ja-JP" altLang="en-US" sz="4000" dirty="0" smtClean="0">
                <a:ea typeface="ＤＦ特太ゴシック体" panose="02010609000101010101" pitchFamily="1" charset="-128"/>
              </a:rPr>
              <a:t>隠れた</a:t>
            </a:r>
            <a:r>
              <a:rPr lang="ja-JP" altLang="en-US" sz="4000" dirty="0">
                <a:ea typeface="ＤＦ特太ゴシック体" panose="02010609000101010101" pitchFamily="1" charset="-128"/>
              </a:rPr>
              <a:t>カリキュラム</a:t>
            </a:r>
            <a:endParaRPr lang="en-US" altLang="ja-JP" sz="4000" dirty="0">
              <a:ea typeface="ＤＦ特太ゴシック体" panose="02010609000101010101" pitchFamily="1" charset="-128"/>
            </a:endParaRPr>
          </a:p>
        </p:txBody>
      </p:sp>
      <p:sp>
        <p:nvSpPr>
          <p:cNvPr id="5" name="タイトル 1"/>
          <p:cNvSpPr txBox="1">
            <a:spLocks/>
          </p:cNvSpPr>
          <p:nvPr/>
        </p:nvSpPr>
        <p:spPr>
          <a:xfrm>
            <a:off x="0" y="-52978"/>
            <a:ext cx="9144000" cy="626269"/>
          </a:xfrm>
          <a:prstGeom prst="rect">
            <a:avLst/>
          </a:prstGeom>
          <a:solidFill>
            <a:srgbClr val="92D050"/>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smtClean="0">
                <a:latin typeface="+mj-ea"/>
              </a:rPr>
              <a:t>（２）学び</a:t>
            </a:r>
            <a:r>
              <a:rPr lang="ja-JP" altLang="en-US" sz="3300" dirty="0">
                <a:latin typeface="+mj-ea"/>
              </a:rPr>
              <a:t>に向かう集団づくり</a:t>
            </a:r>
          </a:p>
        </p:txBody>
      </p:sp>
    </p:spTree>
    <p:extLst>
      <p:ext uri="{BB962C8B-B14F-4D97-AF65-F5344CB8AC3E}">
        <p14:creationId xmlns:p14="http://schemas.microsoft.com/office/powerpoint/2010/main" val="3074283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 y="1009472"/>
            <a:ext cx="6442363" cy="584775"/>
          </a:xfrm>
          <a:prstGeom prst="rect">
            <a:avLst/>
          </a:prstGeom>
          <a:solidFill>
            <a:srgbClr val="FFFF00"/>
          </a:solidFill>
        </p:spPr>
        <p:txBody>
          <a:bodyPr wrap="square">
            <a:spAutoFit/>
          </a:bodyPr>
          <a:lstStyle/>
          <a:p>
            <a:r>
              <a:rPr lang="ja-JP" altLang="en-US" sz="3200" dirty="0" smtClean="0">
                <a:latin typeface="ＤＦ特太ゴシック体" panose="020B0509000000000000" pitchFamily="49" charset="-128"/>
                <a:ea typeface="ＤＦ特太ゴシック体" panose="020B0509000000000000" pitchFamily="49" charset="-128"/>
              </a:rPr>
              <a:t>隠れたカリキュラム（教室環境）</a:t>
            </a:r>
            <a:endParaRPr lang="en-US" altLang="ja-JP" sz="3200" dirty="0">
              <a:latin typeface="ＤＦ特太ゴシック体" panose="020B0509000000000000" pitchFamily="49" charset="-128"/>
              <a:ea typeface="ＤＦ特太ゴシック体" panose="020B0509000000000000" pitchFamily="49" charset="-128"/>
            </a:endParaRPr>
          </a:p>
        </p:txBody>
      </p:sp>
      <p:sp>
        <p:nvSpPr>
          <p:cNvPr id="13" name="タイトル 1"/>
          <p:cNvSpPr txBox="1">
            <a:spLocks/>
          </p:cNvSpPr>
          <p:nvPr/>
        </p:nvSpPr>
        <p:spPr>
          <a:xfrm>
            <a:off x="0" y="-52978"/>
            <a:ext cx="9144000" cy="626269"/>
          </a:xfrm>
          <a:prstGeom prst="rect">
            <a:avLst/>
          </a:prstGeom>
          <a:solidFill>
            <a:srgbClr val="92D050"/>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smtClean="0">
                <a:latin typeface="+mj-ea"/>
              </a:rPr>
              <a:t>（２）学び</a:t>
            </a:r>
            <a:r>
              <a:rPr lang="ja-JP" altLang="en-US" sz="3300" dirty="0">
                <a:latin typeface="+mj-ea"/>
              </a:rPr>
              <a:t>に向かう集団づくり</a:t>
            </a:r>
          </a:p>
        </p:txBody>
      </p:sp>
      <p:sp>
        <p:nvSpPr>
          <p:cNvPr id="7" name="正方形/長方形 6"/>
          <p:cNvSpPr/>
          <p:nvPr/>
        </p:nvSpPr>
        <p:spPr>
          <a:xfrm>
            <a:off x="208520" y="1808017"/>
            <a:ext cx="8436013" cy="4447309"/>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3600" dirty="0" smtClean="0">
                <a:latin typeface="+mj-ea"/>
                <a:ea typeface="+mj-ea"/>
              </a:rPr>
              <a:t>■教師の机上は整理整頓されていますか。</a:t>
            </a:r>
            <a:endParaRPr lang="en-US" altLang="ja-JP" sz="3600" dirty="0" smtClean="0">
              <a:latin typeface="+mj-ea"/>
              <a:ea typeface="+mj-ea"/>
            </a:endParaRPr>
          </a:p>
          <a:p>
            <a:pPr>
              <a:defRPr/>
            </a:pPr>
            <a:r>
              <a:rPr lang="ja-JP" altLang="en-US" sz="3600" dirty="0">
                <a:latin typeface="+mj-ea"/>
              </a:rPr>
              <a:t>■</a:t>
            </a:r>
            <a:r>
              <a:rPr lang="ja-JP" altLang="en-US" sz="3600" dirty="0" smtClean="0">
                <a:latin typeface="+mj-ea"/>
                <a:ea typeface="+mj-ea"/>
              </a:rPr>
              <a:t>児童生徒の作品がいつまでも返却され</a:t>
            </a:r>
            <a:endParaRPr lang="en-US" altLang="ja-JP" sz="3600" dirty="0" smtClean="0">
              <a:latin typeface="+mj-ea"/>
              <a:ea typeface="+mj-ea"/>
            </a:endParaRPr>
          </a:p>
          <a:p>
            <a:pPr>
              <a:defRPr/>
            </a:pPr>
            <a:r>
              <a:rPr lang="ja-JP" altLang="en-US" sz="3600" dirty="0" smtClean="0">
                <a:latin typeface="+mj-ea"/>
                <a:ea typeface="+mj-ea"/>
              </a:rPr>
              <a:t>　 </a:t>
            </a:r>
            <a:r>
              <a:rPr lang="ja-JP" altLang="en-US" sz="3600" dirty="0" err="1" smtClean="0">
                <a:latin typeface="+mj-ea"/>
                <a:ea typeface="+mj-ea"/>
              </a:rPr>
              <a:t>ずに</a:t>
            </a:r>
            <a:r>
              <a:rPr lang="ja-JP" altLang="en-US" sz="3600" dirty="0" smtClean="0">
                <a:latin typeface="+mj-ea"/>
                <a:ea typeface="+mj-ea"/>
              </a:rPr>
              <a:t>教室に置かれていませんか。</a:t>
            </a:r>
            <a:endParaRPr lang="en-US" altLang="ja-JP" sz="3600" dirty="0" smtClean="0">
              <a:latin typeface="+mj-ea"/>
              <a:ea typeface="+mj-ea"/>
            </a:endParaRPr>
          </a:p>
          <a:p>
            <a:pPr>
              <a:defRPr/>
            </a:pPr>
            <a:r>
              <a:rPr lang="ja-JP" altLang="en-US" sz="3600" dirty="0">
                <a:latin typeface="+mj-ea"/>
              </a:rPr>
              <a:t>■</a:t>
            </a:r>
            <a:r>
              <a:rPr lang="ja-JP" altLang="en-US" sz="3600" dirty="0" smtClean="0">
                <a:latin typeface="+mj-ea"/>
                <a:ea typeface="+mj-ea"/>
              </a:rPr>
              <a:t>掲示物が曲がったりはがれたりしていま</a:t>
            </a:r>
            <a:endParaRPr lang="en-US" altLang="ja-JP" sz="3600" dirty="0" smtClean="0">
              <a:latin typeface="+mj-ea"/>
              <a:ea typeface="+mj-ea"/>
            </a:endParaRPr>
          </a:p>
          <a:p>
            <a:pPr>
              <a:defRPr/>
            </a:pPr>
            <a:r>
              <a:rPr lang="en-US" altLang="ja-JP" sz="3600" dirty="0">
                <a:latin typeface="+mj-ea"/>
                <a:ea typeface="+mj-ea"/>
              </a:rPr>
              <a:t> </a:t>
            </a:r>
            <a:r>
              <a:rPr lang="en-US" altLang="ja-JP" sz="3600" dirty="0" smtClean="0">
                <a:latin typeface="+mj-ea"/>
                <a:ea typeface="+mj-ea"/>
              </a:rPr>
              <a:t>  </a:t>
            </a:r>
            <a:r>
              <a:rPr lang="ja-JP" altLang="en-US" sz="3600" dirty="0" smtClean="0">
                <a:latin typeface="+mj-ea"/>
                <a:ea typeface="+mj-ea"/>
              </a:rPr>
              <a:t>せんか。</a:t>
            </a:r>
            <a:endParaRPr lang="en-US" altLang="ja-JP" sz="3600" dirty="0" smtClean="0">
              <a:latin typeface="+mj-ea"/>
              <a:ea typeface="+mj-ea"/>
            </a:endParaRPr>
          </a:p>
          <a:p>
            <a:pPr>
              <a:defRPr/>
            </a:pPr>
            <a:r>
              <a:rPr lang="ja-JP" altLang="en-US" sz="3600" dirty="0" smtClean="0">
                <a:latin typeface="+mj-ea"/>
              </a:rPr>
              <a:t>■水槽、プランターなどは清掃されていま</a:t>
            </a:r>
            <a:endParaRPr lang="en-US" altLang="ja-JP" sz="3600" dirty="0" smtClean="0">
              <a:latin typeface="+mj-ea"/>
            </a:endParaRPr>
          </a:p>
          <a:p>
            <a:pPr>
              <a:defRPr/>
            </a:pPr>
            <a:r>
              <a:rPr lang="ja-JP" altLang="en-US" sz="3600" dirty="0" smtClean="0">
                <a:latin typeface="+mj-ea"/>
              </a:rPr>
              <a:t>　 すか。</a:t>
            </a:r>
            <a:endParaRPr lang="en-US" altLang="ja-JP" sz="3600" dirty="0">
              <a:latin typeface="+mj-ea"/>
              <a:ea typeface="+mj-ea"/>
            </a:endParaRPr>
          </a:p>
        </p:txBody>
      </p:sp>
    </p:spTree>
    <p:extLst>
      <p:ext uri="{BB962C8B-B14F-4D97-AF65-F5344CB8AC3E}">
        <p14:creationId xmlns:p14="http://schemas.microsoft.com/office/powerpoint/2010/main" val="1936601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 y="1009472"/>
            <a:ext cx="6442363" cy="584775"/>
          </a:xfrm>
          <a:prstGeom prst="rect">
            <a:avLst/>
          </a:prstGeom>
          <a:solidFill>
            <a:srgbClr val="FFFF00"/>
          </a:solidFill>
        </p:spPr>
        <p:txBody>
          <a:bodyPr wrap="square">
            <a:spAutoFit/>
          </a:bodyPr>
          <a:lstStyle/>
          <a:p>
            <a:r>
              <a:rPr lang="ja-JP" altLang="en-US" sz="3200" dirty="0" smtClean="0">
                <a:latin typeface="ＤＦ特太ゴシック体" panose="020B0509000000000000" pitchFamily="49" charset="-128"/>
                <a:ea typeface="ＤＦ特太ゴシック体" panose="020B0509000000000000" pitchFamily="49" charset="-128"/>
              </a:rPr>
              <a:t>隠れたカリキュラム（学習指導）</a:t>
            </a:r>
            <a:endParaRPr lang="en-US" altLang="ja-JP" sz="3200" dirty="0">
              <a:latin typeface="ＤＦ特太ゴシック体" panose="020B0509000000000000" pitchFamily="49" charset="-128"/>
              <a:ea typeface="ＤＦ特太ゴシック体" panose="020B0509000000000000" pitchFamily="49" charset="-128"/>
            </a:endParaRPr>
          </a:p>
        </p:txBody>
      </p:sp>
      <p:sp>
        <p:nvSpPr>
          <p:cNvPr id="13" name="タイトル 1"/>
          <p:cNvSpPr txBox="1">
            <a:spLocks/>
          </p:cNvSpPr>
          <p:nvPr/>
        </p:nvSpPr>
        <p:spPr>
          <a:xfrm>
            <a:off x="0" y="-52978"/>
            <a:ext cx="9144000" cy="626269"/>
          </a:xfrm>
          <a:prstGeom prst="rect">
            <a:avLst/>
          </a:prstGeom>
          <a:solidFill>
            <a:srgbClr val="92D050"/>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smtClean="0">
                <a:latin typeface="+mj-ea"/>
              </a:rPr>
              <a:t>（２）学び</a:t>
            </a:r>
            <a:r>
              <a:rPr lang="ja-JP" altLang="en-US" sz="3300" dirty="0">
                <a:latin typeface="+mj-ea"/>
              </a:rPr>
              <a:t>に向かう集団づくり</a:t>
            </a:r>
          </a:p>
        </p:txBody>
      </p:sp>
      <p:sp>
        <p:nvSpPr>
          <p:cNvPr id="7" name="正方形/長方形 6"/>
          <p:cNvSpPr/>
          <p:nvPr/>
        </p:nvSpPr>
        <p:spPr>
          <a:xfrm>
            <a:off x="208520" y="1808018"/>
            <a:ext cx="8436013" cy="4031674"/>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lnSpc>
                <a:spcPts val="4900"/>
              </a:lnSpc>
              <a:defRPr/>
            </a:pPr>
            <a:r>
              <a:rPr lang="ja-JP" altLang="en-US" sz="3600" dirty="0" smtClean="0">
                <a:latin typeface="+mj-ea"/>
                <a:ea typeface="+mj-ea"/>
              </a:rPr>
              <a:t>■正しい書き順で丁寧に板書していますか。</a:t>
            </a:r>
            <a:endParaRPr lang="en-US" altLang="ja-JP" sz="3600" dirty="0" smtClean="0">
              <a:latin typeface="+mj-ea"/>
              <a:ea typeface="+mj-ea"/>
            </a:endParaRPr>
          </a:p>
          <a:p>
            <a:pPr>
              <a:lnSpc>
                <a:spcPts val="4900"/>
              </a:lnSpc>
              <a:defRPr/>
            </a:pPr>
            <a:r>
              <a:rPr lang="ja-JP" altLang="en-US" sz="3600" dirty="0" smtClean="0">
                <a:latin typeface="+mj-ea"/>
              </a:rPr>
              <a:t>■始業時刻、終業時刻を守っていますか</a:t>
            </a:r>
            <a:r>
              <a:rPr lang="ja-JP" altLang="en-US" sz="3600" dirty="0" smtClean="0">
                <a:latin typeface="+mj-ea"/>
                <a:ea typeface="+mj-ea"/>
              </a:rPr>
              <a:t>。</a:t>
            </a:r>
            <a:endParaRPr lang="en-US" altLang="ja-JP" sz="3600" dirty="0" smtClean="0">
              <a:latin typeface="+mj-ea"/>
              <a:ea typeface="+mj-ea"/>
            </a:endParaRPr>
          </a:p>
          <a:p>
            <a:pPr>
              <a:lnSpc>
                <a:spcPts val="4900"/>
              </a:lnSpc>
              <a:defRPr/>
            </a:pPr>
            <a:r>
              <a:rPr lang="ja-JP" altLang="en-US" sz="3600" dirty="0" smtClean="0">
                <a:latin typeface="+mj-ea"/>
              </a:rPr>
              <a:t>■宿題や提出物の期限を守って（守らせ</a:t>
            </a:r>
            <a:endParaRPr lang="en-US" altLang="ja-JP" sz="3600" dirty="0" smtClean="0">
              <a:latin typeface="+mj-ea"/>
            </a:endParaRPr>
          </a:p>
          <a:p>
            <a:pPr>
              <a:lnSpc>
                <a:spcPts val="4900"/>
              </a:lnSpc>
              <a:defRPr/>
            </a:pPr>
            <a:r>
              <a:rPr lang="ja-JP" altLang="en-US" sz="3600" dirty="0" smtClean="0">
                <a:latin typeface="+mj-ea"/>
              </a:rPr>
              <a:t>　 て）いますか。</a:t>
            </a:r>
            <a:endParaRPr lang="en-US" altLang="ja-JP" sz="3600" dirty="0" smtClean="0">
              <a:latin typeface="+mj-ea"/>
            </a:endParaRPr>
          </a:p>
          <a:p>
            <a:pPr>
              <a:lnSpc>
                <a:spcPts val="4900"/>
              </a:lnSpc>
              <a:defRPr/>
            </a:pPr>
            <a:r>
              <a:rPr lang="ja-JP" altLang="en-US" sz="3600" dirty="0" smtClean="0">
                <a:latin typeface="+mj-ea"/>
              </a:rPr>
              <a:t>■ノート指導、採点時の文字は丁寧ですか。</a:t>
            </a:r>
            <a:endParaRPr lang="en-US" altLang="ja-JP" sz="3600" dirty="0">
              <a:latin typeface="+mj-ea"/>
              <a:ea typeface="+mj-ea"/>
            </a:endParaRPr>
          </a:p>
        </p:txBody>
      </p:sp>
    </p:spTree>
    <p:extLst>
      <p:ext uri="{BB962C8B-B14F-4D97-AF65-F5344CB8AC3E}">
        <p14:creationId xmlns:p14="http://schemas.microsoft.com/office/powerpoint/2010/main" val="2725497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5028" y="2008763"/>
            <a:ext cx="8693944" cy="4195062"/>
          </a:xfrm>
        </p:spPr>
        <p:txBody>
          <a:bodyPr>
            <a:noAutofit/>
          </a:bodyPr>
          <a:lstStyle/>
          <a:p>
            <a:pPr>
              <a:lnSpc>
                <a:spcPct val="100000"/>
              </a:lnSpc>
              <a:spcBef>
                <a:spcPts val="0"/>
              </a:spcBef>
            </a:pPr>
            <a:r>
              <a:rPr lang="ja-JP" altLang="en-US" sz="3200" b="1" dirty="0">
                <a:latin typeface="ＭＳ ゴシック" panose="020B0609070205080204" pitchFamily="49" charset="-128"/>
                <a:ea typeface="ＭＳ ゴシック" panose="020B0609070205080204" pitchFamily="49" charset="-128"/>
              </a:rPr>
              <a:t>「よい」「問題ない」と思っているため、</a:t>
            </a:r>
            <a:r>
              <a:rPr lang="ja-JP" altLang="en-US" sz="3200" b="1" u="sng" dirty="0">
                <a:solidFill>
                  <a:srgbClr val="FF0000"/>
                </a:solidFill>
                <a:latin typeface="ＭＳ ゴシック" panose="020B0609070205080204" pitchFamily="49" charset="-128"/>
                <a:ea typeface="ＭＳ ゴシック" panose="020B0609070205080204" pitchFamily="49" charset="-128"/>
              </a:rPr>
              <a:t>その行為を続けて</a:t>
            </a:r>
            <a:r>
              <a:rPr lang="ja-JP" altLang="en-US" sz="3200" b="1" dirty="0">
                <a:latin typeface="ＭＳ ゴシック" panose="020B0609070205080204" pitchFamily="49" charset="-128"/>
                <a:ea typeface="ＭＳ ゴシック" panose="020B0609070205080204" pitchFamily="49" charset="-128"/>
              </a:rPr>
              <a:t>しまい、</a:t>
            </a:r>
            <a:r>
              <a:rPr lang="ja-JP" altLang="en-US" sz="3200" b="1" u="sng" dirty="0">
                <a:solidFill>
                  <a:srgbClr val="FF0000"/>
                </a:solidFill>
                <a:latin typeface="ＭＳ ゴシック" panose="020B0609070205080204" pitchFamily="49" charset="-128"/>
                <a:ea typeface="ＭＳ ゴシック" panose="020B0609070205080204" pitchFamily="49" charset="-128"/>
              </a:rPr>
              <a:t>継続的に影響が</a:t>
            </a:r>
            <a:r>
              <a:rPr lang="ja-JP" altLang="en-US" sz="3200" b="1" u="sng" dirty="0" smtClean="0">
                <a:solidFill>
                  <a:srgbClr val="FF0000"/>
                </a:solidFill>
                <a:latin typeface="ＭＳ ゴシック" panose="020B0609070205080204" pitchFamily="49" charset="-128"/>
                <a:ea typeface="ＭＳ ゴシック" panose="020B0609070205080204" pitchFamily="49" charset="-128"/>
              </a:rPr>
              <a:t>蓄積</a:t>
            </a:r>
            <a:r>
              <a:rPr lang="ja-JP" altLang="en-US" sz="3200" b="1" dirty="0" smtClean="0">
                <a:latin typeface="ＭＳ ゴシック" panose="020B0609070205080204" pitchFamily="49" charset="-128"/>
                <a:ea typeface="ＭＳ ゴシック" panose="020B0609070205080204" pitchFamily="49" charset="-128"/>
              </a:rPr>
              <a:t>する。</a:t>
            </a:r>
            <a:endParaRPr lang="en-US" altLang="ja-JP" sz="3200" b="1" dirty="0">
              <a:latin typeface="ＭＳ ゴシック" panose="020B0609070205080204" pitchFamily="49" charset="-128"/>
              <a:ea typeface="ＭＳ ゴシック" panose="020B0609070205080204" pitchFamily="49" charset="-128"/>
            </a:endParaRPr>
          </a:p>
          <a:p>
            <a:pPr>
              <a:lnSpc>
                <a:spcPct val="100000"/>
              </a:lnSpc>
              <a:spcBef>
                <a:spcPts val="0"/>
              </a:spcBef>
            </a:pPr>
            <a:r>
              <a:rPr lang="ja-JP" altLang="en-US" sz="3200" b="1" dirty="0">
                <a:latin typeface="ＭＳ ゴシック" panose="020B0609070205080204" pitchFamily="49" charset="-128"/>
                <a:ea typeface="ＭＳ ゴシック" panose="020B0609070205080204" pitchFamily="49" charset="-128"/>
              </a:rPr>
              <a:t>他学級でも同じだと、</a:t>
            </a:r>
            <a:r>
              <a:rPr lang="ja-JP" altLang="en-US" sz="3200" b="1" u="sng" dirty="0">
                <a:solidFill>
                  <a:srgbClr val="FF0000"/>
                </a:solidFill>
                <a:latin typeface="ＭＳ ゴシック" panose="020B0609070205080204" pitchFamily="49" charset="-128"/>
                <a:ea typeface="ＭＳ ゴシック" panose="020B0609070205080204" pitchFamily="49" charset="-128"/>
              </a:rPr>
              <a:t>間違った考え方や方法が定着</a:t>
            </a:r>
            <a:r>
              <a:rPr lang="ja-JP" altLang="en-US" sz="3200" b="1" dirty="0">
                <a:latin typeface="ＭＳ ゴシック" panose="020B0609070205080204" pitchFamily="49" charset="-128"/>
                <a:ea typeface="ＭＳ ゴシック" panose="020B0609070205080204" pitchFamily="49" charset="-128"/>
              </a:rPr>
              <a:t>し、学校全体の教育の質が低下する。</a:t>
            </a:r>
            <a:endParaRPr lang="en-US" altLang="ja-JP" sz="3200" b="1" dirty="0">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0" y="937084"/>
            <a:ext cx="6463145" cy="646331"/>
          </a:xfrm>
          <a:prstGeom prst="rect">
            <a:avLst/>
          </a:prstGeom>
          <a:solidFill>
            <a:srgbClr val="FFFF00"/>
          </a:solidFill>
        </p:spPr>
        <p:txBody>
          <a:bodyPr wrap="square">
            <a:spAutoFit/>
          </a:bodyPr>
          <a:lstStyle/>
          <a:p>
            <a:r>
              <a:rPr lang="ja-JP" altLang="en-US" sz="3600" dirty="0" smtClean="0">
                <a:ea typeface="ＤＦ特太ゴシック体" panose="02010609000101010101" pitchFamily="1" charset="-128"/>
              </a:rPr>
              <a:t>隠れたカリキュラムの怖さ</a:t>
            </a:r>
            <a:endParaRPr lang="en-US" altLang="ja-JP" sz="3600" dirty="0">
              <a:ea typeface="ＤＦ特太ゴシック体" panose="02010609000101010101" pitchFamily="1" charset="-128"/>
            </a:endParaRPr>
          </a:p>
        </p:txBody>
      </p:sp>
      <p:sp>
        <p:nvSpPr>
          <p:cNvPr id="7" name="タイトル 1"/>
          <p:cNvSpPr txBox="1">
            <a:spLocks/>
          </p:cNvSpPr>
          <p:nvPr/>
        </p:nvSpPr>
        <p:spPr>
          <a:xfrm>
            <a:off x="0" y="-52978"/>
            <a:ext cx="9144000" cy="626269"/>
          </a:xfrm>
          <a:prstGeom prst="rect">
            <a:avLst/>
          </a:prstGeom>
          <a:solidFill>
            <a:srgbClr val="92D050"/>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smtClean="0">
                <a:latin typeface="+mj-ea"/>
              </a:rPr>
              <a:t>（２）学び</a:t>
            </a:r>
            <a:r>
              <a:rPr lang="ja-JP" altLang="en-US" sz="3300" dirty="0">
                <a:latin typeface="+mj-ea"/>
              </a:rPr>
              <a:t>に向かう集団づくり</a:t>
            </a:r>
          </a:p>
        </p:txBody>
      </p:sp>
    </p:spTree>
    <p:extLst>
      <p:ext uri="{BB962C8B-B14F-4D97-AF65-F5344CB8AC3E}">
        <p14:creationId xmlns:p14="http://schemas.microsoft.com/office/powerpoint/2010/main" val="228334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4090" y="2020220"/>
            <a:ext cx="8253492" cy="4028494"/>
          </a:xfrm>
          <a:solidFill>
            <a:schemeClr val="accent2">
              <a:lumMod val="20000"/>
              <a:lumOff val="80000"/>
            </a:schemeClr>
          </a:solidFill>
          <a:ln>
            <a:solidFill>
              <a:schemeClr val="accent1">
                <a:lumMod val="40000"/>
                <a:lumOff val="60000"/>
              </a:schemeClr>
            </a:solidFill>
          </a:ln>
        </p:spPr>
        <p:txBody>
          <a:bodyPr anchor="ctr">
            <a:noAutofit/>
          </a:bodyPr>
          <a:lstStyle/>
          <a:p>
            <a:pPr marL="0" indent="0">
              <a:buNone/>
            </a:pPr>
            <a:r>
              <a:rPr lang="ja-JP" altLang="en-US" sz="4400" dirty="0" smtClean="0">
                <a:latin typeface="ＭＳ ゴシック" panose="020B0609070205080204" pitchFamily="49" charset="-128"/>
                <a:ea typeface="ＭＳ ゴシック" panose="020B0609070205080204" pitchFamily="49" charset="-128"/>
              </a:rPr>
              <a:t>　</a:t>
            </a:r>
            <a:r>
              <a:rPr lang="ja-JP" altLang="en-US" sz="4400" dirty="0">
                <a:latin typeface="ＭＳ ゴシック" panose="020B0609070205080204" pitchFamily="49" charset="-128"/>
                <a:ea typeface="ＭＳ ゴシック" panose="020B0609070205080204" pitchFamily="49" charset="-128"/>
              </a:rPr>
              <a:t>学びに向かう</a:t>
            </a:r>
            <a:r>
              <a:rPr lang="ja-JP" altLang="en-US" sz="4400" dirty="0" smtClean="0">
                <a:latin typeface="ＭＳ ゴシック" panose="020B0609070205080204" pitchFamily="49" charset="-128"/>
                <a:ea typeface="ＭＳ ゴシック" panose="020B0609070205080204" pitchFamily="49" charset="-128"/>
              </a:rPr>
              <a:t>集団づくりの基盤となる「落ち着いた学習環境づくり」、「学習規律の確立」等について理解を深め、明日からの学級経営の充実を図る。</a:t>
            </a:r>
            <a:endParaRPr lang="en-US" altLang="ja-JP" sz="4400" dirty="0" smtClean="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CBC3066-976C-44CF-93B9-B62F35791487}" type="slidenum">
              <a:rPr kumimoji="1" lang="ja-JP" altLang="en-US" smtClean="0"/>
              <a:t>2</a:t>
            </a:fld>
            <a:endParaRPr kumimoji="1" lang="ja-JP" altLang="en-US"/>
          </a:p>
        </p:txBody>
      </p:sp>
      <p:sp>
        <p:nvSpPr>
          <p:cNvPr id="6" name="テキスト ボックス 5"/>
          <p:cNvSpPr txBox="1"/>
          <p:nvPr/>
        </p:nvSpPr>
        <p:spPr>
          <a:xfrm>
            <a:off x="221831" y="713443"/>
            <a:ext cx="3846286" cy="769441"/>
          </a:xfrm>
          <a:prstGeom prst="rect">
            <a:avLst/>
          </a:prstGeom>
          <a:noFill/>
        </p:spPr>
        <p:txBody>
          <a:bodyPr wrap="square" rtlCol="0">
            <a:spAutoFit/>
          </a:bodyPr>
          <a:lstStyle/>
          <a:p>
            <a:r>
              <a:rPr lang="en-US" altLang="ja-JP" sz="4400" b="1" dirty="0">
                <a:latin typeface="ＭＳ ゴシック" panose="020B0609070205080204" pitchFamily="49" charset="-128"/>
                <a:ea typeface="ＭＳ ゴシック" panose="020B0609070205080204" pitchFamily="49" charset="-128"/>
              </a:rPr>
              <a:t>【</a:t>
            </a:r>
            <a:r>
              <a:rPr lang="ja-JP" altLang="en-US" sz="4400" b="1" dirty="0" smtClean="0">
                <a:latin typeface="ＭＳ ゴシック" panose="020B0609070205080204" pitchFamily="49" charset="-128"/>
                <a:ea typeface="ＭＳ ゴシック" panose="020B0609070205080204" pitchFamily="49" charset="-128"/>
              </a:rPr>
              <a:t>ねらい</a:t>
            </a:r>
            <a:r>
              <a:rPr lang="en-US" altLang="ja-JP" sz="4400" b="1" dirty="0" smtClean="0">
                <a:latin typeface="ＭＳ ゴシック" panose="020B0609070205080204" pitchFamily="49" charset="-128"/>
                <a:ea typeface="ＭＳ ゴシック" panose="020B0609070205080204" pitchFamily="49" charset="-128"/>
              </a:rPr>
              <a:t>】</a:t>
            </a:r>
            <a:endParaRPr lang="en-US" altLang="ja-JP" sz="4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96340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55968" y="208706"/>
            <a:ext cx="1862237" cy="95410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dirty="0" smtClean="0">
                <a:solidFill>
                  <a:srgbClr val="000000"/>
                </a:solidFill>
                <a:latin typeface="+mj-ea"/>
                <a:ea typeface="+mj-ea"/>
              </a:rPr>
              <a:t>演習</a:t>
            </a:r>
            <a:endParaRPr lang="ja-JP" altLang="en-US" sz="3600" dirty="0">
              <a:solidFill>
                <a:srgbClr val="000000"/>
              </a:solidFill>
              <a:latin typeface="+mj-ea"/>
              <a:ea typeface="+mj-ea"/>
            </a:endParaRPr>
          </a:p>
        </p:txBody>
      </p:sp>
      <p:sp>
        <p:nvSpPr>
          <p:cNvPr id="6" name="テキスト ボックス 5"/>
          <p:cNvSpPr txBox="1"/>
          <p:nvPr/>
        </p:nvSpPr>
        <p:spPr>
          <a:xfrm>
            <a:off x="2075355" y="208706"/>
            <a:ext cx="6829318" cy="954107"/>
          </a:xfrm>
          <a:prstGeom prst="rect">
            <a:avLst/>
          </a:prstGeom>
          <a:solidFill>
            <a:schemeClr val="bg2"/>
          </a:solidFill>
        </p:spPr>
        <p:txBody>
          <a:bodyPr wrap="square" rtlCol="0">
            <a:spAutoFit/>
          </a:bodyPr>
          <a:lstStyle/>
          <a:p>
            <a:r>
              <a:rPr lang="ja-JP" altLang="en-US" sz="2800" dirty="0" smtClean="0">
                <a:latin typeface="ＭＳ ゴシック" panose="020B0609070205080204" pitchFamily="49" charset="-128"/>
                <a:ea typeface="ＭＳ ゴシック" panose="020B0609070205080204" pitchFamily="49" charset="-128"/>
              </a:rPr>
              <a:t>　学びに向かう集団づくりを通した学級経営の在り方</a:t>
            </a:r>
            <a:endParaRPr lang="ja-JP" altLang="ja-JP" sz="2800" dirty="0">
              <a:latin typeface="ＭＳ ゴシック" panose="020B0609070205080204" pitchFamily="49" charset="-128"/>
              <a:ea typeface="ＭＳ ゴシック" panose="020B0609070205080204" pitchFamily="49" charset="-128"/>
            </a:endParaRPr>
          </a:p>
        </p:txBody>
      </p:sp>
      <p:sp>
        <p:nvSpPr>
          <p:cNvPr id="7" name="角丸四角形 6"/>
          <p:cNvSpPr/>
          <p:nvPr/>
        </p:nvSpPr>
        <p:spPr>
          <a:xfrm>
            <a:off x="239096" y="1293952"/>
            <a:ext cx="8665577" cy="5266868"/>
          </a:xfrm>
          <a:prstGeom prst="roundRect">
            <a:avLst>
              <a:gd name="adj" fmla="val 362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lstStyle/>
          <a:p>
            <a:pPr lvl="0" eaLnBrk="0" fontAlgn="base" hangingPunct="0">
              <a:spcBef>
                <a:spcPct val="0"/>
              </a:spcBef>
              <a:spcAft>
                <a:spcPct val="0"/>
              </a:spcAft>
              <a:defRPr/>
            </a:pPr>
            <a:endParaRPr lang="ja-JP" altLang="en-US" sz="2100" dirty="0">
              <a:solidFill>
                <a:srgbClr val="000000"/>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CBC3066-976C-44CF-93B9-B62F35791487}" type="slidenum">
              <a:rPr kumimoji="1" lang="ja-JP" altLang="en-US" smtClean="0"/>
              <a:t>20</a:t>
            </a:fld>
            <a:endParaRPr kumimoji="1" lang="ja-JP" altLang="en-US"/>
          </a:p>
        </p:txBody>
      </p:sp>
    </p:spTree>
    <p:extLst>
      <p:ext uri="{BB962C8B-B14F-4D97-AF65-F5344CB8AC3E}">
        <p14:creationId xmlns:p14="http://schemas.microsoft.com/office/powerpoint/2010/main" val="3314464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7282" y="411207"/>
            <a:ext cx="3237722" cy="6378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50" dirty="0">
                <a:solidFill>
                  <a:srgbClr val="000000"/>
                </a:solidFill>
                <a:latin typeface="+mj-ea"/>
                <a:ea typeface="+mj-ea"/>
              </a:rPr>
              <a:t>ま　と　め</a:t>
            </a:r>
          </a:p>
        </p:txBody>
      </p:sp>
      <p:sp>
        <p:nvSpPr>
          <p:cNvPr id="8" name="正方形/長方形 7"/>
          <p:cNvSpPr/>
          <p:nvPr/>
        </p:nvSpPr>
        <p:spPr>
          <a:xfrm>
            <a:off x="428743" y="1300531"/>
            <a:ext cx="8086607" cy="5055820"/>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anchor="t" anchorCtr="0"/>
          <a:lstStyle/>
          <a:p>
            <a:pPr>
              <a:defRPr/>
            </a:pPr>
            <a:r>
              <a:rPr lang="ja-JP" altLang="en-US" sz="4000" dirty="0" smtClean="0">
                <a:latin typeface="ＭＳ ゴシック" panose="020B0609070205080204" pitchFamily="49" charset="-128"/>
                <a:ea typeface="ＭＳ ゴシック" panose="020B0609070205080204" pitchFamily="49" charset="-128"/>
              </a:rPr>
              <a:t>○　学級</a:t>
            </a:r>
            <a:r>
              <a:rPr lang="ja-JP" altLang="en-US" sz="4000" dirty="0">
                <a:latin typeface="ＭＳ ゴシック" panose="020B0609070205080204" pitchFamily="49" charset="-128"/>
                <a:ea typeface="ＭＳ ゴシック" panose="020B0609070205080204" pitchFamily="49" charset="-128"/>
              </a:rPr>
              <a:t>経営は、</a:t>
            </a:r>
            <a:r>
              <a:rPr lang="ja-JP" altLang="en-US" sz="4000" dirty="0" smtClean="0">
                <a:latin typeface="ＭＳ ゴシック" panose="020B0609070205080204" pitchFamily="49" charset="-128"/>
                <a:ea typeface="ＭＳ ゴシック" panose="020B0609070205080204" pitchFamily="49" charset="-128"/>
              </a:rPr>
              <a:t>学校の教育目標</a:t>
            </a:r>
            <a:endParaRPr lang="en-US" altLang="ja-JP" sz="4000" dirty="0" smtClean="0">
              <a:latin typeface="ＭＳ ゴシック" panose="020B0609070205080204" pitchFamily="49" charset="-128"/>
              <a:ea typeface="ＭＳ ゴシック" panose="020B0609070205080204" pitchFamily="49" charset="-128"/>
            </a:endParaRPr>
          </a:p>
          <a:p>
            <a:pPr>
              <a:defRPr/>
            </a:pPr>
            <a:r>
              <a:rPr lang="ja-JP" altLang="en-US" sz="4000" dirty="0">
                <a:latin typeface="ＭＳ ゴシック" panose="020B0609070205080204" pitchFamily="49" charset="-128"/>
                <a:ea typeface="ＭＳ ゴシック" panose="020B0609070205080204" pitchFamily="49" charset="-128"/>
              </a:rPr>
              <a:t>　</a:t>
            </a:r>
            <a:r>
              <a:rPr lang="ja-JP" altLang="en-US" sz="4000" dirty="0" smtClean="0">
                <a:latin typeface="ＭＳ ゴシック" panose="020B0609070205080204" pitchFamily="49" charset="-128"/>
                <a:ea typeface="ＭＳ ゴシック" panose="020B0609070205080204" pitchFamily="49" charset="-128"/>
              </a:rPr>
              <a:t>を実現</a:t>
            </a:r>
            <a:r>
              <a:rPr lang="ja-JP" altLang="en-US" sz="4000" dirty="0">
                <a:latin typeface="ＭＳ ゴシック" panose="020B0609070205080204" pitchFamily="49" charset="-128"/>
                <a:ea typeface="ＭＳ ゴシック" panose="020B0609070205080204" pitchFamily="49" charset="-128"/>
              </a:rPr>
              <a:t>する</a:t>
            </a:r>
            <a:r>
              <a:rPr lang="ja-JP" altLang="en-US" sz="4000" dirty="0" smtClean="0">
                <a:latin typeface="ＭＳ ゴシック" panose="020B0609070205080204" pitchFamily="49" charset="-128"/>
                <a:ea typeface="ＭＳ ゴシック" panose="020B0609070205080204" pitchFamily="49" charset="-128"/>
              </a:rPr>
              <a:t>ために</a:t>
            </a:r>
            <a:r>
              <a:rPr lang="ja-JP" altLang="en-US" sz="4000" dirty="0">
                <a:latin typeface="ＭＳ ゴシック" panose="020B0609070205080204" pitchFamily="49" charset="-128"/>
                <a:ea typeface="ＭＳ ゴシック" panose="020B0609070205080204" pitchFamily="49" charset="-128"/>
              </a:rPr>
              <a:t>、</a:t>
            </a:r>
            <a:r>
              <a:rPr lang="ja-JP" altLang="en-US" sz="4000" spc="-150" dirty="0">
                <a:latin typeface="ＭＳ ゴシック" panose="020B0609070205080204" pitchFamily="49" charset="-128"/>
                <a:ea typeface="ＭＳ ゴシック" panose="020B0609070205080204" pitchFamily="49" charset="-128"/>
              </a:rPr>
              <a:t>学級を</a:t>
            </a:r>
            <a:r>
              <a:rPr lang="ja-JP" altLang="en-US" sz="4000" dirty="0" smtClean="0">
                <a:latin typeface="ＭＳ ゴシック" panose="020B0609070205080204" pitchFamily="49" charset="-128"/>
                <a:ea typeface="ＭＳ ゴシック" panose="020B0609070205080204" pitchFamily="49" charset="-128"/>
              </a:rPr>
              <a:t>基本</a:t>
            </a:r>
            <a:endParaRPr lang="en-US" altLang="ja-JP" sz="4000" dirty="0" smtClean="0">
              <a:latin typeface="ＭＳ ゴシック" panose="020B0609070205080204" pitchFamily="49" charset="-128"/>
              <a:ea typeface="ＭＳ ゴシック" panose="020B0609070205080204" pitchFamily="49" charset="-128"/>
            </a:endParaRPr>
          </a:p>
          <a:p>
            <a:pPr>
              <a:defRPr/>
            </a:pPr>
            <a:r>
              <a:rPr lang="ja-JP" altLang="en-US" sz="4000" dirty="0">
                <a:latin typeface="ＭＳ ゴシック" panose="020B0609070205080204" pitchFamily="49" charset="-128"/>
                <a:ea typeface="ＭＳ ゴシック" panose="020B0609070205080204" pitchFamily="49" charset="-128"/>
              </a:rPr>
              <a:t>　</a:t>
            </a:r>
            <a:r>
              <a:rPr lang="ja-JP" altLang="en-US" sz="4000" dirty="0" smtClean="0">
                <a:latin typeface="ＭＳ ゴシック" panose="020B0609070205080204" pitchFamily="49" charset="-128"/>
                <a:ea typeface="ＭＳ ゴシック" panose="020B0609070205080204" pitchFamily="49" charset="-128"/>
              </a:rPr>
              <a:t>の組織と</a:t>
            </a:r>
            <a:r>
              <a:rPr lang="ja-JP" altLang="en-US" sz="4000" dirty="0">
                <a:latin typeface="ＭＳ ゴシック" panose="020B0609070205080204" pitchFamily="49" charset="-128"/>
                <a:ea typeface="ＭＳ ゴシック" panose="020B0609070205080204" pitchFamily="49" charset="-128"/>
              </a:rPr>
              <a:t>して展開</a:t>
            </a:r>
            <a:r>
              <a:rPr lang="ja-JP" altLang="en-US" sz="4000" dirty="0" smtClean="0">
                <a:latin typeface="ＭＳ ゴシック" panose="020B0609070205080204" pitchFamily="49" charset="-128"/>
                <a:ea typeface="ＭＳ ゴシック" panose="020B0609070205080204" pitchFamily="49" charset="-128"/>
              </a:rPr>
              <a:t>される全ての</a:t>
            </a:r>
            <a:endParaRPr lang="en-US" altLang="ja-JP" sz="4000" dirty="0" smtClean="0">
              <a:latin typeface="ＭＳ ゴシック" panose="020B0609070205080204" pitchFamily="49" charset="-128"/>
              <a:ea typeface="ＭＳ ゴシック" panose="020B0609070205080204" pitchFamily="49" charset="-128"/>
            </a:endParaRPr>
          </a:p>
          <a:p>
            <a:pPr>
              <a:defRPr/>
            </a:pPr>
            <a:r>
              <a:rPr lang="ja-JP" altLang="en-US" sz="4000" dirty="0">
                <a:latin typeface="ＭＳ ゴシック" panose="020B0609070205080204" pitchFamily="49" charset="-128"/>
                <a:ea typeface="ＭＳ ゴシック" panose="020B0609070205080204" pitchFamily="49" charset="-128"/>
              </a:rPr>
              <a:t>　</a:t>
            </a:r>
            <a:r>
              <a:rPr lang="ja-JP" altLang="en-US" sz="4000" dirty="0" smtClean="0">
                <a:latin typeface="ＭＳ ゴシック" panose="020B0609070205080204" pitchFamily="49" charset="-128"/>
                <a:ea typeface="ＭＳ ゴシック" panose="020B0609070205080204" pitchFamily="49" charset="-128"/>
              </a:rPr>
              <a:t>活動です。</a:t>
            </a:r>
            <a:endParaRPr lang="en-US" altLang="ja-JP" sz="4000" dirty="0" smtClean="0">
              <a:latin typeface="ＭＳ ゴシック" panose="020B0609070205080204" pitchFamily="49" charset="-128"/>
              <a:ea typeface="ＭＳ ゴシック" panose="020B0609070205080204" pitchFamily="49" charset="-128"/>
            </a:endParaRPr>
          </a:p>
          <a:p>
            <a:pPr>
              <a:defRPr/>
            </a:pPr>
            <a:r>
              <a:rPr lang="ja-JP" altLang="en-US" sz="4000" dirty="0" smtClean="0">
                <a:latin typeface="ＭＳ ゴシック" panose="020B0609070205080204" pitchFamily="49" charset="-128"/>
                <a:ea typeface="ＭＳ ゴシック" panose="020B0609070205080204" pitchFamily="49" charset="-128"/>
              </a:rPr>
              <a:t>○　目標実現のために、</a:t>
            </a:r>
            <a:r>
              <a:rPr lang="ja-JP" altLang="en-US" sz="4000" dirty="0">
                <a:latin typeface="ＭＳ ゴシック" panose="020B0609070205080204" pitchFamily="49" charset="-128"/>
                <a:ea typeface="ＭＳ ゴシック" panose="020B0609070205080204" pitchFamily="49" charset="-128"/>
              </a:rPr>
              <a:t>教室</a:t>
            </a:r>
            <a:r>
              <a:rPr lang="ja-JP" altLang="en-US" sz="4000" dirty="0" smtClean="0">
                <a:latin typeface="ＭＳ ゴシック" panose="020B0609070205080204" pitchFamily="49" charset="-128"/>
                <a:ea typeface="ＭＳ ゴシック" panose="020B0609070205080204" pitchFamily="49" charset="-128"/>
              </a:rPr>
              <a:t>環境</a:t>
            </a:r>
            <a:endParaRPr lang="en-US" altLang="ja-JP" sz="4000" dirty="0" smtClean="0">
              <a:latin typeface="ＭＳ ゴシック" panose="020B0609070205080204" pitchFamily="49" charset="-128"/>
              <a:ea typeface="ＭＳ ゴシック" panose="020B0609070205080204" pitchFamily="49" charset="-128"/>
            </a:endParaRPr>
          </a:p>
          <a:p>
            <a:pPr>
              <a:defRPr/>
            </a:pPr>
            <a:r>
              <a:rPr lang="ja-JP" altLang="en-US" sz="4000" dirty="0">
                <a:latin typeface="ＭＳ ゴシック" panose="020B0609070205080204" pitchFamily="49" charset="-128"/>
                <a:ea typeface="ＭＳ ゴシック" panose="020B0609070205080204" pitchFamily="49" charset="-128"/>
              </a:rPr>
              <a:t>　</a:t>
            </a:r>
            <a:r>
              <a:rPr lang="ja-JP" altLang="en-US" sz="4000" dirty="0" smtClean="0">
                <a:latin typeface="ＭＳ ゴシック" panose="020B0609070205080204" pitchFamily="49" charset="-128"/>
                <a:ea typeface="ＭＳ ゴシック" panose="020B0609070205080204" pitchFamily="49" charset="-128"/>
              </a:rPr>
              <a:t>や学習規律等を整備</a:t>
            </a:r>
            <a:r>
              <a:rPr lang="ja-JP" altLang="en-US" sz="4000" dirty="0">
                <a:latin typeface="ＭＳ ゴシック" panose="020B0609070205080204" pitchFamily="49" charset="-128"/>
                <a:ea typeface="ＭＳ ゴシック" panose="020B0609070205080204" pitchFamily="49" charset="-128"/>
              </a:rPr>
              <a:t>し</a:t>
            </a:r>
            <a:r>
              <a:rPr lang="ja-JP" altLang="en-US" sz="4000" dirty="0" smtClean="0">
                <a:latin typeface="ＭＳ ゴシック" panose="020B0609070205080204" pitchFamily="49" charset="-128"/>
                <a:ea typeface="ＭＳ ゴシック" panose="020B0609070205080204" pitchFamily="49" charset="-128"/>
              </a:rPr>
              <a:t>、学びに</a:t>
            </a:r>
            <a:endParaRPr lang="en-US" altLang="ja-JP" sz="4000" dirty="0" smtClean="0">
              <a:latin typeface="ＭＳ ゴシック" panose="020B0609070205080204" pitchFamily="49" charset="-128"/>
              <a:ea typeface="ＭＳ ゴシック" panose="020B0609070205080204" pitchFamily="49" charset="-128"/>
            </a:endParaRPr>
          </a:p>
          <a:p>
            <a:pPr>
              <a:defRPr/>
            </a:pPr>
            <a:r>
              <a:rPr lang="ja-JP" altLang="en-US" sz="4000" dirty="0">
                <a:latin typeface="ＭＳ ゴシック" panose="020B0609070205080204" pitchFamily="49" charset="-128"/>
                <a:ea typeface="ＭＳ ゴシック" panose="020B0609070205080204" pitchFamily="49" charset="-128"/>
              </a:rPr>
              <a:t>　</a:t>
            </a:r>
            <a:r>
              <a:rPr lang="ja-JP" altLang="en-US" sz="4000" spc="-200" dirty="0" smtClean="0">
                <a:latin typeface="ＭＳ ゴシック" panose="020B0609070205080204" pitchFamily="49" charset="-128"/>
                <a:ea typeface="ＭＳ ゴシック" panose="020B0609070205080204" pitchFamily="49" charset="-128"/>
              </a:rPr>
              <a:t>向かう集団を作ることが大切です。</a:t>
            </a:r>
            <a:endParaRPr lang="en-US" altLang="ja-JP" sz="4000" spc="-200" dirty="0">
              <a:latin typeface="ＭＳ ゴシック" panose="020B0609070205080204" pitchFamily="49" charset="-128"/>
              <a:ea typeface="ＭＳ ゴシック" panose="020B0609070205080204" pitchFamily="49" charset="-128"/>
            </a:endParaRPr>
          </a:p>
          <a:p>
            <a:pPr marL="179388" indent="-179388">
              <a:lnSpc>
                <a:spcPts val="3750"/>
              </a:lnSpc>
              <a:defRPr/>
            </a:pPr>
            <a:endParaRPr lang="en-US" altLang="ja-JP" sz="3200" dirty="0" smtClean="0">
              <a:latin typeface="ＭＳ ゴシック" panose="020B0609070205080204" pitchFamily="49" charset="-128"/>
              <a:ea typeface="ＭＳ ゴシック" panose="020B0609070205080204" pitchFamily="49" charset="-128"/>
            </a:endParaRPr>
          </a:p>
          <a:p>
            <a:pPr marL="101600" indent="-101600">
              <a:lnSpc>
                <a:spcPts val="3750"/>
              </a:lnSpc>
              <a:defRPr/>
            </a:pPr>
            <a:endParaRPr lang="en-US" altLang="ja-JP" sz="3200" dirty="0">
              <a:latin typeface="ＭＳ ゴシック" panose="020B0609070205080204" pitchFamily="49" charset="-128"/>
              <a:ea typeface="ＭＳ ゴシック" panose="020B0609070205080204" pitchFamily="49" charset="-128"/>
            </a:endParaRPr>
          </a:p>
          <a:p>
            <a:pPr marL="179388" indent="-179388">
              <a:lnSpc>
                <a:spcPts val="3750"/>
              </a:lnSpc>
              <a:defRPr/>
            </a:pPr>
            <a:r>
              <a:rPr lang="ja-JP" altLang="en-US" sz="2400" dirty="0">
                <a:latin typeface="ＭＳ ゴシック" panose="020B0609070205080204" pitchFamily="49" charset="-128"/>
                <a:ea typeface="ＭＳ ゴシック" panose="020B0609070205080204" pitchFamily="49" charset="-128"/>
              </a:rPr>
              <a:t>　</a:t>
            </a:r>
          </a:p>
        </p:txBody>
      </p:sp>
      <p:sp>
        <p:nvSpPr>
          <p:cNvPr id="3" name="スライド番号プレースホルダー 2"/>
          <p:cNvSpPr>
            <a:spLocks noGrp="1"/>
          </p:cNvSpPr>
          <p:nvPr>
            <p:ph type="sldNum" sz="quarter" idx="12"/>
          </p:nvPr>
        </p:nvSpPr>
        <p:spPr/>
        <p:txBody>
          <a:bodyPr/>
          <a:lstStyle/>
          <a:p>
            <a:fld id="{FCBC3066-976C-44CF-93B9-B62F35791487}" type="slidenum">
              <a:rPr kumimoji="1" lang="ja-JP" altLang="en-US" smtClean="0"/>
              <a:t>21</a:t>
            </a:fld>
            <a:endParaRPr kumimoji="1" lang="ja-JP" altLang="en-US"/>
          </a:p>
        </p:txBody>
      </p:sp>
    </p:spTree>
    <p:extLst>
      <p:ext uri="{BB962C8B-B14F-4D97-AF65-F5344CB8AC3E}">
        <p14:creationId xmlns:p14="http://schemas.microsoft.com/office/powerpoint/2010/main" val="397428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08661" y="525507"/>
            <a:ext cx="5949198" cy="6378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50" dirty="0" smtClean="0">
                <a:solidFill>
                  <a:srgbClr val="000000"/>
                </a:solidFill>
                <a:latin typeface="+mj-ea"/>
                <a:ea typeface="+mj-ea"/>
              </a:rPr>
              <a:t>ミニ研修での成果・課題</a:t>
            </a:r>
            <a:endParaRPr lang="ja-JP" altLang="en-US" sz="4050" dirty="0">
              <a:solidFill>
                <a:srgbClr val="000000"/>
              </a:solidFill>
              <a:latin typeface="+mj-ea"/>
              <a:ea typeface="+mj-ea"/>
            </a:endParaRPr>
          </a:p>
        </p:txBody>
      </p:sp>
      <p:sp>
        <p:nvSpPr>
          <p:cNvPr id="3" name="スライド番号プレースホルダー 2"/>
          <p:cNvSpPr>
            <a:spLocks noGrp="1"/>
          </p:cNvSpPr>
          <p:nvPr>
            <p:ph type="sldNum" sz="quarter" idx="12"/>
          </p:nvPr>
        </p:nvSpPr>
        <p:spPr/>
        <p:txBody>
          <a:bodyPr/>
          <a:lstStyle/>
          <a:p>
            <a:fld id="{FCBC3066-976C-44CF-93B9-B62F35791487}" type="slidenum">
              <a:rPr kumimoji="1" lang="ja-JP" altLang="en-US" smtClean="0"/>
              <a:t>22</a:t>
            </a:fld>
            <a:endParaRPr kumimoji="1" lang="ja-JP" altLang="en-US"/>
          </a:p>
        </p:txBody>
      </p:sp>
      <p:sp>
        <p:nvSpPr>
          <p:cNvPr id="5" name="正方形/長方形 4"/>
          <p:cNvSpPr/>
          <p:nvPr/>
        </p:nvSpPr>
        <p:spPr>
          <a:xfrm>
            <a:off x="708661" y="1531620"/>
            <a:ext cx="7806689" cy="4824731"/>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anchor="t" anchorCtr="0"/>
          <a:lstStyle/>
          <a:p>
            <a:pPr marL="179388" indent="-179388">
              <a:lnSpc>
                <a:spcPts val="3750"/>
              </a:lnSpc>
              <a:defRPr/>
            </a:pPr>
            <a:endParaRPr lang="ja-JP" altLang="en-US" sz="2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43456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36350" y="175307"/>
            <a:ext cx="1943211" cy="769441"/>
          </a:xfrm>
          <a:prstGeom prst="rect">
            <a:avLst/>
          </a:prstGeom>
          <a:noFill/>
        </p:spPr>
        <p:txBody>
          <a:bodyPr wrap="square" rtlCol="0">
            <a:spAutoFit/>
          </a:bodyPr>
          <a:lstStyle/>
          <a:p>
            <a:r>
              <a:rPr lang="en-US" altLang="ja-JP" sz="4400" b="1" dirty="0" smtClean="0">
                <a:latin typeface="+mn-ea"/>
              </a:rPr>
              <a:t>【</a:t>
            </a:r>
            <a:r>
              <a:rPr lang="ja-JP" altLang="en-US" sz="4400" b="1" dirty="0" smtClean="0">
                <a:latin typeface="+mn-ea"/>
              </a:rPr>
              <a:t>内容</a:t>
            </a:r>
            <a:r>
              <a:rPr lang="en-US" altLang="ja-JP" sz="4400" b="1" dirty="0" smtClean="0">
                <a:latin typeface="+mn-ea"/>
              </a:rPr>
              <a:t>】</a:t>
            </a:r>
            <a:endParaRPr lang="en-US" altLang="ja-JP" sz="4400" b="1" dirty="0">
              <a:latin typeface="+mn-ea"/>
            </a:endParaRPr>
          </a:p>
        </p:txBody>
      </p:sp>
      <p:sp>
        <p:nvSpPr>
          <p:cNvPr id="7" name="コンテンツ プレースホルダー 2"/>
          <p:cNvSpPr txBox="1">
            <a:spLocks/>
          </p:cNvSpPr>
          <p:nvPr/>
        </p:nvSpPr>
        <p:spPr>
          <a:xfrm>
            <a:off x="542091" y="970261"/>
            <a:ext cx="7973259" cy="5509200"/>
          </a:xfrm>
          <a:prstGeom prst="rect">
            <a:avLst/>
          </a:prstGeom>
          <a:noFill/>
          <a:ln>
            <a:noFill/>
          </a:ln>
        </p:spPr>
        <p:txBody>
          <a:bodyPr vert="horz" wrap="square" lIns="0" tIns="45720" rIns="0" bIns="45720" rtlCol="0" anchor="ctr">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Font typeface="Calibri" panose="020F0502020204030204" pitchFamily="34" charset="0"/>
              <a:buNone/>
            </a:pPr>
            <a:r>
              <a:rPr lang="ja-JP" altLang="en-US" sz="4400" dirty="0" smtClean="0">
                <a:latin typeface="ＭＳ ゴシック" panose="020B0609070205080204" pitchFamily="49" charset="-128"/>
                <a:ea typeface="ＭＳ ゴシック" panose="020B0609070205080204" pitchFamily="49" charset="-128"/>
              </a:rPr>
              <a:t>１　説明</a:t>
            </a:r>
            <a:r>
              <a:rPr lang="en-US" altLang="ja-JP" sz="4400" dirty="0" smtClean="0">
                <a:latin typeface="ＭＳ ゴシック" panose="020B0609070205080204" pitchFamily="49" charset="-128"/>
                <a:ea typeface="ＭＳ ゴシック" panose="020B0609070205080204" pitchFamily="49" charset="-128"/>
              </a:rPr>
              <a:t>【10</a:t>
            </a:r>
            <a:r>
              <a:rPr lang="ja-JP" altLang="en-US" sz="4400" dirty="0" smtClean="0">
                <a:latin typeface="ＭＳ ゴシック" panose="020B0609070205080204" pitchFamily="49" charset="-128"/>
                <a:ea typeface="ＭＳ ゴシック" panose="020B0609070205080204" pitchFamily="49" charset="-128"/>
              </a:rPr>
              <a:t>分</a:t>
            </a:r>
            <a:r>
              <a:rPr lang="en-US" altLang="ja-JP" sz="4400" dirty="0" smtClean="0">
                <a:latin typeface="ＭＳ ゴシック" panose="020B0609070205080204" pitchFamily="49" charset="-128"/>
                <a:ea typeface="ＭＳ ゴシック" panose="020B0609070205080204" pitchFamily="49" charset="-128"/>
              </a:rPr>
              <a:t>】</a:t>
            </a:r>
          </a:p>
          <a:p>
            <a:pPr marL="0" indent="0">
              <a:lnSpc>
                <a:spcPct val="100000"/>
              </a:lnSpc>
              <a:spcBef>
                <a:spcPts val="0"/>
              </a:spcBef>
              <a:spcAft>
                <a:spcPts val="0"/>
              </a:spcAft>
              <a:buFont typeface="Calibri" panose="020F0502020204030204" pitchFamily="34" charset="0"/>
              <a:buNone/>
            </a:pPr>
            <a:r>
              <a:rPr lang="ja-JP" altLang="en-US" sz="4400" dirty="0" smtClean="0">
                <a:latin typeface="ＭＳ ゴシック" panose="020B0609070205080204" pitchFamily="49" charset="-128"/>
                <a:ea typeface="ＭＳ ゴシック" panose="020B0609070205080204" pitchFamily="49" charset="-128"/>
              </a:rPr>
              <a:t>　</a:t>
            </a:r>
            <a:r>
              <a:rPr lang="en-US" altLang="ja-JP" sz="4400" dirty="0" smtClean="0">
                <a:latin typeface="ＭＳ ゴシック" panose="020B0609070205080204" pitchFamily="49" charset="-128"/>
                <a:ea typeface="ＭＳ ゴシック" panose="020B0609070205080204" pitchFamily="49" charset="-128"/>
              </a:rPr>
              <a:t>(1)</a:t>
            </a:r>
            <a:r>
              <a:rPr lang="ja-JP" altLang="en-US" sz="4400" dirty="0" smtClean="0">
                <a:latin typeface="ＭＳ ゴシック" panose="020B0609070205080204" pitchFamily="49" charset="-128"/>
                <a:ea typeface="ＭＳ ゴシック" panose="020B0609070205080204" pitchFamily="49" charset="-128"/>
              </a:rPr>
              <a:t> 学級経営の意義</a:t>
            </a:r>
            <a:endParaRPr lang="en-US" altLang="ja-JP" sz="4400" dirty="0" smtClean="0">
              <a:latin typeface="ＭＳ ゴシック" panose="020B0609070205080204" pitchFamily="49" charset="-128"/>
              <a:ea typeface="ＭＳ ゴシック" panose="020B0609070205080204" pitchFamily="49" charset="-128"/>
            </a:endParaRPr>
          </a:p>
          <a:p>
            <a:pPr marL="0" indent="0">
              <a:lnSpc>
                <a:spcPct val="100000"/>
              </a:lnSpc>
              <a:spcBef>
                <a:spcPts val="0"/>
              </a:spcBef>
              <a:spcAft>
                <a:spcPts val="0"/>
              </a:spcAft>
              <a:buFont typeface="Calibri" panose="020F0502020204030204" pitchFamily="34" charset="0"/>
              <a:buNone/>
            </a:pPr>
            <a:r>
              <a:rPr lang="ja-JP" altLang="en-US" sz="4400" dirty="0">
                <a:latin typeface="ＭＳ ゴシック" panose="020B0609070205080204" pitchFamily="49" charset="-128"/>
                <a:ea typeface="ＭＳ ゴシック" panose="020B0609070205080204" pitchFamily="49" charset="-128"/>
              </a:rPr>
              <a:t>　</a:t>
            </a:r>
            <a:r>
              <a:rPr lang="en-US" altLang="ja-JP" sz="4400" dirty="0" smtClean="0">
                <a:latin typeface="ＭＳ ゴシック" panose="020B0609070205080204" pitchFamily="49" charset="-128"/>
                <a:ea typeface="ＭＳ ゴシック" panose="020B0609070205080204" pitchFamily="49" charset="-128"/>
              </a:rPr>
              <a:t>(2)</a:t>
            </a:r>
            <a:r>
              <a:rPr lang="ja-JP" altLang="en-US" sz="4400" dirty="0" smtClean="0">
                <a:latin typeface="ＭＳ ゴシック" panose="020B0609070205080204" pitchFamily="49" charset="-128"/>
                <a:ea typeface="ＭＳ ゴシック" panose="020B0609070205080204" pitchFamily="49" charset="-128"/>
              </a:rPr>
              <a:t> 学びに向かう集団づくり</a:t>
            </a:r>
            <a:endParaRPr lang="en-US" altLang="ja-JP" sz="4400" dirty="0">
              <a:latin typeface="ＭＳ ゴシック" panose="020B0609070205080204" pitchFamily="49" charset="-128"/>
              <a:ea typeface="ＭＳ ゴシック" panose="020B0609070205080204" pitchFamily="49" charset="-128"/>
            </a:endParaRPr>
          </a:p>
          <a:p>
            <a:pPr marL="0" indent="0">
              <a:lnSpc>
                <a:spcPct val="100000"/>
              </a:lnSpc>
              <a:spcBef>
                <a:spcPts val="0"/>
              </a:spcBef>
              <a:spcAft>
                <a:spcPts val="0"/>
              </a:spcAft>
              <a:buFont typeface="Calibri" panose="020F0502020204030204" pitchFamily="34" charset="0"/>
              <a:buNone/>
            </a:pPr>
            <a:r>
              <a:rPr lang="ja-JP" altLang="en-US" sz="4400" dirty="0" smtClean="0">
                <a:latin typeface="ＭＳ ゴシック" panose="020B0609070205080204" pitchFamily="49" charset="-128"/>
                <a:ea typeface="ＭＳ ゴシック" panose="020B0609070205080204" pitchFamily="49" charset="-128"/>
              </a:rPr>
              <a:t>　　・学習環境に関わること</a:t>
            </a:r>
            <a:endParaRPr lang="en-US" altLang="ja-JP" sz="4400" dirty="0" smtClean="0">
              <a:latin typeface="ＭＳ ゴシック" panose="020B0609070205080204" pitchFamily="49" charset="-128"/>
              <a:ea typeface="ＭＳ ゴシック" panose="020B0609070205080204" pitchFamily="49" charset="-128"/>
            </a:endParaRPr>
          </a:p>
          <a:p>
            <a:pPr marL="0" indent="0">
              <a:lnSpc>
                <a:spcPct val="100000"/>
              </a:lnSpc>
              <a:spcBef>
                <a:spcPts val="0"/>
              </a:spcBef>
              <a:spcAft>
                <a:spcPts val="0"/>
              </a:spcAft>
              <a:buFont typeface="Calibri" panose="020F0502020204030204" pitchFamily="34" charset="0"/>
              <a:buNone/>
            </a:pPr>
            <a:r>
              <a:rPr lang="ja-JP" altLang="en-US" sz="4400" dirty="0">
                <a:latin typeface="ＭＳ ゴシック" panose="020B0609070205080204" pitchFamily="49" charset="-128"/>
                <a:ea typeface="ＭＳ ゴシック" panose="020B0609070205080204" pitchFamily="49" charset="-128"/>
              </a:rPr>
              <a:t>　</a:t>
            </a:r>
            <a:r>
              <a:rPr lang="ja-JP" altLang="en-US" sz="4400" dirty="0" smtClean="0">
                <a:latin typeface="ＭＳ ゴシック" panose="020B0609070205080204" pitchFamily="49" charset="-128"/>
                <a:ea typeface="ＭＳ ゴシック" panose="020B0609070205080204" pitchFamily="49" charset="-128"/>
              </a:rPr>
              <a:t>　・学習指導に関わること</a:t>
            </a:r>
            <a:endParaRPr lang="en-US" altLang="ja-JP" sz="4400" dirty="0" smtClean="0">
              <a:latin typeface="ＭＳ ゴシック" panose="020B0609070205080204" pitchFamily="49" charset="-128"/>
              <a:ea typeface="ＭＳ ゴシック" panose="020B0609070205080204" pitchFamily="49" charset="-128"/>
            </a:endParaRPr>
          </a:p>
          <a:p>
            <a:pPr marL="0" indent="0">
              <a:lnSpc>
                <a:spcPct val="100000"/>
              </a:lnSpc>
              <a:spcBef>
                <a:spcPts val="0"/>
              </a:spcBef>
              <a:spcAft>
                <a:spcPts val="0"/>
              </a:spcAft>
              <a:buFont typeface="Calibri" panose="020F0502020204030204" pitchFamily="34" charset="0"/>
              <a:buNone/>
            </a:pPr>
            <a:r>
              <a:rPr lang="ja-JP" altLang="en-US" sz="4400" dirty="0">
                <a:latin typeface="ＭＳ ゴシック" panose="020B0609070205080204" pitchFamily="49" charset="-128"/>
                <a:ea typeface="ＭＳ ゴシック" panose="020B0609070205080204" pitchFamily="49" charset="-128"/>
              </a:rPr>
              <a:t>　</a:t>
            </a:r>
            <a:r>
              <a:rPr lang="ja-JP" altLang="en-US" sz="4400" dirty="0" smtClean="0">
                <a:latin typeface="ＭＳ ゴシック" panose="020B0609070205080204" pitchFamily="49" charset="-128"/>
                <a:ea typeface="ＭＳ ゴシック" panose="020B0609070205080204" pitchFamily="49" charset="-128"/>
              </a:rPr>
              <a:t>　・隠れたカリキュラム　</a:t>
            </a:r>
            <a:endParaRPr lang="en-US" altLang="ja-JP" sz="4400" dirty="0" smtClean="0">
              <a:latin typeface="ＭＳ ゴシック" panose="020B0609070205080204" pitchFamily="49" charset="-128"/>
              <a:ea typeface="ＭＳ ゴシック" panose="020B0609070205080204" pitchFamily="49" charset="-128"/>
            </a:endParaRPr>
          </a:p>
          <a:p>
            <a:pPr marL="0" indent="0">
              <a:lnSpc>
                <a:spcPct val="100000"/>
              </a:lnSpc>
              <a:spcBef>
                <a:spcPts val="0"/>
              </a:spcBef>
              <a:spcAft>
                <a:spcPts val="0"/>
              </a:spcAft>
              <a:buFont typeface="Calibri" panose="020F0502020204030204" pitchFamily="34" charset="0"/>
              <a:buNone/>
            </a:pPr>
            <a:r>
              <a:rPr lang="ja-JP" altLang="en-US" sz="4400" dirty="0" smtClean="0">
                <a:latin typeface="ＭＳ ゴシック" panose="020B0609070205080204" pitchFamily="49" charset="-128"/>
                <a:ea typeface="ＭＳ ゴシック" panose="020B0609070205080204" pitchFamily="49" charset="-128"/>
              </a:rPr>
              <a:t>２　演習</a:t>
            </a:r>
            <a:r>
              <a:rPr lang="en-US" altLang="ja-JP" sz="4400" dirty="0" smtClean="0">
                <a:latin typeface="ＭＳ ゴシック" panose="020B0609070205080204" pitchFamily="49" charset="-128"/>
                <a:ea typeface="ＭＳ ゴシック" panose="020B0609070205080204" pitchFamily="49" charset="-128"/>
              </a:rPr>
              <a:t>【15</a:t>
            </a:r>
            <a:r>
              <a:rPr lang="ja-JP" altLang="en-US" sz="4400" dirty="0" smtClean="0">
                <a:latin typeface="ＭＳ ゴシック" panose="020B0609070205080204" pitchFamily="49" charset="-128"/>
                <a:ea typeface="ＭＳ ゴシック" panose="020B0609070205080204" pitchFamily="49" charset="-128"/>
              </a:rPr>
              <a:t>分</a:t>
            </a:r>
            <a:r>
              <a:rPr lang="en-US" altLang="ja-JP" sz="4400" dirty="0" smtClean="0">
                <a:latin typeface="ＭＳ ゴシック" panose="020B0609070205080204" pitchFamily="49" charset="-128"/>
                <a:ea typeface="ＭＳ ゴシック" panose="020B0609070205080204" pitchFamily="49" charset="-128"/>
              </a:rPr>
              <a:t>】</a:t>
            </a:r>
            <a:r>
              <a:rPr lang="ja-JP" altLang="en-US" sz="4400" dirty="0" smtClean="0">
                <a:latin typeface="ＭＳ ゴシック" panose="020B0609070205080204" pitchFamily="49" charset="-128"/>
                <a:ea typeface="ＭＳ ゴシック" panose="020B0609070205080204" pitchFamily="49" charset="-128"/>
              </a:rPr>
              <a:t>　　</a:t>
            </a:r>
            <a:endParaRPr lang="en-US" altLang="ja-JP" sz="4400" dirty="0" smtClean="0">
              <a:latin typeface="ＭＳ ゴシック" panose="020B0609070205080204" pitchFamily="49" charset="-128"/>
              <a:ea typeface="ＭＳ ゴシック" panose="020B0609070205080204" pitchFamily="49" charset="-128"/>
            </a:endParaRPr>
          </a:p>
          <a:p>
            <a:pPr marL="0" indent="0">
              <a:lnSpc>
                <a:spcPct val="100000"/>
              </a:lnSpc>
              <a:spcBef>
                <a:spcPts val="0"/>
              </a:spcBef>
              <a:spcAft>
                <a:spcPts val="0"/>
              </a:spcAft>
              <a:buNone/>
            </a:pPr>
            <a:r>
              <a:rPr lang="ja-JP" altLang="en-US" sz="4400" dirty="0" smtClean="0">
                <a:latin typeface="ＭＳ ゴシック" panose="020B0609070205080204" pitchFamily="49" charset="-128"/>
                <a:ea typeface="ＭＳ ゴシック" panose="020B0609070205080204" pitchFamily="49" charset="-128"/>
              </a:rPr>
              <a:t>３　まとめ</a:t>
            </a:r>
            <a:r>
              <a:rPr lang="en-US" altLang="ja-JP" sz="4400" dirty="0" smtClean="0">
                <a:latin typeface="ＭＳ ゴシック" panose="020B0609070205080204" pitchFamily="49" charset="-128"/>
                <a:ea typeface="ＭＳ ゴシック" panose="020B0609070205080204" pitchFamily="49" charset="-128"/>
              </a:rPr>
              <a:t>【</a:t>
            </a:r>
            <a:r>
              <a:rPr lang="ja-JP" altLang="en-US" sz="4400" dirty="0" smtClean="0">
                <a:latin typeface="ＭＳ ゴシック" panose="020B0609070205080204" pitchFamily="49" charset="-128"/>
                <a:ea typeface="ＭＳ ゴシック" panose="020B0609070205080204" pitchFamily="49" charset="-128"/>
              </a:rPr>
              <a:t>５分</a:t>
            </a:r>
            <a:r>
              <a:rPr lang="en-US" altLang="ja-JP" sz="4400" smtClean="0">
                <a:latin typeface="ＭＳ ゴシック" panose="020B0609070205080204" pitchFamily="49" charset="-128"/>
                <a:ea typeface="ＭＳ ゴシック" panose="020B0609070205080204" pitchFamily="49" charset="-128"/>
              </a:rPr>
              <a:t>】</a:t>
            </a:r>
            <a:r>
              <a:rPr lang="ja-JP" altLang="en-US" sz="4400" dirty="0" smtClean="0">
                <a:latin typeface="ＭＳ ゴシック" panose="020B0609070205080204" pitchFamily="49" charset="-128"/>
                <a:ea typeface="ＭＳ ゴシック" panose="020B0609070205080204" pitchFamily="49" charset="-128"/>
              </a:rPr>
              <a:t>　</a:t>
            </a:r>
            <a:endParaRPr lang="en-US" altLang="ja-JP" sz="4400" dirty="0" smtClean="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CBC3066-976C-44CF-93B9-B62F35791487}" type="slidenum">
              <a:rPr kumimoji="1" lang="ja-JP" altLang="en-US" smtClean="0"/>
              <a:t>3</a:t>
            </a:fld>
            <a:endParaRPr kumimoji="1" lang="ja-JP" altLang="en-US"/>
          </a:p>
        </p:txBody>
      </p:sp>
    </p:spTree>
    <p:extLst>
      <p:ext uri="{BB962C8B-B14F-4D97-AF65-F5344CB8AC3E}">
        <p14:creationId xmlns:p14="http://schemas.microsoft.com/office/powerpoint/2010/main" val="2301456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5"/>
          <p:cNvSpPr txBox="1">
            <a:spLocks noChangeArrowheads="1"/>
          </p:cNvSpPr>
          <p:nvPr/>
        </p:nvSpPr>
        <p:spPr bwMode="auto">
          <a:xfrm>
            <a:off x="541318" y="1344257"/>
            <a:ext cx="8054041" cy="4832092"/>
          </a:xfrm>
          <a:prstGeom prst="rect">
            <a:avLst/>
          </a:prstGeom>
          <a:no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4400" b="1" dirty="0" smtClean="0">
                <a:solidFill>
                  <a:prstClr val="black"/>
                </a:solidFill>
                <a:latin typeface="ＭＳ ゴシック" panose="020B0609070205080204" pitchFamily="49" charset="-128"/>
                <a:ea typeface="ＭＳ ゴシック" panose="020B0609070205080204" pitchFamily="49" charset="-128"/>
              </a:rPr>
              <a:t>学級</a:t>
            </a:r>
            <a:r>
              <a:rPr lang="ja-JP" altLang="en-US" sz="4400" b="1" dirty="0">
                <a:solidFill>
                  <a:prstClr val="black"/>
                </a:solidFill>
                <a:latin typeface="ＭＳ ゴシック" panose="020B0609070205080204" pitchFamily="49" charset="-128"/>
                <a:ea typeface="ＭＳ ゴシック" panose="020B0609070205080204" pitchFamily="49" charset="-128"/>
              </a:rPr>
              <a:t>経営とは</a:t>
            </a:r>
            <a:r>
              <a:rPr lang="ja-JP" altLang="en-US" sz="4400" b="1" dirty="0" smtClean="0">
                <a:solidFill>
                  <a:prstClr val="black"/>
                </a:solidFill>
                <a:latin typeface="ＭＳ ゴシック" panose="020B0609070205080204" pitchFamily="49" charset="-128"/>
                <a:ea typeface="ＭＳ ゴシック" panose="020B0609070205080204" pitchFamily="49" charset="-128"/>
              </a:rPr>
              <a:t>、</a:t>
            </a:r>
            <a:endParaRPr lang="en-US" altLang="ja-JP" sz="4400" b="1" dirty="0" smtClean="0">
              <a:solidFill>
                <a:prstClr val="black"/>
              </a:solidFill>
              <a:latin typeface="ＭＳ ゴシック" panose="020B0609070205080204" pitchFamily="49" charset="-128"/>
              <a:ea typeface="ＭＳ ゴシック" panose="020B0609070205080204" pitchFamily="49" charset="-128"/>
            </a:endParaRPr>
          </a:p>
          <a:p>
            <a:pPr>
              <a:spcBef>
                <a:spcPct val="50000"/>
              </a:spcBef>
            </a:pPr>
            <a:endParaRPr lang="en-US" altLang="ja-JP" sz="4400" b="1" dirty="0" smtClean="0">
              <a:solidFill>
                <a:prstClr val="black"/>
              </a:solidFill>
              <a:latin typeface="ＭＳ ゴシック" panose="020B0609070205080204" pitchFamily="49" charset="-128"/>
              <a:ea typeface="ＭＳ ゴシック" panose="020B0609070205080204" pitchFamily="49" charset="-128"/>
            </a:endParaRPr>
          </a:p>
          <a:p>
            <a:pPr>
              <a:spcBef>
                <a:spcPct val="50000"/>
              </a:spcBef>
            </a:pPr>
            <a:r>
              <a:rPr lang="ja-JP" altLang="en-US" sz="4400" b="1" dirty="0">
                <a:solidFill>
                  <a:prstClr val="black"/>
                </a:solidFill>
                <a:latin typeface="ＭＳ ゴシック" panose="020B0609070205080204" pitchFamily="49" charset="-128"/>
                <a:ea typeface="ＭＳ ゴシック" panose="020B0609070205080204" pitchFamily="49" charset="-128"/>
              </a:rPr>
              <a:t>た</a:t>
            </a:r>
            <a:r>
              <a:rPr lang="ja-JP" altLang="en-US" sz="4400" b="1" dirty="0" smtClean="0">
                <a:solidFill>
                  <a:prstClr val="black"/>
                </a:solidFill>
                <a:latin typeface="ＭＳ ゴシック" panose="020B0609070205080204" pitchFamily="49" charset="-128"/>
                <a:ea typeface="ＭＳ ゴシック" panose="020B0609070205080204" pitchFamily="49" charset="-128"/>
              </a:rPr>
              <a:t>めに</a:t>
            </a:r>
            <a:r>
              <a:rPr lang="ja-JP" altLang="en-US" sz="4400" b="1" dirty="0">
                <a:solidFill>
                  <a:prstClr val="black"/>
                </a:solidFill>
                <a:latin typeface="ＭＳ ゴシック" panose="020B0609070205080204" pitchFamily="49" charset="-128"/>
                <a:ea typeface="ＭＳ ゴシック" panose="020B0609070205080204" pitchFamily="49" charset="-128"/>
              </a:rPr>
              <a:t>、学級を基本の組織として展開される</a:t>
            </a:r>
            <a:r>
              <a:rPr lang="ja-JP" altLang="en-US" sz="4400" b="1" dirty="0" smtClean="0">
                <a:solidFill>
                  <a:prstClr val="black"/>
                </a:solidFill>
                <a:latin typeface="ＭＳ ゴシック" panose="020B0609070205080204" pitchFamily="49" charset="-128"/>
                <a:ea typeface="ＭＳ ゴシック" panose="020B0609070205080204" pitchFamily="49" charset="-128"/>
              </a:rPr>
              <a:t>教育活動の</a:t>
            </a:r>
            <a:r>
              <a:rPr lang="ja-JP" altLang="en-US" sz="4400" b="1" dirty="0">
                <a:solidFill>
                  <a:prstClr val="black"/>
                </a:solidFill>
                <a:latin typeface="ＭＳ ゴシック" panose="020B0609070205080204" pitchFamily="49" charset="-128"/>
                <a:ea typeface="ＭＳ ゴシック" panose="020B0609070205080204" pitchFamily="49" charset="-128"/>
              </a:rPr>
              <a:t>計画、実施及び評価など、学級担任が関わる全ての活動</a:t>
            </a:r>
          </a:p>
        </p:txBody>
      </p:sp>
      <p:sp>
        <p:nvSpPr>
          <p:cNvPr id="2" name="スライド番号プレースホルダー 1"/>
          <p:cNvSpPr>
            <a:spLocks noGrp="1"/>
          </p:cNvSpPr>
          <p:nvPr>
            <p:ph type="sldNum" sz="quarter" idx="12"/>
          </p:nvPr>
        </p:nvSpPr>
        <p:spPr>
          <a:xfrm>
            <a:off x="7439858" y="6492875"/>
            <a:ext cx="984019" cy="365125"/>
          </a:xfrm>
        </p:spPr>
        <p:txBody>
          <a:bodyPr/>
          <a:lstStyle/>
          <a:p>
            <a:pPr>
              <a:defRPr/>
            </a:pPr>
            <a:fld id="{F074242C-AF33-4FB9-8577-52C0EE8221DB}" type="slidenum">
              <a:rPr lang="en-US" altLang="ja-JP"/>
              <a:pPr>
                <a:defRPr/>
              </a:pPr>
              <a:t>4</a:t>
            </a:fld>
            <a:endParaRPr lang="en-US" altLang="ja-JP" dirty="0"/>
          </a:p>
        </p:txBody>
      </p:sp>
      <p:sp>
        <p:nvSpPr>
          <p:cNvPr id="8" name="タイトル 1"/>
          <p:cNvSpPr txBox="1">
            <a:spLocks/>
          </p:cNvSpPr>
          <p:nvPr/>
        </p:nvSpPr>
        <p:spPr>
          <a:xfrm>
            <a:off x="0" y="0"/>
            <a:ext cx="9144000" cy="626269"/>
          </a:xfrm>
          <a:prstGeom prst="rect">
            <a:avLst/>
          </a:prstGeom>
          <a:solidFill>
            <a:srgbClr val="92D050"/>
          </a:solidFill>
          <a:ln>
            <a:solidFill>
              <a:srgbClr val="92D050"/>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smtClean="0">
                <a:solidFill>
                  <a:prstClr val="black"/>
                </a:solidFill>
                <a:latin typeface="+mj-ea"/>
              </a:rPr>
              <a:t>（１）学級経営の意義</a:t>
            </a:r>
            <a:endParaRPr lang="ja-JP" altLang="en-US" sz="3300" dirty="0">
              <a:solidFill>
                <a:prstClr val="black"/>
              </a:solidFill>
              <a:latin typeface="+mj-ea"/>
            </a:endParaRPr>
          </a:p>
        </p:txBody>
      </p:sp>
      <p:sp>
        <p:nvSpPr>
          <p:cNvPr id="6" name="正方形/長方形 5"/>
          <p:cNvSpPr/>
          <p:nvPr/>
        </p:nvSpPr>
        <p:spPr>
          <a:xfrm>
            <a:off x="939329" y="2407190"/>
            <a:ext cx="7258017" cy="72305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smtClean="0">
                <a:solidFill>
                  <a:schemeClr val="tx1"/>
                </a:solidFill>
                <a:latin typeface="ＭＳ ゴシック" panose="020B0609070205080204" pitchFamily="49" charset="-128"/>
                <a:ea typeface="ＭＳ ゴシック" panose="020B0609070205080204" pitchFamily="49" charset="-128"/>
              </a:rPr>
              <a:t>学校の教育目標を実現する</a:t>
            </a:r>
            <a:endParaRPr lang="ja-JP" altLang="en-US" sz="4400" b="1"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3156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439858" y="6492875"/>
            <a:ext cx="984019" cy="365125"/>
          </a:xfrm>
        </p:spPr>
        <p:txBody>
          <a:bodyPr/>
          <a:lstStyle/>
          <a:p>
            <a:pPr>
              <a:defRPr/>
            </a:pPr>
            <a:fld id="{F074242C-AF33-4FB9-8577-52C0EE8221DB}" type="slidenum">
              <a:rPr lang="en-US" altLang="ja-JP"/>
              <a:pPr>
                <a:defRPr/>
              </a:pPr>
              <a:t>5</a:t>
            </a:fld>
            <a:endParaRPr lang="en-US" altLang="ja-JP" dirty="0"/>
          </a:p>
        </p:txBody>
      </p:sp>
      <p:sp>
        <p:nvSpPr>
          <p:cNvPr id="8" name="タイトル 1"/>
          <p:cNvSpPr txBox="1">
            <a:spLocks/>
          </p:cNvSpPr>
          <p:nvPr/>
        </p:nvSpPr>
        <p:spPr>
          <a:xfrm>
            <a:off x="0" y="0"/>
            <a:ext cx="9144000" cy="626269"/>
          </a:xfrm>
          <a:prstGeom prst="rect">
            <a:avLst/>
          </a:prstGeom>
          <a:solidFill>
            <a:srgbClr val="92D050"/>
          </a:solidFill>
          <a:ln>
            <a:solidFill>
              <a:srgbClr val="92D050"/>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smtClean="0">
                <a:solidFill>
                  <a:prstClr val="black"/>
                </a:solidFill>
                <a:latin typeface="+mj-ea"/>
              </a:rPr>
              <a:t>（１）学級経営の意義</a:t>
            </a:r>
            <a:endParaRPr lang="ja-JP" altLang="en-US" sz="3300" dirty="0">
              <a:solidFill>
                <a:prstClr val="black"/>
              </a:solidFill>
              <a:latin typeface="+mj-ea"/>
            </a:endParaRPr>
          </a:p>
        </p:txBody>
      </p:sp>
      <p:sp>
        <p:nvSpPr>
          <p:cNvPr id="4" name="テキスト ボックス 3"/>
          <p:cNvSpPr txBox="1"/>
          <p:nvPr/>
        </p:nvSpPr>
        <p:spPr>
          <a:xfrm>
            <a:off x="274320" y="2056587"/>
            <a:ext cx="9144000" cy="4832092"/>
          </a:xfrm>
          <a:prstGeom prst="rect">
            <a:avLst/>
          </a:prstGeom>
          <a:noFill/>
          <a:ln w="28575">
            <a:solidFill>
              <a:schemeClr val="tx1"/>
            </a:solidFill>
          </a:ln>
        </p:spPr>
        <p:txBody>
          <a:bodyPr wrap="square" rtlCol="0">
            <a:spAutoFit/>
          </a:bodyPr>
          <a:lstStyle/>
          <a:p>
            <a:r>
              <a:rPr lang="ja-JP" altLang="en-US" sz="4400" dirty="0" smtClean="0">
                <a:latin typeface="ＭＳ ゴシック" panose="020B0609070205080204" pitchFamily="49" charset="-128"/>
                <a:ea typeface="ＭＳ ゴシック" panose="020B0609070205080204" pitchFamily="49" charset="-128"/>
              </a:rPr>
              <a:t>〇　学級経営計画に関わること</a:t>
            </a:r>
            <a:endParaRPr lang="en-US" altLang="ja-JP" sz="4400" dirty="0" smtClean="0">
              <a:latin typeface="ＭＳ ゴシック" panose="020B0609070205080204" pitchFamily="49" charset="-128"/>
              <a:ea typeface="ＭＳ ゴシック" panose="020B0609070205080204" pitchFamily="49" charset="-128"/>
            </a:endParaRPr>
          </a:p>
          <a:p>
            <a:r>
              <a:rPr kumimoji="1" lang="ja-JP" altLang="en-US" sz="4400" u="sng" dirty="0" smtClean="0">
                <a:latin typeface="ＭＳ ゴシック" panose="020B0609070205080204" pitchFamily="49" charset="-128"/>
                <a:ea typeface="ＭＳ ゴシック" panose="020B0609070205080204" pitchFamily="49" charset="-128"/>
              </a:rPr>
              <a:t>〇　学習環境に</a:t>
            </a:r>
            <a:r>
              <a:rPr kumimoji="1" lang="ja-JP" altLang="en-US" sz="4400" u="heavy" dirty="0" smtClean="0">
                <a:latin typeface="ＭＳ ゴシック" panose="020B0609070205080204" pitchFamily="49" charset="-128"/>
                <a:ea typeface="ＭＳ ゴシック" panose="020B0609070205080204" pitchFamily="49" charset="-128"/>
              </a:rPr>
              <a:t>関わる</a:t>
            </a:r>
            <a:r>
              <a:rPr kumimoji="1" lang="ja-JP" altLang="en-US" sz="4400" u="sng" dirty="0" smtClean="0">
                <a:latin typeface="ＭＳ ゴシック" panose="020B0609070205080204" pitchFamily="49" charset="-128"/>
                <a:ea typeface="ＭＳ ゴシック" panose="020B0609070205080204" pitchFamily="49" charset="-128"/>
              </a:rPr>
              <a:t>こと</a:t>
            </a:r>
            <a:endParaRPr kumimoji="1" lang="en-US" altLang="ja-JP" sz="4400" u="sng" dirty="0" smtClean="0">
              <a:latin typeface="ＭＳ ゴシック" panose="020B0609070205080204" pitchFamily="49" charset="-128"/>
              <a:ea typeface="ＭＳ ゴシック" panose="020B0609070205080204" pitchFamily="49" charset="-128"/>
            </a:endParaRPr>
          </a:p>
          <a:p>
            <a:r>
              <a:rPr lang="ja-JP" altLang="en-US" sz="4400" dirty="0" smtClean="0">
                <a:latin typeface="ＭＳ ゴシック" panose="020B0609070205080204" pitchFamily="49" charset="-128"/>
                <a:ea typeface="ＭＳ ゴシック" panose="020B0609070205080204" pitchFamily="49" charset="-128"/>
              </a:rPr>
              <a:t>〇　課程との連携に関わること</a:t>
            </a:r>
            <a:endParaRPr lang="en-US" altLang="ja-JP" sz="4400" dirty="0" smtClean="0">
              <a:latin typeface="ＭＳ ゴシック" panose="020B0609070205080204" pitchFamily="49" charset="-128"/>
              <a:ea typeface="ＭＳ ゴシック" panose="020B0609070205080204" pitchFamily="49" charset="-128"/>
            </a:endParaRPr>
          </a:p>
          <a:p>
            <a:r>
              <a:rPr lang="ja-JP" altLang="en-US" sz="4400" u="sng" dirty="0" smtClean="0">
                <a:latin typeface="ＭＳ ゴシック" panose="020B0609070205080204" pitchFamily="49" charset="-128"/>
                <a:ea typeface="ＭＳ ゴシック" panose="020B0609070205080204" pitchFamily="49" charset="-128"/>
              </a:rPr>
              <a:t>〇　学習指導に関わること</a:t>
            </a:r>
            <a:endParaRPr lang="en-US" altLang="ja-JP" sz="4400" u="sng" dirty="0" smtClean="0">
              <a:latin typeface="ＭＳ ゴシック" panose="020B0609070205080204" pitchFamily="49" charset="-128"/>
              <a:ea typeface="ＭＳ ゴシック" panose="020B0609070205080204" pitchFamily="49" charset="-128"/>
            </a:endParaRPr>
          </a:p>
          <a:p>
            <a:r>
              <a:rPr lang="ja-JP" altLang="en-US" sz="4400" dirty="0" smtClean="0">
                <a:latin typeface="ＭＳ ゴシック" panose="020B0609070205080204" pitchFamily="49" charset="-128"/>
                <a:ea typeface="ＭＳ ゴシック" panose="020B0609070205080204" pitchFamily="49" charset="-128"/>
              </a:rPr>
              <a:t>〇　生徒指導に関わること</a:t>
            </a:r>
            <a:endParaRPr lang="en-US" altLang="ja-JP" sz="4400" dirty="0" smtClean="0">
              <a:latin typeface="ＭＳ ゴシック" panose="020B0609070205080204" pitchFamily="49" charset="-128"/>
              <a:ea typeface="ＭＳ ゴシック" panose="020B0609070205080204" pitchFamily="49" charset="-128"/>
            </a:endParaRPr>
          </a:p>
          <a:p>
            <a:r>
              <a:rPr lang="ja-JP" altLang="en-US" sz="4400" dirty="0" smtClean="0">
                <a:latin typeface="ＭＳ ゴシック" panose="020B0609070205080204" pitchFamily="49" charset="-128"/>
                <a:ea typeface="ＭＳ ゴシック" panose="020B0609070205080204" pitchFamily="49" charset="-128"/>
              </a:rPr>
              <a:t>〇　進路指導に関わること</a:t>
            </a:r>
            <a:endParaRPr lang="en-US" altLang="ja-JP" sz="4400" dirty="0" smtClean="0">
              <a:latin typeface="ＭＳ ゴシック" panose="020B0609070205080204" pitchFamily="49" charset="-128"/>
              <a:ea typeface="ＭＳ ゴシック" panose="020B0609070205080204" pitchFamily="49" charset="-128"/>
            </a:endParaRPr>
          </a:p>
          <a:p>
            <a:r>
              <a:rPr lang="ja-JP" altLang="en-US" sz="4400" dirty="0" smtClean="0">
                <a:latin typeface="ＭＳ ゴシック" panose="020B0609070205080204" pitchFamily="49" charset="-128"/>
                <a:ea typeface="ＭＳ ゴシック" panose="020B0609070205080204" pitchFamily="49" charset="-128"/>
              </a:rPr>
              <a:t>〇　学級事務に関わること</a:t>
            </a:r>
            <a:endParaRPr lang="en-US" altLang="ja-JP" sz="4400" dirty="0" smtClean="0">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296626" y="626269"/>
            <a:ext cx="8847373" cy="1446550"/>
          </a:xfrm>
          <a:prstGeom prst="rect">
            <a:avLst/>
          </a:prstGeom>
          <a:noFill/>
        </p:spPr>
        <p:txBody>
          <a:bodyPr wrap="square" rtlCol="0">
            <a:spAutoFit/>
          </a:bodyPr>
          <a:lstStyle/>
          <a:p>
            <a:r>
              <a:rPr kumimoji="1" lang="ja-JP" altLang="en-US" sz="4400" b="1" dirty="0" smtClean="0">
                <a:latin typeface="ＭＳ ゴシック" panose="020B0609070205080204" pitchFamily="49" charset="-128"/>
                <a:ea typeface="ＭＳ ゴシック" panose="020B0609070205080204" pitchFamily="49" charset="-128"/>
              </a:rPr>
              <a:t>学級経営には大きく分けて、次のような内容があります。</a:t>
            </a:r>
            <a:endParaRPr kumimoji="1" lang="ja-JP" altLang="en-US" sz="4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6411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961679"/>
            <a:ext cx="5382491" cy="707886"/>
          </a:xfrm>
          <a:prstGeom prst="rect">
            <a:avLst/>
          </a:prstGeom>
          <a:solidFill>
            <a:srgbClr val="FFFF00"/>
          </a:solidFill>
        </p:spPr>
        <p:txBody>
          <a:bodyPr wrap="square">
            <a:spAutoFit/>
          </a:bodyPr>
          <a:lstStyle/>
          <a:p>
            <a:r>
              <a:rPr lang="ja-JP" altLang="en-US" sz="4000" dirty="0">
                <a:latin typeface="ＭＳ ゴシック" panose="020B0609070205080204" pitchFamily="49" charset="-128"/>
                <a:ea typeface="ＭＳ ゴシック" panose="020B0609070205080204" pitchFamily="49" charset="-128"/>
              </a:rPr>
              <a:t>学習</a:t>
            </a:r>
            <a:r>
              <a:rPr lang="ja-JP" altLang="en-US" sz="4000" dirty="0" smtClean="0">
                <a:latin typeface="ＭＳ ゴシック" panose="020B0609070205080204" pitchFamily="49" charset="-128"/>
                <a:ea typeface="ＭＳ ゴシック" panose="020B0609070205080204" pitchFamily="49" charset="-128"/>
              </a:rPr>
              <a:t>環境に関わること</a:t>
            </a:r>
            <a:endParaRPr lang="en-US" altLang="ja-JP" sz="4000" dirty="0">
              <a:latin typeface="ＭＳ ゴシック" panose="020B0609070205080204" pitchFamily="49" charset="-128"/>
              <a:ea typeface="ＭＳ ゴシック" panose="020B0609070205080204" pitchFamily="49" charset="-128"/>
            </a:endParaRPr>
          </a:p>
        </p:txBody>
      </p:sp>
      <p:sp>
        <p:nvSpPr>
          <p:cNvPr id="13" name="タイトル 1"/>
          <p:cNvSpPr txBox="1">
            <a:spLocks/>
          </p:cNvSpPr>
          <p:nvPr/>
        </p:nvSpPr>
        <p:spPr>
          <a:xfrm>
            <a:off x="0" y="-52978"/>
            <a:ext cx="9144000" cy="626269"/>
          </a:xfrm>
          <a:prstGeom prst="rect">
            <a:avLst/>
          </a:prstGeom>
          <a:solidFill>
            <a:srgbClr val="92D050"/>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smtClean="0">
                <a:latin typeface="+mj-ea"/>
              </a:rPr>
              <a:t>（２）学び</a:t>
            </a:r>
            <a:r>
              <a:rPr lang="ja-JP" altLang="en-US" sz="3300" dirty="0">
                <a:latin typeface="+mj-ea"/>
              </a:rPr>
              <a:t>に向かう集団づくり</a:t>
            </a:r>
          </a:p>
        </p:txBody>
      </p:sp>
      <p:sp>
        <p:nvSpPr>
          <p:cNvPr id="3" name="正方形/長方形 2"/>
          <p:cNvSpPr/>
          <p:nvPr/>
        </p:nvSpPr>
        <p:spPr>
          <a:xfrm>
            <a:off x="353993" y="1734787"/>
            <a:ext cx="6186309" cy="646331"/>
          </a:xfrm>
          <a:prstGeom prst="rect">
            <a:avLst/>
          </a:prstGeom>
        </p:spPr>
        <p:txBody>
          <a:bodyPr wrap="none">
            <a:spAutoFit/>
          </a:bodyPr>
          <a:lstStyle/>
          <a:p>
            <a:r>
              <a:rPr lang="ja-JP" altLang="en-US" sz="3600" dirty="0" smtClean="0">
                <a:latin typeface="ＭＳ ゴシック" panose="020B0609070205080204" pitchFamily="49" charset="-128"/>
                <a:ea typeface="ＭＳ ゴシック" panose="020B0609070205080204" pitchFamily="49" charset="-128"/>
              </a:rPr>
              <a:t>・落ち着いた教室環境づくり</a:t>
            </a:r>
            <a:endParaRPr lang="en-US" altLang="ja-JP" sz="3600" dirty="0">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2" y="2955349"/>
            <a:ext cx="5382491" cy="707886"/>
          </a:xfrm>
          <a:prstGeom prst="rect">
            <a:avLst/>
          </a:prstGeom>
          <a:solidFill>
            <a:srgbClr val="FFFF00"/>
          </a:solidFill>
        </p:spPr>
        <p:txBody>
          <a:bodyPr wrap="square">
            <a:spAutoFit/>
          </a:bodyPr>
          <a:lstStyle/>
          <a:p>
            <a:r>
              <a:rPr lang="ja-JP" altLang="en-US" sz="4000" dirty="0" smtClean="0">
                <a:latin typeface="ＭＳ ゴシック" panose="020B0609070205080204" pitchFamily="49" charset="-128"/>
                <a:ea typeface="ＭＳ ゴシック" panose="020B0609070205080204" pitchFamily="49" charset="-128"/>
              </a:rPr>
              <a:t>学習指導に関わること</a:t>
            </a:r>
            <a:endParaRPr lang="en-US" altLang="ja-JP" sz="4000" dirty="0">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353991" y="3728457"/>
            <a:ext cx="3877985" cy="646331"/>
          </a:xfrm>
          <a:prstGeom prst="rect">
            <a:avLst/>
          </a:prstGeom>
        </p:spPr>
        <p:txBody>
          <a:bodyPr wrap="none">
            <a:spAutoFit/>
          </a:bodyPr>
          <a:lstStyle/>
          <a:p>
            <a:r>
              <a:rPr lang="ja-JP" altLang="en-US" sz="3600" dirty="0" smtClean="0">
                <a:latin typeface="ＭＳ ゴシック" panose="020B0609070205080204" pitchFamily="49" charset="-128"/>
                <a:ea typeface="ＭＳ ゴシック" panose="020B0609070205080204" pitchFamily="49" charset="-128"/>
              </a:rPr>
              <a:t>・学習規律の確立</a:t>
            </a:r>
            <a:endParaRPr lang="en-US" altLang="ja-JP" sz="3600" dirty="0">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1" y="5117119"/>
            <a:ext cx="5382491" cy="707886"/>
          </a:xfrm>
          <a:prstGeom prst="rect">
            <a:avLst/>
          </a:prstGeom>
          <a:solidFill>
            <a:srgbClr val="FFFF00"/>
          </a:solidFill>
        </p:spPr>
        <p:txBody>
          <a:bodyPr wrap="square">
            <a:spAutoFit/>
          </a:bodyPr>
          <a:lstStyle/>
          <a:p>
            <a:r>
              <a:rPr lang="ja-JP" altLang="en-US" sz="4000" dirty="0" smtClean="0">
                <a:latin typeface="ＭＳ ゴシック" panose="020B0609070205080204" pitchFamily="49" charset="-128"/>
                <a:ea typeface="ＭＳ ゴシック" panose="020B0609070205080204" pitchFamily="49" charset="-128"/>
              </a:rPr>
              <a:t>隠れたカリキュラム</a:t>
            </a:r>
            <a:endParaRPr lang="en-US" altLang="ja-JP" sz="4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49785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4000" cy="626269"/>
          </a:xfrm>
          <a:prstGeom prst="rect">
            <a:avLst/>
          </a:prstGeom>
          <a:solidFill>
            <a:srgbClr val="92D050"/>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smtClean="0">
                <a:latin typeface="+mj-ea"/>
              </a:rPr>
              <a:t>（２）学び</a:t>
            </a:r>
            <a:r>
              <a:rPr lang="ja-JP" altLang="en-US" sz="3300" dirty="0">
                <a:latin typeface="+mj-ea"/>
              </a:rPr>
              <a:t>に向かう集団づくり</a:t>
            </a:r>
          </a:p>
        </p:txBody>
      </p:sp>
      <p:sp>
        <p:nvSpPr>
          <p:cNvPr id="6" name="正方形/長方形 5"/>
          <p:cNvSpPr/>
          <p:nvPr/>
        </p:nvSpPr>
        <p:spPr>
          <a:xfrm>
            <a:off x="-1" y="814744"/>
            <a:ext cx="4698968" cy="461665"/>
          </a:xfrm>
          <a:prstGeom prst="rect">
            <a:avLst/>
          </a:prstGeom>
          <a:solidFill>
            <a:srgbClr val="FFFF00"/>
          </a:solidFill>
        </p:spPr>
        <p:txBody>
          <a:bodyPr wrap="square">
            <a:spAutoFit/>
          </a:bodyPr>
          <a:lstStyle/>
          <a:p>
            <a:pPr algn="ctr"/>
            <a:r>
              <a:rPr lang="ja-JP" altLang="en-US" sz="2400" dirty="0" smtClean="0">
                <a:ea typeface="ＤＦ特太ゴシック体" panose="02010609000101010101" pitchFamily="1" charset="-128"/>
              </a:rPr>
              <a:t>落ち着いた教室環境づくりの例</a:t>
            </a:r>
            <a:endParaRPr lang="en-US" altLang="ja-JP" sz="2400" dirty="0">
              <a:ea typeface="ＤＦ特太ゴシック体" panose="02010609000101010101" pitchFamily="1" charset="-128"/>
            </a:endParaRPr>
          </a:p>
        </p:txBody>
      </p:sp>
      <p:sp>
        <p:nvSpPr>
          <p:cNvPr id="8" name="正方形/長方形 7"/>
          <p:cNvSpPr/>
          <p:nvPr/>
        </p:nvSpPr>
        <p:spPr>
          <a:xfrm>
            <a:off x="1080655" y="2473036"/>
            <a:ext cx="7273636" cy="323651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2" name="テキスト ボックス 11"/>
          <p:cNvSpPr txBox="1"/>
          <p:nvPr/>
        </p:nvSpPr>
        <p:spPr>
          <a:xfrm>
            <a:off x="3613179" y="3604938"/>
            <a:ext cx="1891145" cy="461665"/>
          </a:xfrm>
          <a:prstGeom prst="rect">
            <a:avLst/>
          </a:prstGeom>
          <a:noFill/>
        </p:spPr>
        <p:txBody>
          <a:bodyPr wrap="square" rtlCol="0">
            <a:spAutoFit/>
          </a:bodyPr>
          <a:lstStyle/>
          <a:p>
            <a:pPr algn="ctr"/>
            <a:r>
              <a:rPr kumimoji="1" lang="ja-JP" altLang="en-US" sz="2400" dirty="0" smtClean="0"/>
              <a:t>黒　板</a:t>
            </a:r>
            <a:endParaRPr kumimoji="1" lang="ja-JP" altLang="en-US" sz="2400" dirty="0"/>
          </a:p>
        </p:txBody>
      </p:sp>
      <p:sp>
        <p:nvSpPr>
          <p:cNvPr id="14" name="下リボン 13"/>
          <p:cNvSpPr/>
          <p:nvPr/>
        </p:nvSpPr>
        <p:spPr>
          <a:xfrm>
            <a:off x="1883352" y="1378086"/>
            <a:ext cx="5377295" cy="943556"/>
          </a:xfrm>
          <a:prstGeom prst="ribbo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学級目標</a:t>
            </a:r>
            <a:endParaRPr kumimoji="1" lang="ja-JP" altLang="en-US" dirty="0">
              <a:solidFill>
                <a:schemeClr val="tx1"/>
              </a:solidFill>
            </a:endParaRPr>
          </a:p>
        </p:txBody>
      </p:sp>
      <p:sp>
        <p:nvSpPr>
          <p:cNvPr id="15" name="ハート 14"/>
          <p:cNvSpPr/>
          <p:nvPr/>
        </p:nvSpPr>
        <p:spPr>
          <a:xfrm rot="20126822">
            <a:off x="623454" y="1363902"/>
            <a:ext cx="1259897" cy="1109133"/>
          </a:xfrm>
          <a:prstGeom prst="hear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思いやり</a:t>
            </a:r>
            <a:endParaRPr kumimoji="1" lang="ja-JP" altLang="en-US" sz="2400" dirty="0">
              <a:solidFill>
                <a:schemeClr val="tx1"/>
              </a:solidFill>
            </a:endParaRPr>
          </a:p>
        </p:txBody>
      </p:sp>
      <p:sp>
        <p:nvSpPr>
          <p:cNvPr id="16" name="スマイル 15"/>
          <p:cNvSpPr/>
          <p:nvPr/>
        </p:nvSpPr>
        <p:spPr>
          <a:xfrm>
            <a:off x="6065689" y="593374"/>
            <a:ext cx="633592" cy="613367"/>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マイル 16"/>
          <p:cNvSpPr/>
          <p:nvPr/>
        </p:nvSpPr>
        <p:spPr>
          <a:xfrm>
            <a:off x="5482022" y="814807"/>
            <a:ext cx="633592" cy="613367"/>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マイル 17"/>
          <p:cNvSpPr/>
          <p:nvPr/>
        </p:nvSpPr>
        <p:spPr>
          <a:xfrm rot="1404207">
            <a:off x="8284867" y="1798337"/>
            <a:ext cx="633592" cy="613367"/>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マイル 20"/>
          <p:cNvSpPr/>
          <p:nvPr/>
        </p:nvSpPr>
        <p:spPr>
          <a:xfrm>
            <a:off x="4870732" y="593312"/>
            <a:ext cx="633592" cy="613367"/>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マイル 22"/>
          <p:cNvSpPr/>
          <p:nvPr/>
        </p:nvSpPr>
        <p:spPr>
          <a:xfrm rot="21390757">
            <a:off x="7913160" y="612014"/>
            <a:ext cx="633592" cy="613367"/>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マイル 23"/>
          <p:cNvSpPr/>
          <p:nvPr/>
        </p:nvSpPr>
        <p:spPr>
          <a:xfrm rot="21390757">
            <a:off x="7329493" y="833447"/>
            <a:ext cx="633592" cy="613367"/>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スマイル 24"/>
          <p:cNvSpPr/>
          <p:nvPr/>
        </p:nvSpPr>
        <p:spPr>
          <a:xfrm rot="21390757">
            <a:off x="6718203" y="611952"/>
            <a:ext cx="633592" cy="613367"/>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スマイル 25"/>
          <p:cNvSpPr/>
          <p:nvPr/>
        </p:nvSpPr>
        <p:spPr>
          <a:xfrm>
            <a:off x="7073949" y="1393485"/>
            <a:ext cx="633592" cy="613367"/>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スマイル 26"/>
          <p:cNvSpPr/>
          <p:nvPr/>
        </p:nvSpPr>
        <p:spPr>
          <a:xfrm rot="1470696">
            <a:off x="7758318" y="1302584"/>
            <a:ext cx="633592" cy="613367"/>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スマイル 27"/>
          <p:cNvSpPr/>
          <p:nvPr/>
        </p:nvSpPr>
        <p:spPr>
          <a:xfrm rot="917242">
            <a:off x="8391910" y="988800"/>
            <a:ext cx="633592" cy="613367"/>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スマイル 28"/>
          <p:cNvSpPr/>
          <p:nvPr/>
        </p:nvSpPr>
        <p:spPr>
          <a:xfrm>
            <a:off x="7472934" y="1859351"/>
            <a:ext cx="633592" cy="613367"/>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7832232" y="4349720"/>
            <a:ext cx="481572" cy="11221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dirty="0" smtClean="0">
                <a:solidFill>
                  <a:schemeClr val="tx1"/>
                </a:solidFill>
              </a:rPr>
              <a:t>日</a:t>
            </a:r>
            <a:endParaRPr kumimoji="1" lang="en-US" altLang="ja-JP" dirty="0" smtClean="0">
              <a:solidFill>
                <a:schemeClr val="tx1"/>
              </a:solidFill>
            </a:endParaRPr>
          </a:p>
          <a:p>
            <a:pPr algn="ctr"/>
            <a:r>
              <a:rPr kumimoji="1" lang="ja-JP" altLang="en-US" dirty="0" smtClean="0">
                <a:solidFill>
                  <a:schemeClr val="tx1"/>
                </a:solidFill>
              </a:rPr>
              <a:t>直</a:t>
            </a:r>
            <a:endParaRPr kumimoji="1" lang="ja-JP" altLang="en-US" dirty="0">
              <a:solidFill>
                <a:schemeClr val="tx1"/>
              </a:solidFill>
            </a:endParaRPr>
          </a:p>
        </p:txBody>
      </p:sp>
      <p:sp>
        <p:nvSpPr>
          <p:cNvPr id="31" name="正方形/長方形 30"/>
          <p:cNvSpPr/>
          <p:nvPr/>
        </p:nvSpPr>
        <p:spPr>
          <a:xfrm>
            <a:off x="1180410" y="2781006"/>
            <a:ext cx="324400" cy="27270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dirty="0" smtClean="0">
                <a:solidFill>
                  <a:schemeClr val="tx1"/>
                </a:solidFill>
              </a:rPr>
              <a:t>今週のがんばり</a:t>
            </a:r>
            <a:r>
              <a:rPr kumimoji="1" lang="ja-JP" altLang="en-US" dirty="0" err="1" smtClean="0">
                <a:solidFill>
                  <a:schemeClr val="tx1"/>
                </a:solidFill>
              </a:rPr>
              <a:t>さん</a:t>
            </a:r>
            <a:endParaRPr kumimoji="1" lang="ja-JP" altLang="en-US" dirty="0">
              <a:solidFill>
                <a:schemeClr val="tx1"/>
              </a:solidFill>
            </a:endParaRPr>
          </a:p>
        </p:txBody>
      </p:sp>
      <p:sp>
        <p:nvSpPr>
          <p:cNvPr id="33" name="正方形/長方形 32"/>
          <p:cNvSpPr/>
          <p:nvPr/>
        </p:nvSpPr>
        <p:spPr>
          <a:xfrm>
            <a:off x="1642565" y="2760224"/>
            <a:ext cx="319446" cy="2752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dirty="0" smtClean="0">
                <a:solidFill>
                  <a:schemeClr val="tx1"/>
                </a:solidFill>
              </a:rPr>
              <a:t>漢字テストの予定</a:t>
            </a:r>
            <a:endParaRPr kumimoji="1" lang="ja-JP" altLang="en-US" dirty="0">
              <a:solidFill>
                <a:schemeClr val="tx1"/>
              </a:solidFill>
            </a:endParaRPr>
          </a:p>
        </p:txBody>
      </p:sp>
      <p:sp>
        <p:nvSpPr>
          <p:cNvPr id="35" name="正方形/長方形 34"/>
          <p:cNvSpPr/>
          <p:nvPr/>
        </p:nvSpPr>
        <p:spPr>
          <a:xfrm>
            <a:off x="7390745" y="2617834"/>
            <a:ext cx="319446" cy="2752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dirty="0" smtClean="0">
                <a:solidFill>
                  <a:schemeClr val="tx1"/>
                </a:solidFill>
              </a:rPr>
              <a:t>今日の予定</a:t>
            </a:r>
            <a:endParaRPr kumimoji="1" lang="ja-JP" altLang="en-US" dirty="0">
              <a:solidFill>
                <a:schemeClr val="tx1"/>
              </a:solidFill>
            </a:endParaRPr>
          </a:p>
        </p:txBody>
      </p:sp>
      <p:sp>
        <p:nvSpPr>
          <p:cNvPr id="36" name="太陽 35"/>
          <p:cNvSpPr/>
          <p:nvPr/>
        </p:nvSpPr>
        <p:spPr>
          <a:xfrm>
            <a:off x="1101437" y="2472718"/>
            <a:ext cx="462155" cy="388549"/>
          </a:xfrm>
          <a:prstGeom prst="su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星 5 1"/>
          <p:cNvSpPr/>
          <p:nvPr/>
        </p:nvSpPr>
        <p:spPr>
          <a:xfrm>
            <a:off x="1583783" y="2492987"/>
            <a:ext cx="394855" cy="374073"/>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星 6 2"/>
          <p:cNvSpPr/>
          <p:nvPr/>
        </p:nvSpPr>
        <p:spPr>
          <a:xfrm>
            <a:off x="7332206" y="2508028"/>
            <a:ext cx="415637" cy="443052"/>
          </a:xfrm>
          <a:prstGeom prst="star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02813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4000" cy="626269"/>
          </a:xfrm>
          <a:prstGeom prst="rect">
            <a:avLst/>
          </a:prstGeom>
          <a:solidFill>
            <a:srgbClr val="92D050"/>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smtClean="0">
                <a:latin typeface="+mj-ea"/>
              </a:rPr>
              <a:t>（２）学び</a:t>
            </a:r>
            <a:r>
              <a:rPr lang="ja-JP" altLang="en-US" sz="3300" dirty="0">
                <a:latin typeface="+mj-ea"/>
              </a:rPr>
              <a:t>に向かう集団づくり</a:t>
            </a:r>
          </a:p>
        </p:txBody>
      </p:sp>
      <p:sp>
        <p:nvSpPr>
          <p:cNvPr id="6" name="正方形/長方形 5"/>
          <p:cNvSpPr/>
          <p:nvPr/>
        </p:nvSpPr>
        <p:spPr>
          <a:xfrm>
            <a:off x="-1" y="814744"/>
            <a:ext cx="4698968" cy="461665"/>
          </a:xfrm>
          <a:prstGeom prst="rect">
            <a:avLst/>
          </a:prstGeom>
          <a:solidFill>
            <a:srgbClr val="FFFF00"/>
          </a:solidFill>
        </p:spPr>
        <p:txBody>
          <a:bodyPr wrap="square">
            <a:spAutoFit/>
          </a:bodyPr>
          <a:lstStyle/>
          <a:p>
            <a:pPr algn="ctr"/>
            <a:r>
              <a:rPr lang="ja-JP" altLang="en-US" sz="2400" dirty="0" smtClean="0">
                <a:ea typeface="ＤＦ特太ゴシック体" panose="02010609000101010101" pitchFamily="1" charset="-128"/>
              </a:rPr>
              <a:t>落ち着いた教室環境づくりの例</a:t>
            </a:r>
            <a:endParaRPr lang="en-US" altLang="ja-JP" sz="2400" dirty="0">
              <a:ea typeface="ＤＦ特太ゴシック体" panose="02010609000101010101" pitchFamily="1" charset="-128"/>
            </a:endParaRPr>
          </a:p>
        </p:txBody>
      </p:sp>
      <p:sp>
        <p:nvSpPr>
          <p:cNvPr id="8" name="正方形/長方形 7"/>
          <p:cNvSpPr/>
          <p:nvPr/>
        </p:nvSpPr>
        <p:spPr>
          <a:xfrm>
            <a:off x="1062149" y="3346796"/>
            <a:ext cx="7273636" cy="323651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2" name="テキスト ボックス 11"/>
          <p:cNvSpPr txBox="1"/>
          <p:nvPr/>
        </p:nvSpPr>
        <p:spPr>
          <a:xfrm>
            <a:off x="3594673" y="4478698"/>
            <a:ext cx="1891145" cy="461665"/>
          </a:xfrm>
          <a:prstGeom prst="rect">
            <a:avLst/>
          </a:prstGeom>
          <a:noFill/>
        </p:spPr>
        <p:txBody>
          <a:bodyPr wrap="square" rtlCol="0">
            <a:spAutoFit/>
          </a:bodyPr>
          <a:lstStyle/>
          <a:p>
            <a:pPr algn="ctr"/>
            <a:r>
              <a:rPr kumimoji="1" lang="ja-JP" altLang="en-US" sz="2400" dirty="0" smtClean="0"/>
              <a:t>黒　板</a:t>
            </a:r>
            <a:endParaRPr kumimoji="1" lang="ja-JP" altLang="en-US" sz="2400" dirty="0"/>
          </a:p>
        </p:txBody>
      </p:sp>
      <p:sp>
        <p:nvSpPr>
          <p:cNvPr id="14" name="下リボン 13"/>
          <p:cNvSpPr/>
          <p:nvPr/>
        </p:nvSpPr>
        <p:spPr>
          <a:xfrm>
            <a:off x="1883352" y="1383171"/>
            <a:ext cx="5377295" cy="943556"/>
          </a:xfrm>
          <a:prstGeom prst="ribbo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学級目標</a:t>
            </a:r>
            <a:endParaRPr kumimoji="1" lang="ja-JP" altLang="en-US" dirty="0">
              <a:solidFill>
                <a:schemeClr val="tx1"/>
              </a:solidFill>
            </a:endParaRPr>
          </a:p>
        </p:txBody>
      </p:sp>
      <p:sp>
        <p:nvSpPr>
          <p:cNvPr id="30" name="正方形/長方形 29"/>
          <p:cNvSpPr/>
          <p:nvPr/>
        </p:nvSpPr>
        <p:spPr>
          <a:xfrm>
            <a:off x="7813726" y="5223480"/>
            <a:ext cx="481572" cy="11221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dirty="0" smtClean="0">
                <a:solidFill>
                  <a:schemeClr val="tx1"/>
                </a:solidFill>
              </a:rPr>
              <a:t>日</a:t>
            </a:r>
            <a:endParaRPr kumimoji="1" lang="en-US" altLang="ja-JP" dirty="0" smtClean="0">
              <a:solidFill>
                <a:schemeClr val="tx1"/>
              </a:solidFill>
            </a:endParaRPr>
          </a:p>
          <a:p>
            <a:pPr algn="ctr"/>
            <a:r>
              <a:rPr kumimoji="1" lang="ja-JP" altLang="en-US" dirty="0" smtClean="0">
                <a:solidFill>
                  <a:schemeClr val="tx1"/>
                </a:solidFill>
              </a:rPr>
              <a:t>直</a:t>
            </a:r>
            <a:endParaRPr kumimoji="1" lang="ja-JP" altLang="en-US" dirty="0">
              <a:solidFill>
                <a:schemeClr val="tx1"/>
              </a:solidFill>
            </a:endParaRPr>
          </a:p>
        </p:txBody>
      </p:sp>
      <p:sp>
        <p:nvSpPr>
          <p:cNvPr id="35" name="正方形/長方形 34"/>
          <p:cNvSpPr/>
          <p:nvPr/>
        </p:nvSpPr>
        <p:spPr>
          <a:xfrm>
            <a:off x="7372239" y="3491594"/>
            <a:ext cx="319446" cy="2752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dirty="0" smtClean="0">
                <a:solidFill>
                  <a:schemeClr val="tx1"/>
                </a:solidFill>
              </a:rPr>
              <a:t>今日の予定</a:t>
            </a:r>
            <a:endParaRPr kumimoji="1" lang="ja-JP" altLang="en-US" dirty="0">
              <a:solidFill>
                <a:schemeClr val="tx1"/>
              </a:solidFill>
            </a:endParaRPr>
          </a:p>
        </p:txBody>
      </p:sp>
      <p:sp>
        <p:nvSpPr>
          <p:cNvPr id="3" name="星 6 2"/>
          <p:cNvSpPr/>
          <p:nvPr/>
        </p:nvSpPr>
        <p:spPr>
          <a:xfrm>
            <a:off x="7313700" y="3381788"/>
            <a:ext cx="415637" cy="443052"/>
          </a:xfrm>
          <a:prstGeom prst="star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3227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sers\Lupin\Documents\250306秋田視察\250307横手市立横手南小学校\IMGP042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スライド番号プレースホルダ 1"/>
          <p:cNvSpPr>
            <a:spLocks noGrp="1"/>
          </p:cNvSpPr>
          <p:nvPr>
            <p:ph type="sldNum" sz="quarter" idx="12"/>
          </p:nvPr>
        </p:nvSpPr>
        <p:spPr/>
        <p:txBody>
          <a:bodyPr/>
          <a:lstStyle/>
          <a:p>
            <a:pPr>
              <a:defRPr/>
            </a:pPr>
            <a:fld id="{8839B453-18BA-49B6-B995-370362F06418}" type="slidenum">
              <a:rPr lang="ja-JP" altLang="en-US" smtClean="0"/>
              <a:pPr>
                <a:defRPr/>
              </a:pPr>
              <a:t>9</a:t>
            </a:fld>
            <a:endParaRPr lang="ja-JP" altLang="en-US"/>
          </a:p>
        </p:txBody>
      </p:sp>
      <p:sp>
        <p:nvSpPr>
          <p:cNvPr id="4" name="タイトル 1"/>
          <p:cNvSpPr txBox="1">
            <a:spLocks/>
          </p:cNvSpPr>
          <p:nvPr/>
        </p:nvSpPr>
        <p:spPr>
          <a:xfrm>
            <a:off x="0" y="0"/>
            <a:ext cx="9144000" cy="626269"/>
          </a:xfrm>
          <a:prstGeom prst="rect">
            <a:avLst/>
          </a:prstGeom>
          <a:solidFill>
            <a:srgbClr val="92D050"/>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smtClean="0">
                <a:latin typeface="+mj-ea"/>
              </a:rPr>
              <a:t>（２）学び</a:t>
            </a:r>
            <a:r>
              <a:rPr lang="ja-JP" altLang="en-US" sz="3300" dirty="0">
                <a:latin typeface="+mj-ea"/>
              </a:rPr>
              <a:t>に向かう集団づくり</a:t>
            </a:r>
          </a:p>
        </p:txBody>
      </p:sp>
      <p:sp>
        <p:nvSpPr>
          <p:cNvPr id="5" name="正方形/長方形 4"/>
          <p:cNvSpPr/>
          <p:nvPr/>
        </p:nvSpPr>
        <p:spPr>
          <a:xfrm>
            <a:off x="0" y="642838"/>
            <a:ext cx="4698968" cy="461665"/>
          </a:xfrm>
          <a:prstGeom prst="rect">
            <a:avLst/>
          </a:prstGeom>
          <a:solidFill>
            <a:srgbClr val="FFFF00"/>
          </a:solidFill>
        </p:spPr>
        <p:txBody>
          <a:bodyPr wrap="square">
            <a:spAutoFit/>
          </a:bodyPr>
          <a:lstStyle/>
          <a:p>
            <a:pPr algn="ctr"/>
            <a:r>
              <a:rPr lang="ja-JP" altLang="en-US" sz="2400" dirty="0" smtClean="0">
                <a:ea typeface="ＤＦ特太ゴシック体" panose="02010609000101010101" pitchFamily="1" charset="-128"/>
              </a:rPr>
              <a:t>落ち着いた教室環境づくりの例</a:t>
            </a:r>
            <a:endParaRPr lang="en-US" altLang="ja-JP" sz="2400" dirty="0">
              <a:ea typeface="ＤＦ特太ゴシック体" panose="02010609000101010101" pitchFamily="1" charset="-128"/>
            </a:endParaRPr>
          </a:p>
        </p:txBody>
      </p:sp>
    </p:spTree>
    <p:extLst>
      <p:ext uri="{BB962C8B-B14F-4D97-AF65-F5344CB8AC3E}">
        <p14:creationId xmlns:p14="http://schemas.microsoft.com/office/powerpoint/2010/main" val="2057295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16316</TotalTime>
  <Words>2118</Words>
  <Application>Microsoft Office PowerPoint</Application>
  <PresentationFormat>画面に合わせる (4:3)</PresentationFormat>
  <Paragraphs>225</Paragraphs>
  <Slides>22</Slides>
  <Notes>22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ector>
  </HeadingPairs>
  <TitlesOfParts>
    <vt:vector size="29" baseType="lpstr">
      <vt:lpstr>ＤＦ特太ゴシック体</vt:lpstr>
      <vt:lpstr>ＭＳ Ｐゴシック</vt:lpstr>
      <vt:lpstr>ＭＳ 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平成27年度ミニ道研　　　○○会場</dc:title>
  <dc:creator>北海道</dc:creator>
  <cp:lastModifiedBy>北海道</cp:lastModifiedBy>
  <cp:revision>772</cp:revision>
  <cp:lastPrinted>2017-06-11T23:54:04Z</cp:lastPrinted>
  <dcterms:created xsi:type="dcterms:W3CDTF">2015-04-07T02:17:09Z</dcterms:created>
  <dcterms:modified xsi:type="dcterms:W3CDTF">2017-06-12T00:01:02Z</dcterms:modified>
</cp:coreProperties>
</file>