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15"/>
  </p:notesMasterIdLst>
  <p:handoutMasterIdLst>
    <p:handoutMasterId r:id="rId16"/>
  </p:handoutMasterIdLst>
  <p:sldIdLst>
    <p:sldId id="256" r:id="rId2"/>
    <p:sldId id="371" r:id="rId3"/>
    <p:sldId id="471" r:id="rId4"/>
    <p:sldId id="509" r:id="rId5"/>
    <p:sldId id="510" r:id="rId6"/>
    <p:sldId id="511" r:id="rId7"/>
    <p:sldId id="512" r:id="rId8"/>
    <p:sldId id="505" r:id="rId9"/>
    <p:sldId id="516" r:id="rId10"/>
    <p:sldId id="501" r:id="rId11"/>
    <p:sldId id="464" r:id="rId12"/>
    <p:sldId id="503" r:id="rId13"/>
    <p:sldId id="507" r:id="rId14"/>
  </p:sldIdLst>
  <p:sldSz cx="9144000" cy="6858000" type="screen4x3"/>
  <p:notesSz cx="6742113"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92" autoAdjust="0"/>
    <p:restoredTop sz="50530" autoAdjust="0"/>
  </p:normalViewPr>
  <p:slideViewPr>
    <p:cSldViewPr snapToGrid="0">
      <p:cViewPr varScale="1">
        <p:scale>
          <a:sx n="34" d="100"/>
          <a:sy n="34" d="100"/>
        </p:scale>
        <p:origin x="1956" y="36"/>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00" d="100"/>
        <a:sy n="100" d="100"/>
      </p:scale>
      <p:origin x="0" y="0"/>
    </p:cViewPr>
  </p:sorterViewPr>
  <p:notesViewPr>
    <p:cSldViewPr snapToGrid="0">
      <p:cViewPr>
        <p:scale>
          <a:sx n="120" d="100"/>
          <a:sy n="120" d="100"/>
        </p:scale>
        <p:origin x="1506" y="-21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3"/>
          </p:nvPr>
        </p:nvSpPr>
        <p:spPr>
          <a:xfrm>
            <a:off x="3818971" y="9377319"/>
            <a:ext cx="2921582" cy="495346"/>
          </a:xfrm>
          <a:prstGeom prst="rect">
            <a:avLst/>
          </a:prstGeom>
        </p:spPr>
        <p:txBody>
          <a:bodyPr vert="horz" lIns="91467" tIns="45733" rIns="91467" bIns="45733" rtlCol="0" anchor="b"/>
          <a:lstStyle>
            <a:lvl1pPr algn="r">
              <a:defRPr sz="1200"/>
            </a:lvl1pPr>
          </a:lstStyle>
          <a:p>
            <a:fld id="{BAF33F2D-2087-4D46-896B-7BB22E6A5EFF}" type="slidenum">
              <a:rPr kumimoji="1" lang="ja-JP" altLang="en-US" smtClean="0"/>
              <a:t>‹#›</a:t>
            </a:fld>
            <a:endParaRPr kumimoji="1" lang="ja-JP" altLang="en-US"/>
          </a:p>
        </p:txBody>
      </p:sp>
    </p:spTree>
    <p:extLst>
      <p:ext uri="{BB962C8B-B14F-4D97-AF65-F5344CB8AC3E}">
        <p14:creationId xmlns:p14="http://schemas.microsoft.com/office/powerpoint/2010/main" val="28964372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7"/>
            <a:ext cx="2921582" cy="495348"/>
          </a:xfrm>
          <a:prstGeom prst="rect">
            <a:avLst/>
          </a:prstGeom>
        </p:spPr>
        <p:txBody>
          <a:bodyPr vert="horz" lIns="91467" tIns="45733" rIns="91467" bIns="45733"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8971" y="7"/>
            <a:ext cx="2921582" cy="495348"/>
          </a:xfrm>
          <a:prstGeom prst="rect">
            <a:avLst/>
          </a:prstGeom>
        </p:spPr>
        <p:txBody>
          <a:bodyPr vert="horz" lIns="91467" tIns="45733" rIns="91467" bIns="45733" rtlCol="0"/>
          <a:lstStyle>
            <a:lvl1pPr algn="r">
              <a:defRPr sz="1200"/>
            </a:lvl1pPr>
          </a:lstStyle>
          <a:p>
            <a:fld id="{C51DA328-7C77-487B-9D9A-193813DFC2AE}" type="datetimeFigureOut">
              <a:rPr kumimoji="1" lang="ja-JP" altLang="en-US" smtClean="0"/>
              <a:t>2017/6/9</a:t>
            </a:fld>
            <a:endParaRPr kumimoji="1" lang="ja-JP" altLang="en-US"/>
          </a:p>
        </p:txBody>
      </p:sp>
      <p:sp>
        <p:nvSpPr>
          <p:cNvPr id="4" name="スライド イメージ プレースホルダー 3"/>
          <p:cNvSpPr>
            <a:spLocks noGrp="1" noRot="1" noChangeAspect="1"/>
          </p:cNvSpPr>
          <p:nvPr>
            <p:ph type="sldImg" idx="2"/>
          </p:nvPr>
        </p:nvSpPr>
        <p:spPr>
          <a:xfrm>
            <a:off x="1149350" y="1235075"/>
            <a:ext cx="4443413" cy="3332163"/>
          </a:xfrm>
          <a:prstGeom prst="rect">
            <a:avLst/>
          </a:prstGeom>
          <a:noFill/>
          <a:ln w="12700">
            <a:solidFill>
              <a:prstClr val="black"/>
            </a:solidFill>
          </a:ln>
        </p:spPr>
        <p:txBody>
          <a:bodyPr vert="horz" lIns="91467" tIns="45733" rIns="91467" bIns="45733" rtlCol="0" anchor="ctr"/>
          <a:lstStyle/>
          <a:p>
            <a:endParaRPr lang="ja-JP" altLang="en-US"/>
          </a:p>
        </p:txBody>
      </p:sp>
      <p:sp>
        <p:nvSpPr>
          <p:cNvPr id="5" name="ノート プレースホルダー 4"/>
          <p:cNvSpPr>
            <a:spLocks noGrp="1"/>
          </p:cNvSpPr>
          <p:nvPr>
            <p:ph type="body" sz="quarter" idx="3"/>
          </p:nvPr>
        </p:nvSpPr>
        <p:spPr>
          <a:xfrm>
            <a:off x="674212" y="4751218"/>
            <a:ext cx="5393690" cy="3887362"/>
          </a:xfrm>
          <a:prstGeom prst="rect">
            <a:avLst/>
          </a:prstGeom>
        </p:spPr>
        <p:txBody>
          <a:bodyPr vert="horz" lIns="91467" tIns="45733" rIns="91467" bIns="4573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7319"/>
            <a:ext cx="2921582" cy="495346"/>
          </a:xfrm>
          <a:prstGeom prst="rect">
            <a:avLst/>
          </a:prstGeom>
        </p:spPr>
        <p:txBody>
          <a:bodyPr vert="horz" lIns="91467" tIns="45733" rIns="91467" bIns="4573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8971" y="9377319"/>
            <a:ext cx="2921582" cy="495346"/>
          </a:xfrm>
          <a:prstGeom prst="rect">
            <a:avLst/>
          </a:prstGeom>
        </p:spPr>
        <p:txBody>
          <a:bodyPr vert="horz" lIns="91467" tIns="45733" rIns="91467" bIns="45733" rtlCol="0" anchor="b"/>
          <a:lstStyle>
            <a:lvl1pPr algn="r">
              <a:defRPr sz="1200"/>
            </a:lvl1pPr>
          </a:lstStyle>
          <a:p>
            <a:fld id="{1DED8DB4-83AB-419C-8274-84D89AD81538}" type="slidenum">
              <a:rPr kumimoji="1" lang="ja-JP" altLang="en-US" smtClean="0"/>
              <a:t>‹#›</a:t>
            </a:fld>
            <a:endParaRPr kumimoji="1" lang="ja-JP" altLang="en-US"/>
          </a:p>
        </p:txBody>
      </p:sp>
    </p:spTree>
    <p:extLst>
      <p:ext uri="{BB962C8B-B14F-4D97-AF65-F5344CB8AC3E}">
        <p14:creationId xmlns:p14="http://schemas.microsoft.com/office/powerpoint/2010/main" val="25311583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r>
              <a:rPr kumimoji="1" lang="ja-JP" altLang="en-US" dirty="0" smtClean="0"/>
              <a:t>○これから学級経営の研修を行います。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a:t>
            </a:fld>
            <a:endParaRPr kumimoji="1" lang="ja-JP" altLang="en-US"/>
          </a:p>
        </p:txBody>
      </p:sp>
    </p:spTree>
    <p:extLst>
      <p:ext uri="{BB962C8B-B14F-4D97-AF65-F5344CB8AC3E}">
        <p14:creationId xmlns:p14="http://schemas.microsoft.com/office/powerpoint/2010/main" val="30989244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0" hangingPunct="0"/>
            <a:r>
              <a:rPr lang="ja-JP" altLang="en-US" dirty="0" smtClean="0"/>
              <a:t>○　続いて、事例２です。</a:t>
            </a:r>
            <a:endParaRPr lang="en-US" altLang="ja-JP" dirty="0" smtClean="0"/>
          </a:p>
          <a:p>
            <a:pPr defTabSz="917509" eaLnBrk="0" hangingPunct="0">
              <a:defRPr/>
            </a:pPr>
            <a:r>
              <a:rPr lang="ja-JP" altLang="en-US" dirty="0">
                <a:latin typeface="ＭＳ ゴシック" panose="020B0609070205080204" pitchFamily="49" charset="-128"/>
                <a:ea typeface="ＭＳ ゴシック" panose="020B0609070205080204" pitchFamily="49" charset="-128"/>
              </a:rPr>
              <a:t>○　「将来の目標」「その高等学校に行きたい理由」「将来の夢」を考えていく中で、どのような生き方をしたいのかをしっかり考えさせ、安易に「行ける学校」への受験ではなく「行きたい学校」への受験に向けて、学習や生活においての指　導やカウンセリングを年間を通して計画的に行った。</a:t>
            </a:r>
            <a:endParaRPr lang="en-US" altLang="ja-JP" dirty="0">
              <a:latin typeface="ＭＳ ゴシック" panose="020B0609070205080204" pitchFamily="49" charset="-128"/>
              <a:ea typeface="ＭＳ ゴシック" panose="020B0609070205080204" pitchFamily="49" charset="-128"/>
            </a:endParaRPr>
          </a:p>
          <a:p>
            <a:pPr defTabSz="914664">
              <a:defRPr/>
            </a:pPr>
            <a:r>
              <a:rPr lang="en-US" altLang="ja-JP" dirty="0" smtClean="0"/>
              <a:t>※</a:t>
            </a:r>
            <a:r>
              <a:rPr lang="ja-JP" altLang="en-US" dirty="0" smtClean="0"/>
              <a:t>どこに下線を引いたか２～３人を指名し、発表してもらう。</a:t>
            </a:r>
            <a:endParaRPr lang="en-US" altLang="ja-JP" dirty="0" smtClean="0"/>
          </a:p>
          <a:p>
            <a:pPr defTabSz="914664">
              <a:defRPr/>
            </a:pPr>
            <a:endParaRPr lang="en-US" altLang="ja-JP" dirty="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10</a:t>
            </a:fld>
            <a:endParaRPr kumimoji="1" lang="ja-JP" altLang="en-US"/>
          </a:p>
        </p:txBody>
      </p:sp>
    </p:spTree>
    <p:extLst>
      <p:ext uri="{BB962C8B-B14F-4D97-AF65-F5344CB8AC3E}">
        <p14:creationId xmlns:p14="http://schemas.microsoft.com/office/powerpoint/2010/main" val="20509060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4775" y="307975"/>
            <a:ext cx="4116388" cy="3087688"/>
          </a:xfrm>
        </p:spPr>
      </p:sp>
      <p:sp>
        <p:nvSpPr>
          <p:cNvPr id="3" name="ノート プレースホルダー 2"/>
          <p:cNvSpPr>
            <a:spLocks noGrp="1"/>
          </p:cNvSpPr>
          <p:nvPr>
            <p:ph type="body" idx="1"/>
          </p:nvPr>
        </p:nvSpPr>
        <p:spPr>
          <a:xfrm>
            <a:off x="686609" y="3598282"/>
            <a:ext cx="5492867" cy="5551604"/>
          </a:xfrm>
        </p:spPr>
        <p:txBody>
          <a:bodyPr/>
          <a:lstStyle/>
          <a:p>
            <a:r>
              <a:rPr kumimoji="1" lang="en-US" altLang="ja-JP" dirty="0" smtClean="0"/>
              <a:t>※</a:t>
            </a:r>
            <a:r>
              <a:rPr kumimoji="1" lang="ja-JP" altLang="en-US" smtClean="0"/>
              <a:t>「演習の流れ」を</a:t>
            </a:r>
            <a:r>
              <a:rPr kumimoji="1" lang="ja-JP" altLang="en-US" dirty="0" smtClean="0"/>
              <a:t>作成してください。</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11</a:t>
            </a:fld>
            <a:endParaRPr kumimoji="1" lang="ja-JP" altLang="en-US"/>
          </a:p>
        </p:txBody>
      </p:sp>
    </p:spTree>
    <p:extLst>
      <p:ext uri="{BB962C8B-B14F-4D97-AF65-F5344CB8AC3E}">
        <p14:creationId xmlns:p14="http://schemas.microsoft.com/office/powerpoint/2010/main" val="26203402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pPr>
              <a:defRPr/>
            </a:pPr>
            <a:r>
              <a:rPr lang="ja-JP" altLang="en-US" dirty="0" smtClean="0"/>
              <a:t>○まとめとして、</a:t>
            </a:r>
            <a:r>
              <a:rPr lang="ja-JP" altLang="en-US" dirty="0"/>
              <a:t>次</a:t>
            </a:r>
            <a:r>
              <a:rPr lang="ja-JP" altLang="en-US" dirty="0" smtClean="0"/>
              <a:t>の点</a:t>
            </a:r>
            <a:r>
              <a:rPr lang="ja-JP" altLang="en-US" dirty="0"/>
              <a:t>について再確認して</a:t>
            </a:r>
            <a:r>
              <a:rPr lang="ja-JP" altLang="en-US" dirty="0" smtClean="0"/>
              <a:t>おきます。</a:t>
            </a:r>
            <a:endParaRPr lang="en-US" altLang="ja-JP" dirty="0"/>
          </a:p>
          <a:p>
            <a:pPr>
              <a:defRPr/>
            </a:pPr>
            <a:r>
              <a:rPr lang="ja-JP" altLang="en-US" sz="1100" dirty="0"/>
              <a:t>○</a:t>
            </a:r>
            <a:r>
              <a:rPr lang="ja-JP" altLang="en-US" dirty="0" smtClean="0"/>
              <a:t>学級</a:t>
            </a:r>
            <a:r>
              <a:rPr lang="ja-JP" altLang="en-US" dirty="0"/>
              <a:t>経営は、</a:t>
            </a:r>
            <a:r>
              <a:rPr lang="ja-JP" altLang="en-US" dirty="0" smtClean="0"/>
              <a:t>学校の教育</a:t>
            </a:r>
            <a:r>
              <a:rPr lang="ja-JP" altLang="en-US" dirty="0"/>
              <a:t>目標を実現するために、学級を基本の組織として展開される教育活動の計画、実施及び評価など、学級担任が関わる全ての活動</a:t>
            </a:r>
            <a:r>
              <a:rPr lang="ja-JP" altLang="en-US" dirty="0" smtClean="0"/>
              <a:t>です。</a:t>
            </a:r>
            <a:endParaRPr lang="en-US" altLang="ja-JP" dirty="0" smtClean="0"/>
          </a:p>
          <a:p>
            <a:pPr defTabSz="917876">
              <a:defRPr/>
            </a:pPr>
            <a:r>
              <a:rPr lang="ja-JP" altLang="en-US" dirty="0" smtClean="0"/>
              <a:t>○子供にとって、自分が所属する学級は学校生活の基盤であり、自己存在感等を高めるため、「大切にされていると感じられる場」、「安心できる場」、「自信をもって活動できる場」を組織的、計画的に設定する学級づくりが大切です。</a:t>
            </a:r>
          </a:p>
          <a:p>
            <a:pPr defTabSz="917876">
              <a:defRPr/>
            </a:pPr>
            <a:endParaRPr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12</a:t>
            </a:fld>
            <a:endParaRPr kumimoji="1" lang="ja-JP" altLang="en-US"/>
          </a:p>
        </p:txBody>
      </p:sp>
    </p:spTree>
    <p:extLst>
      <p:ext uri="{BB962C8B-B14F-4D97-AF65-F5344CB8AC3E}">
        <p14:creationId xmlns:p14="http://schemas.microsoft.com/office/powerpoint/2010/main" val="40444568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pPr>
              <a:defRPr/>
            </a:pPr>
            <a:r>
              <a:rPr lang="ja-JP" altLang="en-US" dirty="0" smtClean="0"/>
              <a:t>○それでは、今回のミニ研修を通して、得られた成果や、今後の研修への課題等を振り返って、記入してください。</a:t>
            </a:r>
            <a:endParaRPr lang="en-US" altLang="ja-JP" dirty="0"/>
          </a:p>
          <a:p>
            <a:pPr defTabSz="914115">
              <a:defRPr/>
            </a:pPr>
            <a:r>
              <a:rPr kumimoji="1" lang="ja-JP" altLang="en-US" dirty="0" smtClean="0"/>
              <a:t>○以上で、学級経営の講座を終わります。</a:t>
            </a:r>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13</a:t>
            </a:fld>
            <a:endParaRPr kumimoji="1" lang="ja-JP" altLang="en-US"/>
          </a:p>
        </p:txBody>
      </p:sp>
    </p:spTree>
    <p:extLst>
      <p:ext uri="{BB962C8B-B14F-4D97-AF65-F5344CB8AC3E}">
        <p14:creationId xmlns:p14="http://schemas.microsoft.com/office/powerpoint/2010/main" val="2869137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pPr defTabSz="917509">
              <a:defRPr/>
            </a:pPr>
            <a:r>
              <a:rPr kumimoji="1" lang="ja-JP" altLang="en-US" dirty="0" smtClean="0"/>
              <a:t>○本研修のねらいは、「</a:t>
            </a:r>
            <a:r>
              <a:rPr lang="ja-JP" altLang="en-US" dirty="0">
                <a:latin typeface="ＭＳ ゴシック" panose="020B0609070205080204" pitchFamily="49" charset="-128"/>
                <a:ea typeface="ＭＳ ゴシック" panose="020B0609070205080204" pitchFamily="49" charset="-128"/>
              </a:rPr>
              <a:t>児童生徒の自己存在感等を高める学級経営の実践例等を踏まえて、学校の教育目標を実現し、児童生徒の豊かな成長を目指す学級づくりを推進する力量の向上を図る</a:t>
            </a:r>
            <a:r>
              <a:rPr lang="ja-JP" altLang="en-US" dirty="0" smtClean="0"/>
              <a:t>」ことです。</a:t>
            </a:r>
            <a:endParaRPr lang="en-US" altLang="ja-JP" dirty="0" smtClean="0"/>
          </a:p>
          <a:p>
            <a:pPr>
              <a:defRPr/>
            </a:pPr>
            <a:endParaRPr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2</a:t>
            </a:fld>
            <a:endParaRPr kumimoji="1" lang="ja-JP" altLang="en-US"/>
          </a:p>
        </p:txBody>
      </p:sp>
    </p:spTree>
    <p:extLst>
      <p:ext uri="{BB962C8B-B14F-4D97-AF65-F5344CB8AC3E}">
        <p14:creationId xmlns:p14="http://schemas.microsoft.com/office/powerpoint/2010/main" val="60724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pPr>
              <a:defRPr/>
            </a:pPr>
            <a:r>
              <a:rPr lang="ja-JP" altLang="en-US" dirty="0" smtClean="0"/>
              <a:t>○そのために用意した内容は、</a:t>
            </a:r>
            <a:endParaRPr lang="en-US" altLang="ja-JP" dirty="0" smtClean="0"/>
          </a:p>
          <a:p>
            <a:pPr>
              <a:lnSpc>
                <a:spcPts val="1500"/>
              </a:lnSpc>
            </a:pPr>
            <a:r>
              <a:rPr lang="ja-JP" altLang="en-US" dirty="0">
                <a:latin typeface="+mj-ea"/>
              </a:rPr>
              <a:t>１　説明</a:t>
            </a:r>
            <a:r>
              <a:rPr lang="en-US" altLang="ja-JP" dirty="0">
                <a:latin typeface="+mj-ea"/>
              </a:rPr>
              <a:t>【10</a:t>
            </a:r>
            <a:r>
              <a:rPr lang="ja-JP" altLang="en-US" dirty="0">
                <a:latin typeface="+mj-ea"/>
              </a:rPr>
              <a:t>分</a:t>
            </a:r>
            <a:r>
              <a:rPr lang="en-US" altLang="ja-JP" dirty="0">
                <a:latin typeface="+mj-ea"/>
              </a:rPr>
              <a:t>】</a:t>
            </a:r>
          </a:p>
          <a:p>
            <a:pPr>
              <a:lnSpc>
                <a:spcPts val="1500"/>
              </a:lnSpc>
            </a:pPr>
            <a:r>
              <a:rPr lang="ja-JP" altLang="en-US" dirty="0">
                <a:latin typeface="+mj-ea"/>
              </a:rPr>
              <a:t>　　（１）学級経営の意義</a:t>
            </a:r>
            <a:endParaRPr lang="en-US" altLang="ja-JP" dirty="0">
              <a:latin typeface="+mj-ea"/>
            </a:endParaRPr>
          </a:p>
          <a:p>
            <a:pPr>
              <a:lnSpc>
                <a:spcPts val="1500"/>
              </a:lnSpc>
            </a:pPr>
            <a:r>
              <a:rPr lang="ja-JP" altLang="en-US" dirty="0">
                <a:latin typeface="+mj-ea"/>
              </a:rPr>
              <a:t>　　（２</a:t>
            </a:r>
            <a:r>
              <a:rPr lang="ja-JP" altLang="en-US" dirty="0" smtClean="0">
                <a:latin typeface="+mj-ea"/>
              </a:rPr>
              <a:t>）自己存在感を高めるための学級経営</a:t>
            </a:r>
            <a:endParaRPr lang="en-US" altLang="ja-JP" dirty="0" smtClean="0">
              <a:latin typeface="+mj-ea"/>
            </a:endParaRPr>
          </a:p>
          <a:p>
            <a:pPr>
              <a:lnSpc>
                <a:spcPts val="1500"/>
              </a:lnSpc>
            </a:pPr>
            <a:r>
              <a:rPr lang="ja-JP" altLang="en-US" dirty="0" smtClean="0">
                <a:latin typeface="+mj-ea"/>
              </a:rPr>
              <a:t>２　ワークショップ型</a:t>
            </a:r>
            <a:r>
              <a:rPr lang="ja-JP" altLang="en-US" dirty="0">
                <a:latin typeface="+mj-ea"/>
              </a:rPr>
              <a:t>演習</a:t>
            </a:r>
            <a:endParaRPr lang="en-US" altLang="ja-JP" dirty="0">
              <a:latin typeface="+mj-ea"/>
            </a:endParaRPr>
          </a:p>
          <a:p>
            <a:pPr>
              <a:lnSpc>
                <a:spcPts val="1500"/>
              </a:lnSpc>
            </a:pPr>
            <a:r>
              <a:rPr lang="ja-JP" altLang="en-US" dirty="0">
                <a:latin typeface="+mj-ea"/>
              </a:rPr>
              <a:t>３　まとめ</a:t>
            </a:r>
            <a:r>
              <a:rPr lang="en-US" altLang="ja-JP" dirty="0">
                <a:latin typeface="+mj-ea"/>
              </a:rPr>
              <a:t>【</a:t>
            </a:r>
            <a:r>
              <a:rPr lang="ja-JP" altLang="en-US" dirty="0">
                <a:latin typeface="+mj-ea"/>
              </a:rPr>
              <a:t>５分</a:t>
            </a:r>
            <a:r>
              <a:rPr lang="en-US" altLang="ja-JP" dirty="0">
                <a:latin typeface="+mj-ea"/>
              </a:rPr>
              <a:t>】</a:t>
            </a:r>
            <a:r>
              <a:rPr lang="ja-JP" altLang="en-US" dirty="0">
                <a:latin typeface="+mj-ea"/>
              </a:rPr>
              <a:t>　</a:t>
            </a:r>
            <a:endParaRPr lang="en-US" altLang="ja-JP" dirty="0">
              <a:latin typeface="+mj-ea"/>
            </a:endParaRPr>
          </a:p>
          <a:p>
            <a:pPr>
              <a:lnSpc>
                <a:spcPts val="1500"/>
              </a:lnSpc>
            </a:pPr>
            <a:r>
              <a:rPr lang="ja-JP" altLang="en-US" dirty="0">
                <a:latin typeface="+mj-ea"/>
              </a:rPr>
              <a:t>となります。</a:t>
            </a:r>
            <a:endParaRPr lang="en-US" altLang="ja-JP" dirty="0">
              <a:latin typeface="+mj-ea"/>
            </a:endParaRPr>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3</a:t>
            </a:fld>
            <a:endParaRPr kumimoji="1" lang="ja-JP" altLang="en-US"/>
          </a:p>
        </p:txBody>
      </p:sp>
    </p:spTree>
    <p:extLst>
      <p:ext uri="{BB962C8B-B14F-4D97-AF65-F5344CB8AC3E}">
        <p14:creationId xmlns:p14="http://schemas.microsoft.com/office/powerpoint/2010/main" val="4244334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TextEdit="1"/>
          </p:cNvSpPr>
          <p:nvPr>
            <p:ph type="sldImg"/>
          </p:nvPr>
        </p:nvSpPr>
        <p:spPr bwMode="auto">
          <a:xfrm>
            <a:off x="1149350" y="1235075"/>
            <a:ext cx="4443413" cy="33321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t>○</a:t>
            </a:r>
            <a:r>
              <a:rPr lang="ja-JP" altLang="en-US" dirty="0" smtClean="0"/>
              <a:t>はじめ</a:t>
            </a:r>
            <a:r>
              <a:rPr lang="ja-JP" altLang="en-US" dirty="0"/>
              <a:t>に、学級経営の意義について</a:t>
            </a:r>
            <a:r>
              <a:rPr lang="ja-JP" altLang="en-US" dirty="0" smtClean="0"/>
              <a:t>確認します。</a:t>
            </a:r>
            <a:endParaRPr lang="en-US" altLang="ja-JP" dirty="0"/>
          </a:p>
          <a:p>
            <a:r>
              <a:rPr lang="ja-JP" altLang="en-US" dirty="0" smtClean="0"/>
              <a:t>○</a:t>
            </a:r>
            <a:r>
              <a:rPr lang="ja-JP" altLang="ja-JP" dirty="0" smtClean="0"/>
              <a:t>学級</a:t>
            </a:r>
            <a:r>
              <a:rPr lang="ja-JP" altLang="ja-JP" dirty="0"/>
              <a:t>経営とは、</a:t>
            </a:r>
            <a:r>
              <a:rPr lang="ja-JP" altLang="en-US" dirty="0"/>
              <a:t>「</a:t>
            </a:r>
            <a:r>
              <a:rPr lang="ja-JP" altLang="en-US" u="sng" dirty="0"/>
              <a:t>　　　　　　　　</a:t>
            </a:r>
            <a:r>
              <a:rPr lang="ja-JP" altLang="en-US" u="sng" dirty="0" smtClean="0"/>
              <a:t>　　　　</a:t>
            </a:r>
            <a:r>
              <a:rPr lang="ja-JP" altLang="en-US" dirty="0" smtClean="0"/>
              <a:t>」</a:t>
            </a:r>
            <a:r>
              <a:rPr lang="ja-JP" altLang="ja-JP" dirty="0" smtClean="0"/>
              <a:t>ため</a:t>
            </a:r>
            <a:r>
              <a:rPr lang="ja-JP" altLang="ja-JP" dirty="0"/>
              <a:t>に、学級を基本の組織として展開される教育活動の計画、実施及び評価など、学級担任が関わる全ての活動である。</a:t>
            </a:r>
            <a:r>
              <a:rPr lang="ja-JP" altLang="en-US" dirty="0"/>
              <a:t>」とスライドで</a:t>
            </a:r>
            <a:r>
              <a:rPr lang="ja-JP" altLang="en-US" dirty="0" smtClean="0"/>
              <a:t>示しましたが</a:t>
            </a:r>
            <a:r>
              <a:rPr lang="ja-JP" altLang="en-US" dirty="0"/>
              <a:t>、□にはどんな言葉が入ると思う</a:t>
            </a:r>
            <a:r>
              <a:rPr lang="ja-JP" altLang="en-US" dirty="0" smtClean="0"/>
              <a:t>かシートに書き込んでください。</a:t>
            </a:r>
            <a:endParaRPr lang="en-US" altLang="ja-JP" dirty="0"/>
          </a:p>
          <a:p>
            <a:r>
              <a:rPr lang="ja-JP" altLang="en-US" dirty="0" smtClean="0"/>
              <a:t>○□</a:t>
            </a:r>
            <a:r>
              <a:rPr lang="ja-JP" altLang="en-US" dirty="0"/>
              <a:t>には、「学校の教育</a:t>
            </a:r>
            <a:r>
              <a:rPr lang="ja-JP" altLang="en-US" dirty="0" smtClean="0"/>
              <a:t>目標を実現する」</a:t>
            </a:r>
            <a:r>
              <a:rPr lang="ja-JP" altLang="en-US" dirty="0"/>
              <a:t>という言葉が</a:t>
            </a:r>
            <a:r>
              <a:rPr lang="ja-JP" altLang="en-US" dirty="0" smtClean="0"/>
              <a:t>入ります。</a:t>
            </a:r>
            <a:endParaRPr lang="en-US" altLang="ja-JP" dirty="0"/>
          </a:p>
          <a:p>
            <a:r>
              <a:rPr lang="ja-JP" altLang="en-US" dirty="0" smtClean="0"/>
              <a:t>○つまり</a:t>
            </a:r>
            <a:r>
              <a:rPr lang="ja-JP" altLang="en-US" dirty="0"/>
              <a:t>、学級経営とは、学校の教育目標を実現するために行われるもの</a:t>
            </a:r>
            <a:r>
              <a:rPr lang="ja-JP" altLang="en-US" dirty="0" smtClean="0"/>
              <a:t>です。</a:t>
            </a:r>
            <a:endParaRPr lang="en-US" altLang="ja-JP" dirty="0"/>
          </a:p>
          <a:p>
            <a:r>
              <a:rPr lang="ja-JP" altLang="en-US" dirty="0" smtClean="0"/>
              <a:t>○この</a:t>
            </a:r>
            <a:r>
              <a:rPr lang="ja-JP" altLang="en-US" dirty="0"/>
              <a:t>「学校の教育目標を実現するために」という</a:t>
            </a:r>
            <a:r>
              <a:rPr lang="ja-JP" altLang="en-US" dirty="0" smtClean="0"/>
              <a:t>点について、みなさん</a:t>
            </a:r>
            <a:r>
              <a:rPr lang="ja-JP" altLang="en-US" dirty="0"/>
              <a:t>と改めて共通理解を</a:t>
            </a:r>
            <a:r>
              <a:rPr lang="ja-JP" altLang="en-US" dirty="0" smtClean="0"/>
              <a:t>図りたいと思います。</a:t>
            </a:r>
            <a:endParaRPr lang="en-US" altLang="ja-JP" dirty="0" smtClean="0"/>
          </a:p>
          <a:p>
            <a:endParaRPr lang="en-US" altLang="ja-JP" dirty="0" smtClean="0"/>
          </a:p>
          <a:p>
            <a:r>
              <a:rPr lang="ja-JP" altLang="en-US" dirty="0" smtClean="0"/>
              <a:t>★配付資料は、空欄にする。</a:t>
            </a:r>
            <a:endParaRPr lang="en-US" altLang="ja-JP" dirty="0" smtClean="0"/>
          </a:p>
          <a:p>
            <a:endParaRPr lang="en-US" altLang="ja-JP" dirty="0"/>
          </a:p>
          <a:p>
            <a:endParaRPr lang="ja-JP" altLang="en-US" dirty="0" smtClean="0"/>
          </a:p>
          <a:p>
            <a:endParaRPr lang="ja-JP" altLang="en-US" dirty="0" smtClean="0"/>
          </a:p>
          <a:p>
            <a:endParaRPr lang="ja-JP" altLang="en-US" dirty="0" smtClean="0"/>
          </a:p>
          <a:p>
            <a:endParaRPr lang="ja-JP" altLang="en-US" dirty="0" smtClean="0"/>
          </a:p>
        </p:txBody>
      </p:sp>
    </p:spTree>
    <p:extLst>
      <p:ext uri="{BB962C8B-B14F-4D97-AF65-F5344CB8AC3E}">
        <p14:creationId xmlns:p14="http://schemas.microsoft.com/office/powerpoint/2010/main" val="966910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TextEdit="1"/>
          </p:cNvSpPr>
          <p:nvPr>
            <p:ph type="sldImg"/>
          </p:nvPr>
        </p:nvSpPr>
        <p:spPr bwMode="auto">
          <a:xfrm>
            <a:off x="1149350" y="1235075"/>
            <a:ext cx="4443413" cy="33321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smtClean="0"/>
              <a:t>○学級経営には、大きく分けて、スライドに示したような内容があります。</a:t>
            </a:r>
            <a:endParaRPr lang="en-US" altLang="ja-JP" dirty="0" smtClean="0"/>
          </a:p>
          <a:p>
            <a:r>
              <a:rPr lang="ja-JP" altLang="en-US" dirty="0" smtClean="0"/>
              <a:t>〇学級経営に関わることとして、学級目標の設定、学級経営計画の立案、学級組織の編成、学級経営の評価と改善などがあります。</a:t>
            </a:r>
            <a:endParaRPr lang="en-US" altLang="ja-JP" dirty="0" smtClean="0"/>
          </a:p>
          <a:p>
            <a:r>
              <a:rPr lang="ja-JP" altLang="en-US" dirty="0" smtClean="0"/>
              <a:t>〇学習環境に関わることとして、教室環境（温度、採光・照明、通風）の調整、教室の美化、教室外の学習環境の整備などがあります。</a:t>
            </a:r>
            <a:endParaRPr lang="en-US" altLang="ja-JP" dirty="0" smtClean="0"/>
          </a:p>
          <a:p>
            <a:r>
              <a:rPr lang="ja-JP" altLang="en-US" dirty="0" smtClean="0"/>
              <a:t>〇家庭との連携に関わることに関して、保護者、ＰＴＡ、地域との連携、学年・学校との連絡・調整、望ましい生活習慣の確立、宿題や家庭学習などがあります。</a:t>
            </a:r>
            <a:endParaRPr lang="en-US" altLang="ja-JP" dirty="0" smtClean="0"/>
          </a:p>
          <a:p>
            <a:r>
              <a:rPr lang="ja-JP" altLang="en-US" dirty="0" smtClean="0"/>
              <a:t>〇学習指導に関わることとして、学習に関する指導全般、朝自習や朝読書など、学習を支援するための取組などがあります。</a:t>
            </a:r>
            <a:endParaRPr lang="en-US" altLang="ja-JP" dirty="0" smtClean="0"/>
          </a:p>
          <a:p>
            <a:r>
              <a:rPr lang="ja-JP" altLang="en-US" dirty="0" smtClean="0"/>
              <a:t>〇生徒指導に関わることとして、児童生徒理解の推進、教育相談の実施、児童生徒の自発的活動を促すルールづくり、望ましい学級の雰囲気づくり、教師と児童生徒、児童生徒相互の好ましい人間関係づくり（支持的風土）、学級集団づくり、いじめや不登校の未然防止などがあります。</a:t>
            </a:r>
            <a:endParaRPr lang="en-US" altLang="ja-JP" dirty="0" smtClean="0"/>
          </a:p>
          <a:p>
            <a:r>
              <a:rPr lang="ja-JP" altLang="en-US" dirty="0" smtClean="0"/>
              <a:t>〇進路指導に関わることとして、在り方や生き方についての指導、進路情報の提供、三者面談の実施などがあります。</a:t>
            </a:r>
            <a:endParaRPr lang="en-US" altLang="ja-JP" dirty="0" smtClean="0"/>
          </a:p>
          <a:p>
            <a:r>
              <a:rPr lang="ja-JP" altLang="en-US" dirty="0" smtClean="0"/>
              <a:t>〇学級事務に関わることとして、諸表簿の整理、備品の管理などがあります。</a:t>
            </a:r>
            <a:endParaRPr lang="en-US" altLang="ja-JP" dirty="0" smtClean="0"/>
          </a:p>
          <a:p>
            <a:endParaRPr lang="en-US" altLang="ja-JP" dirty="0" smtClean="0"/>
          </a:p>
          <a:p>
            <a:r>
              <a:rPr lang="ja-JP" altLang="en-US" dirty="0" smtClean="0"/>
              <a:t>ここでは、学習指導に関わることや生徒指導に関わることを例にして自己存在感を高める学級経営について考えてみます。</a:t>
            </a:r>
            <a:endParaRPr lang="en-US" altLang="ja-JP" dirty="0" smtClean="0"/>
          </a:p>
        </p:txBody>
      </p:sp>
    </p:spTree>
    <p:extLst>
      <p:ext uri="{BB962C8B-B14F-4D97-AF65-F5344CB8AC3E}">
        <p14:creationId xmlns:p14="http://schemas.microsoft.com/office/powerpoint/2010/main" val="3418513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TextEdit="1"/>
          </p:cNvSpPr>
          <p:nvPr>
            <p:ph type="sldImg"/>
          </p:nvPr>
        </p:nvSpPr>
        <p:spPr bwMode="auto">
          <a:xfrm>
            <a:off x="1149350" y="1235075"/>
            <a:ext cx="4443413" cy="33321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r>
              <a:rPr lang="ja-JP" altLang="en-US" dirty="0" smtClean="0"/>
              <a:t>○では、自己存在感を高めるための学級経営について、具体的に考えてみましょう。</a:t>
            </a:r>
            <a:endParaRPr lang="en-US" altLang="ja-JP" dirty="0" smtClean="0"/>
          </a:p>
          <a:p>
            <a:pPr>
              <a:defRPr/>
            </a:pPr>
            <a:r>
              <a:rPr lang="ja-JP" altLang="en-US" dirty="0" smtClean="0"/>
              <a:t>○学校の教育目標の実現に向け、わかりやすく伝える力を身に付けさせるため、１分スピーチを取り入れたとします。</a:t>
            </a:r>
            <a:endParaRPr lang="en-US" altLang="ja-JP" dirty="0" smtClean="0"/>
          </a:p>
          <a:p>
            <a:pPr>
              <a:defRPr/>
            </a:pPr>
            <a:r>
              <a:rPr lang="ja-JP" altLang="en-US" dirty="0" smtClean="0"/>
              <a:t>○それでは、さらに、児童生徒の自己存在感を高めるためにどのような工夫を行うか考え、シートに記入し、ペア交流を行ってください。（５分間）</a:t>
            </a:r>
            <a:endParaRPr lang="en-US" altLang="ja-JP" dirty="0" smtClean="0"/>
          </a:p>
          <a:p>
            <a:pPr>
              <a:defRPr/>
            </a:pPr>
            <a:endParaRPr lang="en-US" altLang="ja-JP" dirty="0"/>
          </a:p>
          <a:p>
            <a:pPr>
              <a:defRPr/>
            </a:pPr>
            <a:endParaRPr lang="ja-JP" altLang="en-US" dirty="0" smtClean="0"/>
          </a:p>
          <a:p>
            <a:endParaRPr lang="ja-JP" altLang="en-US" dirty="0" smtClean="0"/>
          </a:p>
        </p:txBody>
      </p:sp>
    </p:spTree>
    <p:extLst>
      <p:ext uri="{BB962C8B-B14F-4D97-AF65-F5344CB8AC3E}">
        <p14:creationId xmlns:p14="http://schemas.microsoft.com/office/powerpoint/2010/main" val="2221550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TextEdit="1"/>
          </p:cNvSpPr>
          <p:nvPr>
            <p:ph type="sldImg"/>
          </p:nvPr>
        </p:nvSpPr>
        <p:spPr bwMode="auto">
          <a:xfrm>
            <a:off x="1149350" y="1235075"/>
            <a:ext cx="4443413" cy="33321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r>
              <a:rPr lang="ja-JP" altLang="en-US" dirty="0" smtClean="0"/>
              <a:t>○教員の受容的なコメントを添えて、学級通信に載せることで、児童生徒の自信につなげるとともに、学級での自己存在感を高めたり、</a:t>
            </a:r>
            <a:endParaRPr lang="en-US" altLang="ja-JP" dirty="0" smtClean="0"/>
          </a:p>
          <a:p>
            <a:pPr>
              <a:defRPr/>
            </a:pPr>
            <a:r>
              <a:rPr lang="ja-JP" altLang="en-US" dirty="0" smtClean="0"/>
              <a:t>○友人から共感できたことや新たに発見したことを発表する時間を設けることで、お互いが認め合うような共感的な雰囲気づくりを行う、などが考えられます。</a:t>
            </a:r>
            <a:endParaRPr lang="en-US" altLang="ja-JP" dirty="0"/>
          </a:p>
          <a:p>
            <a:pPr>
              <a:defRPr/>
            </a:pPr>
            <a:endParaRPr lang="ja-JP" altLang="en-US" dirty="0" smtClean="0"/>
          </a:p>
          <a:p>
            <a:endParaRPr lang="ja-JP" altLang="en-US" dirty="0" smtClean="0"/>
          </a:p>
        </p:txBody>
      </p:sp>
    </p:spTree>
    <p:extLst>
      <p:ext uri="{BB962C8B-B14F-4D97-AF65-F5344CB8AC3E}">
        <p14:creationId xmlns:p14="http://schemas.microsoft.com/office/powerpoint/2010/main" val="4069630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96988" y="496888"/>
            <a:ext cx="4281487" cy="3211512"/>
          </a:xfrm>
        </p:spPr>
      </p:sp>
      <p:sp>
        <p:nvSpPr>
          <p:cNvPr id="3" name="ノート プレースホルダー 2"/>
          <p:cNvSpPr>
            <a:spLocks noGrp="1"/>
          </p:cNvSpPr>
          <p:nvPr>
            <p:ph type="body" idx="1"/>
          </p:nvPr>
        </p:nvSpPr>
        <p:spPr>
          <a:xfrm>
            <a:off x="707158" y="3921832"/>
            <a:ext cx="5412826" cy="5183450"/>
          </a:xfrm>
        </p:spPr>
        <p:txBody>
          <a:bodyPr/>
          <a:lstStyle/>
          <a:p>
            <a:pPr defTabSz="917876">
              <a:defRPr/>
            </a:pPr>
            <a:r>
              <a:rPr lang="ja-JP" altLang="en-US" dirty="0" smtClean="0"/>
              <a:t>○子供にとって、自分が所属する学級は学校生活の基盤です。</a:t>
            </a:r>
            <a:endParaRPr lang="en-US" altLang="ja-JP" dirty="0" smtClean="0"/>
          </a:p>
          <a:p>
            <a:pPr defTabSz="917876">
              <a:defRPr/>
            </a:pPr>
            <a:r>
              <a:rPr lang="ja-JP" altLang="en-US" dirty="0" smtClean="0"/>
              <a:t>○そのため、学級が子供にとって、「大切にされていると感じられる場」、「安心できる場」、「自信をもって活動できる場」となる必要があります。</a:t>
            </a:r>
            <a:endParaRPr lang="en-US" altLang="ja-JP" dirty="0" smtClean="0"/>
          </a:p>
          <a:p>
            <a:pPr defTabSz="917509">
              <a:defRPr/>
            </a:pPr>
            <a:r>
              <a:rPr lang="ja-JP" altLang="en-US" dirty="0"/>
              <a:t>○生徒指導の機能を生かした学級経営といっても、何か新しいことに取り組むということではありません。</a:t>
            </a:r>
            <a:endParaRPr lang="en-US" altLang="ja-JP" dirty="0"/>
          </a:p>
          <a:p>
            <a:pPr defTabSz="917509">
              <a:defRPr/>
            </a:pPr>
            <a:r>
              <a:rPr lang="ja-JP" altLang="en-US" dirty="0"/>
              <a:t>○生徒指導が目指す自己指導能力を実現するため、学校の教育活動においては</a:t>
            </a:r>
            <a:endParaRPr lang="en-US" altLang="ja-JP" dirty="0"/>
          </a:p>
          <a:p>
            <a:pPr defTabSz="917509">
              <a:defRPr/>
            </a:pPr>
            <a:r>
              <a:rPr lang="ja-JP" altLang="en-US" dirty="0"/>
              <a:t>　①児童生徒に自己存在感を与えること</a:t>
            </a:r>
            <a:endParaRPr lang="en-US" altLang="ja-JP" dirty="0"/>
          </a:p>
          <a:p>
            <a:pPr defTabSz="917509">
              <a:defRPr/>
            </a:pPr>
            <a:r>
              <a:rPr lang="ja-JP" altLang="en-US" dirty="0"/>
              <a:t>　②共感的な人間関係を育成すること</a:t>
            </a:r>
            <a:endParaRPr lang="en-US" altLang="ja-JP" dirty="0"/>
          </a:p>
          <a:p>
            <a:pPr defTabSz="917509">
              <a:defRPr/>
            </a:pPr>
            <a:r>
              <a:rPr lang="ja-JP" altLang="en-US" dirty="0"/>
              <a:t>　③自己決定の場を与え自己の可能性の開発を援助すること</a:t>
            </a:r>
            <a:endParaRPr lang="en-US" altLang="ja-JP" dirty="0"/>
          </a:p>
          <a:p>
            <a:pPr defTabSz="917509">
              <a:defRPr/>
            </a:pPr>
            <a:r>
              <a:rPr lang="ja-JP" altLang="en-US" dirty="0"/>
              <a:t>の３点に特に留意することが求められています。</a:t>
            </a:r>
            <a:endParaRPr lang="en-US" altLang="ja-JP" dirty="0"/>
          </a:p>
          <a:p>
            <a:pPr defTabSz="917509">
              <a:defRPr/>
            </a:pPr>
            <a:r>
              <a:rPr lang="ja-JP" altLang="en-US" dirty="0"/>
              <a:t>○「自己存在感を与える」とは、児童生徒一人一人が、学ぶ楽しさや成就感を味わうことができる学級経営を行うことです。</a:t>
            </a:r>
            <a:endParaRPr lang="en-US" altLang="ja-JP" dirty="0"/>
          </a:p>
          <a:p>
            <a:pPr defTabSz="917509">
              <a:defRPr/>
            </a:pPr>
            <a:r>
              <a:rPr lang="ja-JP" altLang="en-US" dirty="0"/>
              <a:t>○「共感的人間関係を育成する」とは、お互いに認め合い、学び合うことができる学級経営を行うことです。</a:t>
            </a:r>
            <a:endParaRPr lang="en-US" altLang="ja-JP" dirty="0"/>
          </a:p>
          <a:p>
            <a:pPr defTabSz="917509">
              <a:defRPr/>
            </a:pPr>
            <a:r>
              <a:rPr lang="ja-JP" altLang="en-US" dirty="0"/>
              <a:t>○「自己決定の場を与える」とは、自ら課題を見付けそれを追求し、自ら考え、判断し、表現することができる学級経営を行うことです。</a:t>
            </a:r>
            <a:endParaRPr lang="en-US" altLang="ja-JP" dirty="0"/>
          </a:p>
          <a:p>
            <a:pPr defTabSz="917509">
              <a:defRPr/>
            </a:pPr>
            <a:r>
              <a:rPr lang="ja-JP" altLang="en-US" dirty="0"/>
              <a:t>○生徒指導の機能の視点をもち、全ての児童生徒に出番を与えることが重要です。</a:t>
            </a:r>
            <a:endParaRPr lang="en-US" altLang="ja-JP" dirty="0"/>
          </a:p>
          <a:p>
            <a:pPr defTabSz="917509">
              <a:defRPr/>
            </a:pPr>
            <a:endParaRPr kumimoji="1" lang="ja-JP" altLang="en-US" dirty="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8</a:t>
            </a:fld>
            <a:endParaRPr kumimoji="1" lang="ja-JP" altLang="en-US"/>
          </a:p>
        </p:txBody>
      </p:sp>
    </p:spTree>
    <p:extLst>
      <p:ext uri="{BB962C8B-B14F-4D97-AF65-F5344CB8AC3E}">
        <p14:creationId xmlns:p14="http://schemas.microsoft.com/office/powerpoint/2010/main" val="2403171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664">
              <a:defRPr/>
            </a:pPr>
            <a:r>
              <a:rPr lang="ja-JP" altLang="en-US" dirty="0" smtClean="0"/>
              <a:t>○　それでは、ある学校の事例を紹介していくので、特に</a:t>
            </a:r>
            <a:endParaRPr lang="en-US" altLang="ja-JP" dirty="0" smtClean="0"/>
          </a:p>
          <a:p>
            <a:pPr defTabSz="914664">
              <a:defRPr/>
            </a:pPr>
            <a:r>
              <a:rPr lang="ja-JP" altLang="en-US" dirty="0" smtClean="0"/>
              <a:t>　・自己存在感を与えている場面</a:t>
            </a:r>
            <a:endParaRPr lang="en-US" altLang="ja-JP" dirty="0" smtClean="0"/>
          </a:p>
          <a:p>
            <a:pPr defTabSz="914664">
              <a:defRPr/>
            </a:pPr>
            <a:r>
              <a:rPr lang="ja-JP" altLang="en-US" dirty="0" smtClean="0"/>
              <a:t>　・共感的な人間関係を育成している場面</a:t>
            </a:r>
            <a:endParaRPr lang="en-US" altLang="ja-JP" dirty="0" smtClean="0"/>
          </a:p>
          <a:p>
            <a:pPr defTabSz="914664">
              <a:defRPr/>
            </a:pPr>
            <a:r>
              <a:rPr lang="ja-JP" altLang="en-US" dirty="0" smtClean="0"/>
              <a:t>　・自己決定の場を与えている場面</a:t>
            </a:r>
            <a:endParaRPr lang="en-US" altLang="ja-JP" dirty="0" smtClean="0"/>
          </a:p>
          <a:p>
            <a:pPr defTabSz="914664">
              <a:defRPr/>
            </a:pPr>
            <a:r>
              <a:rPr lang="ja-JP" altLang="en-US" dirty="0" smtClean="0"/>
              <a:t>に注目し、具体の工夫に下線を引いてください。</a:t>
            </a:r>
            <a:endParaRPr lang="en-US" altLang="ja-JP" dirty="0" smtClean="0"/>
          </a:p>
          <a:p>
            <a:pPr defTabSz="914664">
              <a:defRPr/>
            </a:pPr>
            <a:endParaRPr lang="ja-JP" altLang="en-US" dirty="0">
              <a:latin typeface="ＭＳ ゴシック" panose="020B0609070205080204" pitchFamily="49" charset="-128"/>
              <a:ea typeface="ＭＳ ゴシック" panose="020B0609070205080204" pitchFamily="49" charset="-128"/>
            </a:endParaRPr>
          </a:p>
          <a:p>
            <a:pPr defTabSz="914664">
              <a:defRPr/>
            </a:pPr>
            <a:r>
              <a:rPr lang="en-US" altLang="ja-JP" dirty="0" smtClean="0"/>
              <a:t>※</a:t>
            </a:r>
            <a:r>
              <a:rPr lang="ja-JP" altLang="en-US" dirty="0" smtClean="0"/>
              <a:t>どこに線を引いたか２～３人を指名し発表してもらう。</a:t>
            </a:r>
            <a:endParaRPr lang="en-US" altLang="ja-JP" dirty="0"/>
          </a:p>
          <a:p>
            <a:pPr defTabSz="914664">
              <a:defRPr/>
            </a:pPr>
            <a:endParaRPr lang="en-US" altLang="ja-JP" dirty="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9</a:t>
            </a:fld>
            <a:endParaRPr kumimoji="1" lang="ja-JP" altLang="en-US"/>
          </a:p>
        </p:txBody>
      </p:sp>
    </p:spTree>
    <p:extLst>
      <p:ext uri="{BB962C8B-B14F-4D97-AF65-F5344CB8AC3E}">
        <p14:creationId xmlns:p14="http://schemas.microsoft.com/office/powerpoint/2010/main" val="1393794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BE7BDEE-8853-4C18-8A1F-057791474DB3}" type="datetime1">
              <a:rPr kumimoji="1" lang="ja-JP" altLang="en-US" smtClean="0"/>
              <a:t>2017/6/9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BC3066-976C-44CF-93B9-B62F35791487}" type="slidenum">
              <a:rPr lang="ja-JP" altLang="en-US" smtClean="0"/>
              <a:pPr/>
              <a:t>‹#›</a:t>
            </a:fld>
            <a:endParaRPr lang="ja-JP" altLang="en-US" dirty="0"/>
          </a:p>
        </p:txBody>
      </p:sp>
    </p:spTree>
    <p:extLst>
      <p:ext uri="{BB962C8B-B14F-4D97-AF65-F5344CB8AC3E}">
        <p14:creationId xmlns:p14="http://schemas.microsoft.com/office/powerpoint/2010/main" val="4172024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C7FBC01-8A9A-49AB-ADE3-50D462F1BA36}" type="datetime1">
              <a:rPr kumimoji="1" lang="ja-JP" altLang="en-US" smtClean="0"/>
              <a:t>2017/6/9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35711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7AE1146-892B-4366-A717-5F0693F98CE1}" type="datetime1">
              <a:rPr kumimoji="1" lang="ja-JP" altLang="en-US" smtClean="0"/>
              <a:t>2017/6/9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273463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9BE54F7-3438-492B-8D0F-66D1A14869DC}" type="datetime1">
              <a:rPr kumimoji="1" lang="ja-JP" altLang="en-US" smtClean="0"/>
              <a:t>2017/6/9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BC3066-976C-44CF-93B9-B62F35791487}" type="slidenum">
              <a:rPr lang="ja-JP" altLang="en-US" smtClean="0"/>
              <a:pPr/>
              <a:t>‹#›</a:t>
            </a:fld>
            <a:endParaRPr lang="ja-JP" altLang="en-US" dirty="0"/>
          </a:p>
        </p:txBody>
      </p:sp>
    </p:spTree>
    <p:extLst>
      <p:ext uri="{BB962C8B-B14F-4D97-AF65-F5344CB8AC3E}">
        <p14:creationId xmlns:p14="http://schemas.microsoft.com/office/powerpoint/2010/main" val="2053839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2B0B4A8-675A-42F1-A2DC-E694E3C3539B}" type="datetime1">
              <a:rPr kumimoji="1" lang="ja-JP" altLang="en-US" smtClean="0"/>
              <a:t>2017/6/9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1779768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938C1B5-7FBE-4524-B5EC-24BB2181A24D}" type="datetime1">
              <a:rPr kumimoji="1" lang="ja-JP" altLang="en-US" smtClean="0"/>
              <a:t>2017/6/9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1677708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9EC7FBA-DE8E-474D-A29C-09E042A1D132}" type="datetime1">
              <a:rPr kumimoji="1" lang="ja-JP" altLang="en-US" smtClean="0"/>
              <a:t>2017/6/9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2197312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D16A1DA-DDA5-4E10-A29A-FDBB263C81FF}" type="datetime1">
              <a:rPr kumimoji="1" lang="ja-JP" altLang="en-US" smtClean="0"/>
              <a:t>2017/6/9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1612137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6457D6F-555A-4081-A7B5-1665791414AD}" type="datetime1">
              <a:rPr kumimoji="1" lang="ja-JP" altLang="en-US" smtClean="0"/>
              <a:t>2017/6/9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CBC3066-976C-44CF-93B9-B62F35791487}" type="slidenum">
              <a:rPr lang="ja-JP" altLang="en-US" smtClean="0"/>
              <a:pPr/>
              <a:t>‹#›</a:t>
            </a:fld>
            <a:endParaRPr lang="ja-JP" altLang="en-US" dirty="0"/>
          </a:p>
        </p:txBody>
      </p:sp>
    </p:spTree>
    <p:extLst>
      <p:ext uri="{BB962C8B-B14F-4D97-AF65-F5344CB8AC3E}">
        <p14:creationId xmlns:p14="http://schemas.microsoft.com/office/powerpoint/2010/main" val="1450449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BC5DA42-3897-45EA-9CED-00C1E9015E06}" type="datetime1">
              <a:rPr kumimoji="1" lang="ja-JP" altLang="en-US" smtClean="0"/>
              <a:t>2017/6/9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36077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0488906-824F-4434-8230-2EF0257722EF}" type="datetime1">
              <a:rPr kumimoji="1" lang="ja-JP" altLang="en-US" smtClean="0"/>
              <a:t>2017/6/9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1506983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7F8C694-BE97-4DC4-96BC-7AC4AEE7E85D}" type="datetime1">
              <a:rPr kumimoji="1" lang="ja-JP" altLang="en-US" smtClean="0"/>
              <a:t>2017/6/9</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1387602240"/>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Grp="1" noChangeArrowheads="1"/>
          </p:cNvSpPr>
          <p:nvPr>
            <p:ph type="subTitle" idx="1"/>
          </p:nvPr>
        </p:nvSpPr>
        <p:spPr bwMode="auto">
          <a:xfrm>
            <a:off x="3395492" y="4852950"/>
            <a:ext cx="5119858" cy="1241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lIns="67500" tIns="35100" rIns="67500" bIns="35100" rtlCol="0">
            <a:normAutofit/>
          </a:bodyPr>
          <a:lstStyle>
            <a:lvl1pPr>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9pPr>
          </a:lstStyle>
          <a:p>
            <a:pPr algn="r">
              <a:spcBef>
                <a:spcPts val="431"/>
              </a:spcBef>
              <a:buClr>
                <a:srgbClr val="000000"/>
              </a:buClr>
              <a:buNone/>
            </a:pPr>
            <a:r>
              <a:rPr lang="en-US" altLang="en-US" sz="2400" dirty="0" err="1" smtClean="0">
                <a:solidFill>
                  <a:srgbClr val="696464"/>
                </a:solidFill>
                <a:latin typeface="ＭＳ ゴシック" panose="020B0609070205080204" pitchFamily="49" charset="-128"/>
                <a:ea typeface="ＭＳ ゴシック" panose="020B0609070205080204" pitchFamily="49" charset="-128"/>
              </a:rPr>
              <a:t>平成</a:t>
            </a:r>
            <a:r>
              <a:rPr lang="ja-JP" altLang="en-US" sz="2400" dirty="0" smtClean="0">
                <a:solidFill>
                  <a:srgbClr val="696464"/>
                </a:solidFill>
                <a:latin typeface="ＭＳ ゴシック" panose="020B0609070205080204" pitchFamily="49" charset="-128"/>
                <a:ea typeface="ＭＳ ゴシック" panose="020B0609070205080204" pitchFamily="49" charset="-128"/>
              </a:rPr>
              <a:t>　　</a:t>
            </a:r>
            <a:r>
              <a:rPr lang="en-US" altLang="en-US" sz="2400" dirty="0" smtClean="0">
                <a:solidFill>
                  <a:srgbClr val="696464"/>
                </a:solidFill>
                <a:latin typeface="ＭＳ ゴシック" panose="020B0609070205080204" pitchFamily="49" charset="-128"/>
                <a:ea typeface="ＭＳ ゴシック" panose="020B0609070205080204" pitchFamily="49" charset="-128"/>
              </a:rPr>
              <a:t>年</a:t>
            </a:r>
            <a:r>
              <a:rPr lang="ja-JP" altLang="en-US" sz="2400" dirty="0" smtClean="0">
                <a:solidFill>
                  <a:srgbClr val="696464"/>
                </a:solidFill>
                <a:latin typeface="ＭＳ ゴシック" panose="020B0609070205080204" pitchFamily="49" charset="-128"/>
                <a:ea typeface="ＭＳ ゴシック" panose="020B0609070205080204" pitchFamily="49" charset="-128"/>
              </a:rPr>
              <a:t>　</a:t>
            </a:r>
            <a:r>
              <a:rPr lang="en-US" altLang="en-US" sz="2400" dirty="0" smtClean="0">
                <a:solidFill>
                  <a:srgbClr val="696464"/>
                </a:solidFill>
                <a:latin typeface="ＭＳ ゴシック" panose="020B0609070205080204" pitchFamily="49" charset="-128"/>
                <a:ea typeface="ＭＳ ゴシック" panose="020B0609070205080204" pitchFamily="49" charset="-128"/>
              </a:rPr>
              <a:t>月</a:t>
            </a:r>
            <a:r>
              <a:rPr lang="ja-JP" altLang="en-US" sz="2400" dirty="0" smtClean="0">
                <a:solidFill>
                  <a:srgbClr val="696464"/>
                </a:solidFill>
                <a:latin typeface="ＭＳ ゴシック" panose="020B0609070205080204" pitchFamily="49" charset="-128"/>
                <a:ea typeface="ＭＳ ゴシック" panose="020B0609070205080204" pitchFamily="49" charset="-128"/>
              </a:rPr>
              <a:t>　　日</a:t>
            </a:r>
            <a:r>
              <a:rPr lang="en-US" altLang="en-US" sz="2400" dirty="0" smtClean="0">
                <a:solidFill>
                  <a:srgbClr val="696464"/>
                </a:solidFill>
                <a:latin typeface="ＭＳ ゴシック" panose="020B0609070205080204" pitchFamily="49" charset="-128"/>
                <a:ea typeface="ＭＳ ゴシック" panose="020B0609070205080204" pitchFamily="49" charset="-128"/>
              </a:rPr>
              <a:t>（</a:t>
            </a:r>
            <a:r>
              <a:rPr lang="ja-JP" altLang="en-US" sz="2400" dirty="0" smtClean="0">
                <a:solidFill>
                  <a:srgbClr val="696464"/>
                </a:solidFill>
                <a:latin typeface="ＭＳ ゴシック" panose="020B0609070205080204" pitchFamily="49" charset="-128"/>
                <a:ea typeface="ＭＳ ゴシック" panose="020B0609070205080204" pitchFamily="49" charset="-128"/>
              </a:rPr>
              <a:t>　）</a:t>
            </a:r>
            <a:endParaRPr lang="en-US" altLang="ja-JP" sz="2400" dirty="0">
              <a:solidFill>
                <a:srgbClr val="696464"/>
              </a:solidFill>
              <a:latin typeface="ＭＳ ゴシック" panose="020B0609070205080204" pitchFamily="49" charset="-128"/>
              <a:ea typeface="ＭＳ ゴシック" panose="020B0609070205080204" pitchFamily="49" charset="-128"/>
            </a:endParaRPr>
          </a:p>
          <a:p>
            <a:pPr algn="r">
              <a:spcBef>
                <a:spcPts val="431"/>
              </a:spcBef>
              <a:buClr>
                <a:srgbClr val="000000"/>
              </a:buClr>
              <a:buNone/>
            </a:pPr>
            <a:r>
              <a:rPr lang="ja-JP" altLang="en-US" sz="2400" dirty="0">
                <a:solidFill>
                  <a:srgbClr val="696464"/>
                </a:solidFill>
                <a:latin typeface="ＭＳ ゴシック" panose="020B0609070205080204" pitchFamily="49" charset="-128"/>
                <a:ea typeface="ＭＳ ゴシック" panose="020B0609070205080204" pitchFamily="49" charset="-128"/>
              </a:rPr>
              <a:t>　</a:t>
            </a:r>
            <a:endParaRPr lang="en-US" altLang="en-US" sz="2400" dirty="0">
              <a:solidFill>
                <a:srgbClr val="696464"/>
              </a:solidFill>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CBC3066-976C-44CF-93B9-B62F35791487}" type="slidenum">
              <a:rPr kumimoji="1" lang="ja-JP" altLang="en-US" smtClean="0"/>
              <a:t>1</a:t>
            </a:fld>
            <a:endParaRPr kumimoji="1" lang="ja-JP" altLang="en-US"/>
          </a:p>
        </p:txBody>
      </p:sp>
      <p:sp>
        <p:nvSpPr>
          <p:cNvPr id="7" name="Text Box 1"/>
          <p:cNvSpPr txBox="1">
            <a:spLocks noChangeArrowheads="1"/>
          </p:cNvSpPr>
          <p:nvPr/>
        </p:nvSpPr>
        <p:spPr bwMode="auto">
          <a:xfrm>
            <a:off x="911621" y="2681354"/>
            <a:ext cx="7603729" cy="136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lIns="68580" tIns="34290" rIns="68580" bIns="34290" rtlCol="0" anchor="b">
            <a:noAutofit/>
          </a:bodyPr>
          <a:lstStyle>
            <a:lvl1pPr algn="ctr" defTabSz="914400" rtl="0" eaLnBrk="1" latinLnBrk="0" hangingPunct="1">
              <a:lnSpc>
                <a:spcPct val="90000"/>
              </a:lnSpc>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kern="1200">
                <a:solidFill>
                  <a:schemeClr val="tx1"/>
                </a:solidFill>
                <a:latin typeface="Calibri" panose="020F0502020204030204" pitchFamily="34" charset="0"/>
                <a:ea typeface="ＭＳ Ｐゴシック" panose="020B0600070205080204" pitchFamily="50" charset="-128"/>
                <a:cs typeface="+mj-cs"/>
              </a:defRPr>
            </a:lvl1pPr>
            <a:lvl2pPr marL="742950" indent="-28575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9pPr>
          </a:lstStyle>
          <a:p>
            <a:pPr>
              <a:spcBef>
                <a:spcPts val="431"/>
              </a:spcBef>
              <a:buClr>
                <a:srgbClr val="000000"/>
              </a:buClr>
              <a:buNone/>
            </a:pPr>
            <a:r>
              <a:rPr lang="ja-JP" altLang="en-US" sz="6000" dirty="0" smtClean="0">
                <a:solidFill>
                  <a:srgbClr val="696464"/>
                </a:solidFill>
                <a:latin typeface="ＭＳ ゴシック" panose="020B0609070205080204" pitchFamily="49" charset="-128"/>
                <a:ea typeface="ＭＳ ゴシック" panose="020B0609070205080204" pitchFamily="49" charset="-128"/>
              </a:rPr>
              <a:t>学級経営</a:t>
            </a:r>
            <a:endParaRPr lang="en-US" altLang="ja-JP" sz="6000" dirty="0" smtClean="0">
              <a:solidFill>
                <a:srgbClr val="696464"/>
              </a:solidFill>
              <a:latin typeface="ＭＳ ゴシック" panose="020B0609070205080204" pitchFamily="49" charset="-128"/>
              <a:ea typeface="ＭＳ ゴシック" panose="020B0609070205080204" pitchFamily="49" charset="-128"/>
            </a:endParaRPr>
          </a:p>
          <a:p>
            <a:pPr>
              <a:spcBef>
                <a:spcPts val="431"/>
              </a:spcBef>
              <a:buClr>
                <a:srgbClr val="000000"/>
              </a:buClr>
              <a:buNone/>
            </a:pPr>
            <a:endParaRPr lang="en-US" altLang="ja-JP" sz="4400" dirty="0" smtClean="0">
              <a:solidFill>
                <a:srgbClr val="696464"/>
              </a:solidFill>
              <a:latin typeface="ＭＳ ゴシック" panose="020B0609070205080204" pitchFamily="49" charset="-128"/>
              <a:ea typeface="ＭＳ ゴシック" panose="020B0609070205080204" pitchFamily="49" charset="-128"/>
            </a:endParaRPr>
          </a:p>
          <a:p>
            <a:pPr>
              <a:spcBef>
                <a:spcPts val="431"/>
              </a:spcBef>
              <a:buClr>
                <a:srgbClr val="000000"/>
              </a:buClr>
              <a:buNone/>
            </a:pPr>
            <a:r>
              <a:rPr lang="ja-JP" altLang="en-US" sz="4400" dirty="0" smtClean="0">
                <a:solidFill>
                  <a:srgbClr val="696464"/>
                </a:solidFill>
                <a:latin typeface="ＭＳ ゴシック" panose="020B0609070205080204" pitchFamily="49" charset="-128"/>
                <a:ea typeface="ＭＳ ゴシック" panose="020B0609070205080204" pitchFamily="49" charset="-128"/>
              </a:rPr>
              <a:t>自己存在感等を高める</a:t>
            </a:r>
            <a:endParaRPr lang="en-US" altLang="ja-JP" sz="4400" dirty="0">
              <a:solidFill>
                <a:srgbClr val="696464"/>
              </a:solidFill>
              <a:latin typeface="ＭＳ ゴシック" panose="020B0609070205080204" pitchFamily="49" charset="-128"/>
              <a:ea typeface="ＭＳ ゴシック" panose="020B0609070205080204" pitchFamily="49" charset="-128"/>
            </a:endParaRPr>
          </a:p>
          <a:p>
            <a:pPr>
              <a:spcBef>
                <a:spcPts val="431"/>
              </a:spcBef>
              <a:buClr>
                <a:srgbClr val="000000"/>
              </a:buClr>
              <a:buNone/>
            </a:pPr>
            <a:r>
              <a:rPr lang="ja-JP" altLang="en-US" sz="4400" dirty="0" smtClean="0">
                <a:solidFill>
                  <a:srgbClr val="696464"/>
                </a:solidFill>
                <a:latin typeface="ＭＳ ゴシック" panose="020B0609070205080204" pitchFamily="49" charset="-128"/>
                <a:ea typeface="ＭＳ ゴシック" panose="020B0609070205080204" pitchFamily="49" charset="-128"/>
              </a:rPr>
              <a:t>学級経営の在り方</a:t>
            </a:r>
            <a:endParaRPr lang="en-US" altLang="en-US" sz="4400" dirty="0">
              <a:solidFill>
                <a:srgbClr val="696464"/>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1807226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p:cNvSpPr txBox="1">
            <a:spLocks/>
          </p:cNvSpPr>
          <p:nvPr/>
        </p:nvSpPr>
        <p:spPr>
          <a:xfrm>
            <a:off x="0" y="-52978"/>
            <a:ext cx="9144000" cy="626269"/>
          </a:xfrm>
          <a:prstGeom prst="rect">
            <a:avLst/>
          </a:prstGeom>
          <a:solidFill>
            <a:srgbClr val="92D050"/>
          </a:solidFill>
        </p:spPr>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prstClr val="black"/>
                </a:solidFill>
                <a:latin typeface="+mj-ea"/>
              </a:rPr>
              <a:t>（２）</a:t>
            </a:r>
            <a:r>
              <a:rPr lang="ja-JP" altLang="en-US" sz="3200" dirty="0">
                <a:latin typeface="+mj-ea"/>
              </a:rPr>
              <a:t>自己存在感を高めるための学級</a:t>
            </a:r>
            <a:r>
              <a:rPr lang="ja-JP" altLang="en-US" sz="3200" dirty="0" smtClean="0">
                <a:latin typeface="+mj-ea"/>
              </a:rPr>
              <a:t>経営</a:t>
            </a:r>
            <a:endParaRPr lang="en-US" altLang="ja-JP" sz="3200" dirty="0">
              <a:latin typeface="+mj-ea"/>
            </a:endParaRPr>
          </a:p>
        </p:txBody>
      </p:sp>
      <p:sp>
        <p:nvSpPr>
          <p:cNvPr id="5" name="テキスト ボックス 4"/>
          <p:cNvSpPr txBox="1"/>
          <p:nvPr/>
        </p:nvSpPr>
        <p:spPr>
          <a:xfrm>
            <a:off x="0" y="1240903"/>
            <a:ext cx="2004060" cy="523220"/>
          </a:xfrm>
          <a:prstGeom prst="rect">
            <a:avLst/>
          </a:prstGeom>
          <a:solidFill>
            <a:schemeClr val="accent2">
              <a:lumMod val="60000"/>
              <a:lumOff val="40000"/>
            </a:schemeClr>
          </a:solidFill>
        </p:spPr>
        <p:txBody>
          <a:bodyPr wrap="square" rtlCol="0">
            <a:spAutoFit/>
          </a:bodyPr>
          <a:lstStyle/>
          <a:p>
            <a:r>
              <a:rPr kumimoji="1" lang="ja-JP" altLang="en-US" sz="2800" dirty="0" smtClean="0"/>
              <a:t>実践事例２</a:t>
            </a:r>
            <a:endParaRPr kumimoji="1" lang="ja-JP" altLang="en-US" sz="2800" dirty="0"/>
          </a:p>
        </p:txBody>
      </p:sp>
      <p:sp>
        <p:nvSpPr>
          <p:cNvPr id="9" name="テキスト ボックス 8"/>
          <p:cNvSpPr txBox="1"/>
          <p:nvPr/>
        </p:nvSpPr>
        <p:spPr>
          <a:xfrm>
            <a:off x="304801" y="1902660"/>
            <a:ext cx="8600661" cy="4589579"/>
          </a:xfrm>
          <a:prstGeom prst="rect">
            <a:avLst/>
          </a:prstGeom>
          <a:noFill/>
        </p:spPr>
        <p:txBody>
          <a:bodyPr wrap="square" rtlCol="0">
            <a:noAutofit/>
          </a:bodyPr>
          <a:lstStyle/>
          <a:p>
            <a:pPr eaLnBrk="0" hangingPunct="0"/>
            <a:r>
              <a:rPr kumimoji="1" lang="ja-JP" altLang="en-US" sz="2800" dirty="0" smtClean="0">
                <a:latin typeface="ＭＳ ゴシック" panose="020B0609070205080204" pitchFamily="49" charset="-128"/>
                <a:ea typeface="ＭＳ ゴシック" panose="020B0609070205080204" pitchFamily="49" charset="-128"/>
              </a:rPr>
              <a:t>　</a:t>
            </a:r>
            <a:r>
              <a:rPr kumimoji="1" lang="ja-JP" altLang="en-US" sz="3600" dirty="0" smtClean="0">
                <a:latin typeface="ＭＳ ゴシック" panose="020B0609070205080204" pitchFamily="49" charset="-128"/>
                <a:ea typeface="ＭＳ ゴシック" panose="020B0609070205080204" pitchFamily="49" charset="-128"/>
              </a:rPr>
              <a:t>「将来の目標」「その高等学校に行きたい理由」「将来の夢」を考えていく中で、どのような生き方をしたいのかをしっかり考えさせ、安易に「行ける学校」への受験ではなく「行きたい学校」への受験に向けて、学習や生活においての指</a:t>
            </a:r>
            <a:r>
              <a:rPr lang="ja-JP" altLang="en-US" sz="3600" dirty="0">
                <a:latin typeface="ＭＳ ゴシック" panose="020B0609070205080204" pitchFamily="49" charset="-128"/>
                <a:ea typeface="ＭＳ ゴシック" panose="020B0609070205080204" pitchFamily="49" charset="-128"/>
              </a:rPr>
              <a:t>　</a:t>
            </a:r>
            <a:r>
              <a:rPr kumimoji="1" lang="ja-JP" altLang="en-US" sz="3600" dirty="0" smtClean="0">
                <a:latin typeface="ＭＳ ゴシック" panose="020B0609070205080204" pitchFamily="49" charset="-128"/>
                <a:ea typeface="ＭＳ ゴシック" panose="020B0609070205080204" pitchFamily="49" charset="-128"/>
              </a:rPr>
              <a:t>導やカウンセリングを年間を通して計画的に行った。</a:t>
            </a:r>
            <a:endParaRPr kumimoji="1" lang="en-US" altLang="ja-JP" sz="3600" dirty="0" smtClean="0">
              <a:latin typeface="ＭＳ ゴシック" panose="020B0609070205080204" pitchFamily="49" charset="-128"/>
              <a:ea typeface="ＭＳ ゴシック" panose="020B0609070205080204" pitchFamily="49" charset="-128"/>
            </a:endParaRPr>
          </a:p>
          <a:p>
            <a:endParaRPr lang="en-US" altLang="ja-JP" sz="2800" dirty="0">
              <a:latin typeface="ＭＳ ゴシック" panose="020B0609070205080204" pitchFamily="49" charset="-128"/>
              <a:ea typeface="ＭＳ ゴシック" panose="020B0609070205080204" pitchFamily="49" charset="-128"/>
            </a:endParaRPr>
          </a:p>
        </p:txBody>
      </p:sp>
      <p:sp>
        <p:nvSpPr>
          <p:cNvPr id="6" name="テキスト ボックス 5"/>
          <p:cNvSpPr txBox="1"/>
          <p:nvPr/>
        </p:nvSpPr>
        <p:spPr>
          <a:xfrm>
            <a:off x="0" y="579146"/>
            <a:ext cx="3677918" cy="523220"/>
          </a:xfrm>
          <a:prstGeom prst="rect">
            <a:avLst/>
          </a:prstGeom>
          <a:solidFill>
            <a:srgbClr val="00B0F0"/>
          </a:solidFill>
        </p:spPr>
        <p:txBody>
          <a:bodyPr wrap="square" rtlCol="0">
            <a:spAutoFit/>
          </a:bodyPr>
          <a:lstStyle/>
          <a:p>
            <a:r>
              <a:rPr lang="ja-JP" altLang="en-US" sz="2800" dirty="0"/>
              <a:t>生徒</a:t>
            </a:r>
            <a:r>
              <a:rPr kumimoji="1" lang="ja-JP" altLang="en-US" sz="2800" dirty="0" smtClean="0"/>
              <a:t>指導に関すること</a:t>
            </a:r>
            <a:endParaRPr kumimoji="1" lang="ja-JP" altLang="en-US" sz="2800" dirty="0"/>
          </a:p>
        </p:txBody>
      </p:sp>
    </p:spTree>
    <p:extLst>
      <p:ext uri="{BB962C8B-B14F-4D97-AF65-F5344CB8AC3E}">
        <p14:creationId xmlns:p14="http://schemas.microsoft.com/office/powerpoint/2010/main" val="41267051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268" y="263000"/>
            <a:ext cx="1862237" cy="10026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3600" dirty="0" smtClean="0">
                <a:solidFill>
                  <a:srgbClr val="000000"/>
                </a:solidFill>
                <a:latin typeface="+mj-ea"/>
                <a:ea typeface="+mj-ea"/>
              </a:rPr>
              <a:t>演習</a:t>
            </a:r>
            <a:endParaRPr lang="ja-JP" altLang="en-US" sz="3600" dirty="0">
              <a:solidFill>
                <a:srgbClr val="000000"/>
              </a:solidFill>
              <a:latin typeface="+mj-ea"/>
              <a:ea typeface="+mj-ea"/>
            </a:endParaRPr>
          </a:p>
        </p:txBody>
      </p:sp>
      <p:sp>
        <p:nvSpPr>
          <p:cNvPr id="6" name="テキスト ボックス 5"/>
          <p:cNvSpPr txBox="1"/>
          <p:nvPr/>
        </p:nvSpPr>
        <p:spPr>
          <a:xfrm>
            <a:off x="2418255" y="257230"/>
            <a:ext cx="6439995" cy="954107"/>
          </a:xfrm>
          <a:prstGeom prst="rect">
            <a:avLst/>
          </a:prstGeom>
          <a:solidFill>
            <a:schemeClr val="bg2"/>
          </a:solidFill>
        </p:spPr>
        <p:txBody>
          <a:bodyPr wrap="square" rtlCol="0">
            <a:spAutoFit/>
          </a:bodyPr>
          <a:lstStyle/>
          <a:p>
            <a:r>
              <a:rPr lang="ja-JP" altLang="en-US" sz="2800" dirty="0" smtClean="0">
                <a:latin typeface="ＭＳ ゴシック" panose="020B0609070205080204" pitchFamily="49" charset="-128"/>
                <a:ea typeface="ＭＳ ゴシック" panose="020B0609070205080204" pitchFamily="49" charset="-128"/>
              </a:rPr>
              <a:t>　自己存在感等を高める学級経営の在り方</a:t>
            </a:r>
            <a:endParaRPr lang="ja-JP" altLang="ja-JP" sz="2800" dirty="0">
              <a:latin typeface="ＭＳ ゴシック" panose="020B0609070205080204" pitchFamily="49" charset="-128"/>
              <a:ea typeface="ＭＳ ゴシック" panose="020B0609070205080204" pitchFamily="49" charset="-128"/>
            </a:endParaRPr>
          </a:p>
        </p:txBody>
      </p:sp>
      <p:sp>
        <p:nvSpPr>
          <p:cNvPr id="7" name="角丸四角形 6"/>
          <p:cNvSpPr/>
          <p:nvPr/>
        </p:nvSpPr>
        <p:spPr>
          <a:xfrm>
            <a:off x="478423" y="1578611"/>
            <a:ext cx="8116937" cy="4777740"/>
          </a:xfrm>
          <a:prstGeom prst="roundRect">
            <a:avLst>
              <a:gd name="adj" fmla="val 362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anchor="t" anchorCtr="0">
            <a:noAutofit/>
          </a:bodyPr>
          <a:lstStyle/>
          <a:p>
            <a:pPr lvl="0" eaLnBrk="0" fontAlgn="base" hangingPunct="0">
              <a:spcBef>
                <a:spcPct val="0"/>
              </a:spcBef>
              <a:spcAft>
                <a:spcPct val="0"/>
              </a:spcAft>
              <a:defRPr/>
            </a:pPr>
            <a:endParaRPr lang="ja-JP" altLang="en-US" sz="3600" dirty="0">
              <a:solidFill>
                <a:srgbClr val="000000"/>
              </a:solidFill>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CBC3066-976C-44CF-93B9-B62F35791487}" type="slidenum">
              <a:rPr kumimoji="1" lang="ja-JP" altLang="en-US" smtClean="0"/>
              <a:t>11</a:t>
            </a:fld>
            <a:endParaRPr kumimoji="1" lang="ja-JP" altLang="en-US"/>
          </a:p>
        </p:txBody>
      </p:sp>
    </p:spTree>
    <p:extLst>
      <p:ext uri="{BB962C8B-B14F-4D97-AF65-F5344CB8AC3E}">
        <p14:creationId xmlns:p14="http://schemas.microsoft.com/office/powerpoint/2010/main" val="33144642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83023" y="296906"/>
            <a:ext cx="3237722" cy="6378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50" dirty="0">
                <a:solidFill>
                  <a:srgbClr val="000000"/>
                </a:solidFill>
                <a:latin typeface="+mj-ea"/>
                <a:ea typeface="+mj-ea"/>
              </a:rPr>
              <a:t>ま　と　め</a:t>
            </a:r>
          </a:p>
        </p:txBody>
      </p:sp>
      <p:sp>
        <p:nvSpPr>
          <p:cNvPr id="8" name="正方形/長方形 7"/>
          <p:cNvSpPr/>
          <p:nvPr/>
        </p:nvSpPr>
        <p:spPr>
          <a:xfrm>
            <a:off x="383022" y="1117332"/>
            <a:ext cx="8463798" cy="5489843"/>
          </a:xfrm>
          <a:prstGeom prst="rect">
            <a:avLst/>
          </a:prstGeom>
          <a:solidFill>
            <a:schemeClr val="bg2"/>
          </a:solidFill>
        </p:spPr>
        <p:style>
          <a:lnRef idx="2">
            <a:schemeClr val="accent3"/>
          </a:lnRef>
          <a:fillRef idx="1">
            <a:schemeClr val="lt1"/>
          </a:fillRef>
          <a:effectRef idx="0">
            <a:schemeClr val="accent3"/>
          </a:effectRef>
          <a:fontRef idx="minor">
            <a:schemeClr val="dk1"/>
          </a:fontRef>
        </p:style>
        <p:txBody>
          <a:bodyPr anchor="t" anchorCtr="0"/>
          <a:lstStyle/>
          <a:p>
            <a:pPr marL="179388" indent="-179388" eaLnBrk="0" hangingPunct="0">
              <a:lnSpc>
                <a:spcPts val="3750"/>
              </a:lnSpc>
              <a:defRPr/>
            </a:pPr>
            <a:r>
              <a:rPr lang="ja-JP" altLang="en-US" sz="3200" dirty="0" smtClean="0">
                <a:latin typeface="ＭＳ ゴシック" panose="020B0609070205080204" pitchFamily="49" charset="-128"/>
                <a:ea typeface="ＭＳ ゴシック" panose="020B0609070205080204" pitchFamily="49" charset="-128"/>
              </a:rPr>
              <a:t>○　学級</a:t>
            </a:r>
            <a:r>
              <a:rPr lang="ja-JP" altLang="en-US" sz="3200" dirty="0">
                <a:latin typeface="ＭＳ ゴシック" panose="020B0609070205080204" pitchFamily="49" charset="-128"/>
                <a:ea typeface="ＭＳ ゴシック" panose="020B0609070205080204" pitchFamily="49" charset="-128"/>
              </a:rPr>
              <a:t>経営は、</a:t>
            </a:r>
            <a:r>
              <a:rPr lang="ja-JP" altLang="en-US" sz="3200" dirty="0" smtClean="0">
                <a:latin typeface="ＭＳ ゴシック" panose="020B0609070205080204" pitchFamily="49" charset="-128"/>
                <a:ea typeface="ＭＳ ゴシック" panose="020B0609070205080204" pitchFamily="49" charset="-128"/>
              </a:rPr>
              <a:t>学校の教育</a:t>
            </a:r>
            <a:r>
              <a:rPr lang="ja-JP" altLang="en-US" sz="3200" dirty="0">
                <a:latin typeface="ＭＳ ゴシック" panose="020B0609070205080204" pitchFamily="49" charset="-128"/>
                <a:ea typeface="ＭＳ ゴシック" panose="020B0609070205080204" pitchFamily="49" charset="-128"/>
              </a:rPr>
              <a:t>目標を実現</a:t>
            </a:r>
            <a:r>
              <a:rPr lang="ja-JP" altLang="en-US" sz="3200" dirty="0" smtClean="0">
                <a:latin typeface="ＭＳ ゴシック" panose="020B0609070205080204" pitchFamily="49" charset="-128"/>
                <a:ea typeface="ＭＳ ゴシック" panose="020B0609070205080204" pitchFamily="49" charset="-128"/>
              </a:rPr>
              <a:t>する　　　　　　</a:t>
            </a:r>
            <a:endParaRPr lang="en-US" altLang="ja-JP" sz="3200" dirty="0" smtClean="0">
              <a:latin typeface="ＭＳ ゴシック" panose="020B0609070205080204" pitchFamily="49" charset="-128"/>
              <a:ea typeface="ＭＳ ゴシック" panose="020B0609070205080204" pitchFamily="49" charset="-128"/>
            </a:endParaRPr>
          </a:p>
          <a:p>
            <a:pPr marL="179388" indent="-179388" eaLnBrk="0" hangingPunct="0">
              <a:lnSpc>
                <a:spcPts val="3750"/>
              </a:lnSpc>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ために</a:t>
            </a:r>
            <a:r>
              <a:rPr lang="ja-JP" altLang="en-US" sz="3200" dirty="0">
                <a:latin typeface="ＭＳ ゴシック" panose="020B0609070205080204" pitchFamily="49" charset="-128"/>
                <a:ea typeface="ＭＳ ゴシック" panose="020B0609070205080204" pitchFamily="49" charset="-128"/>
              </a:rPr>
              <a:t>、</a:t>
            </a:r>
            <a:r>
              <a:rPr lang="ja-JP" altLang="en-US" sz="3200" spc="-150" dirty="0">
                <a:latin typeface="ＭＳ ゴシック" panose="020B0609070205080204" pitchFamily="49" charset="-128"/>
                <a:ea typeface="ＭＳ ゴシック" panose="020B0609070205080204" pitchFamily="49" charset="-128"/>
              </a:rPr>
              <a:t>学級を</a:t>
            </a:r>
            <a:r>
              <a:rPr lang="ja-JP" altLang="en-US" sz="3200" dirty="0">
                <a:latin typeface="ＭＳ ゴシック" panose="020B0609070205080204" pitchFamily="49" charset="-128"/>
                <a:ea typeface="ＭＳ ゴシック" panose="020B0609070205080204" pitchFamily="49" charset="-128"/>
              </a:rPr>
              <a:t>基本の</a:t>
            </a:r>
            <a:r>
              <a:rPr lang="ja-JP" altLang="en-US" sz="3200" dirty="0" smtClean="0">
                <a:latin typeface="ＭＳ ゴシック" panose="020B0609070205080204" pitchFamily="49" charset="-128"/>
                <a:ea typeface="ＭＳ ゴシック" panose="020B0609070205080204" pitchFamily="49" charset="-128"/>
              </a:rPr>
              <a:t>組織と</a:t>
            </a:r>
            <a:r>
              <a:rPr lang="ja-JP" altLang="en-US" sz="3200" dirty="0">
                <a:latin typeface="ＭＳ ゴシック" panose="020B0609070205080204" pitchFamily="49" charset="-128"/>
                <a:ea typeface="ＭＳ ゴシック" panose="020B0609070205080204" pitchFamily="49" charset="-128"/>
              </a:rPr>
              <a:t>して展開</a:t>
            </a:r>
            <a:r>
              <a:rPr lang="ja-JP" altLang="en-US" sz="3200" dirty="0" smtClean="0">
                <a:latin typeface="ＭＳ ゴシック" panose="020B0609070205080204" pitchFamily="49" charset="-128"/>
                <a:ea typeface="ＭＳ ゴシック" panose="020B0609070205080204" pitchFamily="49" charset="-128"/>
              </a:rPr>
              <a:t>され</a:t>
            </a:r>
            <a:endParaRPr lang="en-US" altLang="ja-JP" sz="3200" dirty="0" smtClean="0">
              <a:latin typeface="ＭＳ ゴシック" panose="020B0609070205080204" pitchFamily="49" charset="-128"/>
              <a:ea typeface="ＭＳ ゴシック" panose="020B0609070205080204" pitchFamily="49" charset="-128"/>
            </a:endParaRPr>
          </a:p>
          <a:p>
            <a:pPr marL="179388" indent="-179388" eaLnBrk="0" hangingPunct="0">
              <a:lnSpc>
                <a:spcPts val="3750"/>
              </a:lnSpc>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err="1" smtClean="0">
                <a:latin typeface="ＭＳ ゴシック" panose="020B0609070205080204" pitchFamily="49" charset="-128"/>
                <a:ea typeface="ＭＳ ゴシック" panose="020B0609070205080204" pitchFamily="49" charset="-128"/>
              </a:rPr>
              <a:t>る</a:t>
            </a:r>
            <a:r>
              <a:rPr lang="ja-JP" altLang="en-US" sz="3200" dirty="0" smtClean="0">
                <a:latin typeface="ＭＳ ゴシック" panose="020B0609070205080204" pitchFamily="49" charset="-128"/>
                <a:ea typeface="ＭＳ ゴシック" panose="020B0609070205080204" pitchFamily="49" charset="-128"/>
              </a:rPr>
              <a:t>教育</a:t>
            </a:r>
            <a:r>
              <a:rPr lang="ja-JP" altLang="en-US" sz="3200" dirty="0">
                <a:latin typeface="ＭＳ ゴシック" panose="020B0609070205080204" pitchFamily="49" charset="-128"/>
                <a:ea typeface="ＭＳ ゴシック" panose="020B0609070205080204" pitchFamily="49" charset="-128"/>
              </a:rPr>
              <a:t>活動の計画、実施及び評価など、</a:t>
            </a:r>
            <a:r>
              <a:rPr lang="ja-JP" altLang="en-US" sz="3200" dirty="0" smtClean="0">
                <a:latin typeface="ＭＳ ゴシック" panose="020B0609070205080204" pitchFamily="49" charset="-128"/>
                <a:ea typeface="ＭＳ ゴシック" panose="020B0609070205080204" pitchFamily="49" charset="-128"/>
              </a:rPr>
              <a:t>学</a:t>
            </a:r>
            <a:endParaRPr lang="en-US" altLang="ja-JP" sz="3200" dirty="0" smtClean="0">
              <a:latin typeface="ＭＳ ゴシック" panose="020B0609070205080204" pitchFamily="49" charset="-128"/>
              <a:ea typeface="ＭＳ ゴシック" panose="020B0609070205080204" pitchFamily="49" charset="-128"/>
            </a:endParaRPr>
          </a:p>
          <a:p>
            <a:pPr marL="179388" indent="-179388" eaLnBrk="0" hangingPunct="0">
              <a:lnSpc>
                <a:spcPts val="3750"/>
              </a:lnSpc>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級担任が関わる</a:t>
            </a:r>
            <a:r>
              <a:rPr lang="ja-JP" altLang="en-US" sz="3200" dirty="0">
                <a:latin typeface="ＭＳ ゴシック" panose="020B0609070205080204" pitchFamily="49" charset="-128"/>
                <a:ea typeface="ＭＳ ゴシック" panose="020B0609070205080204" pitchFamily="49" charset="-128"/>
              </a:rPr>
              <a:t>全ての活動</a:t>
            </a:r>
            <a:r>
              <a:rPr lang="ja-JP" altLang="en-US" sz="3200" dirty="0" smtClean="0">
                <a:latin typeface="ＭＳ ゴシック" panose="020B0609070205080204" pitchFamily="49" charset="-128"/>
                <a:ea typeface="ＭＳ ゴシック" panose="020B0609070205080204" pitchFamily="49" charset="-128"/>
              </a:rPr>
              <a:t>です。</a:t>
            </a:r>
            <a:endParaRPr lang="en-US" altLang="ja-JP" sz="3200" dirty="0" smtClean="0">
              <a:latin typeface="ＭＳ ゴシック" panose="020B0609070205080204" pitchFamily="49" charset="-128"/>
              <a:ea typeface="ＭＳ ゴシック" panose="020B0609070205080204" pitchFamily="49" charset="-128"/>
            </a:endParaRPr>
          </a:p>
          <a:p>
            <a:pPr defTabSz="914766" eaLnBrk="0" hangingPunct="0">
              <a:defRPr/>
            </a:pPr>
            <a:endParaRPr lang="en-US" altLang="ja-JP" sz="3200" dirty="0" smtClean="0">
              <a:latin typeface="ＭＳ ゴシック" panose="020B0609070205080204" pitchFamily="49" charset="-128"/>
              <a:ea typeface="ＭＳ ゴシック" panose="020B0609070205080204" pitchFamily="49" charset="-128"/>
            </a:endParaRPr>
          </a:p>
          <a:p>
            <a:pPr defTabSz="914766" eaLnBrk="0" hangingPunct="0">
              <a:defRPr/>
            </a:pPr>
            <a:r>
              <a:rPr lang="ja-JP" altLang="en-US" sz="3200" dirty="0" smtClean="0">
                <a:latin typeface="ＭＳ ゴシック" panose="020B0609070205080204" pitchFamily="49" charset="-128"/>
                <a:ea typeface="ＭＳ ゴシック" panose="020B0609070205080204" pitchFamily="49" charset="-128"/>
              </a:rPr>
              <a:t>○　子供にとって、自分が所属する学級</a:t>
            </a:r>
            <a:r>
              <a:rPr lang="ja-JP" altLang="en-US" sz="3200" dirty="0">
                <a:latin typeface="ＭＳ ゴシック" panose="020B0609070205080204" pitchFamily="49" charset="-128"/>
                <a:ea typeface="ＭＳ ゴシック" panose="020B0609070205080204" pitchFamily="49" charset="-128"/>
              </a:rPr>
              <a:t>は</a:t>
            </a:r>
            <a:r>
              <a:rPr lang="ja-JP" altLang="en-US" sz="3200" dirty="0" smtClean="0">
                <a:latin typeface="ＭＳ ゴシック" panose="020B0609070205080204" pitchFamily="49" charset="-128"/>
                <a:ea typeface="ＭＳ ゴシック" panose="020B0609070205080204" pitchFamily="49" charset="-128"/>
              </a:rPr>
              <a:t>学</a:t>
            </a:r>
            <a:endParaRPr lang="en-US" altLang="ja-JP" sz="3200" dirty="0" smtClean="0">
              <a:latin typeface="ＭＳ ゴシック" panose="020B0609070205080204" pitchFamily="49" charset="-128"/>
              <a:ea typeface="ＭＳ ゴシック" panose="020B0609070205080204" pitchFamily="49" charset="-128"/>
            </a:endParaRPr>
          </a:p>
          <a:p>
            <a:pPr defTabSz="914766" eaLnBrk="0" hangingPunct="0">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校生活</a:t>
            </a:r>
            <a:r>
              <a:rPr lang="ja-JP" altLang="en-US" sz="3200" dirty="0">
                <a:latin typeface="ＭＳ ゴシック" panose="020B0609070205080204" pitchFamily="49" charset="-128"/>
                <a:ea typeface="ＭＳ ゴシック" panose="020B0609070205080204" pitchFamily="49" charset="-128"/>
              </a:rPr>
              <a:t>の</a:t>
            </a:r>
            <a:r>
              <a:rPr lang="ja-JP" altLang="en-US" sz="3200" dirty="0" smtClean="0">
                <a:latin typeface="ＭＳ ゴシック" panose="020B0609070205080204" pitchFamily="49" charset="-128"/>
                <a:ea typeface="ＭＳ ゴシック" panose="020B0609070205080204" pitchFamily="49" charset="-128"/>
              </a:rPr>
              <a:t>基盤であり、自己存在感等を高め</a:t>
            </a:r>
            <a:endParaRPr lang="en-US" altLang="ja-JP" sz="3200" dirty="0" smtClean="0">
              <a:latin typeface="ＭＳ ゴシック" panose="020B0609070205080204" pitchFamily="49" charset="-128"/>
              <a:ea typeface="ＭＳ ゴシック" panose="020B0609070205080204" pitchFamily="49" charset="-128"/>
            </a:endParaRPr>
          </a:p>
          <a:p>
            <a:pPr defTabSz="914766" eaLnBrk="0" hangingPunct="0">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err="1" smtClean="0">
                <a:latin typeface="ＭＳ ゴシック" panose="020B0609070205080204" pitchFamily="49" charset="-128"/>
                <a:ea typeface="ＭＳ ゴシック" panose="020B0609070205080204" pitchFamily="49" charset="-128"/>
              </a:rPr>
              <a:t>る</a:t>
            </a:r>
            <a:r>
              <a:rPr lang="ja-JP" altLang="en-US" sz="3200" dirty="0" smtClean="0">
                <a:latin typeface="ＭＳ ゴシック" panose="020B0609070205080204" pitchFamily="49" charset="-128"/>
                <a:ea typeface="ＭＳ ゴシック" panose="020B0609070205080204" pitchFamily="49" charset="-128"/>
              </a:rPr>
              <a:t>ため、「</a:t>
            </a:r>
            <a:r>
              <a:rPr lang="ja-JP" altLang="en-US" sz="3200" dirty="0">
                <a:latin typeface="ＭＳ ゴシック" panose="020B0609070205080204" pitchFamily="49" charset="-128"/>
                <a:ea typeface="ＭＳ ゴシック" panose="020B0609070205080204" pitchFamily="49" charset="-128"/>
              </a:rPr>
              <a:t>大切にされていると</a:t>
            </a:r>
            <a:r>
              <a:rPr lang="ja-JP" altLang="en-US" sz="3200" dirty="0" smtClean="0">
                <a:latin typeface="ＭＳ ゴシック" panose="020B0609070205080204" pitchFamily="49" charset="-128"/>
                <a:ea typeface="ＭＳ ゴシック" panose="020B0609070205080204" pitchFamily="49" charset="-128"/>
              </a:rPr>
              <a:t>感じられる</a:t>
            </a:r>
            <a:endParaRPr lang="en-US" altLang="ja-JP" sz="3200" dirty="0" smtClean="0">
              <a:latin typeface="ＭＳ ゴシック" panose="020B0609070205080204" pitchFamily="49" charset="-128"/>
              <a:ea typeface="ＭＳ ゴシック" panose="020B0609070205080204" pitchFamily="49" charset="-128"/>
            </a:endParaRPr>
          </a:p>
          <a:p>
            <a:pPr defTabSz="914766" eaLnBrk="0" hangingPunct="0">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場</a:t>
            </a:r>
            <a:r>
              <a:rPr lang="ja-JP" altLang="en-US" sz="3200" dirty="0">
                <a:latin typeface="ＭＳ ゴシック" panose="020B0609070205080204" pitchFamily="49" charset="-128"/>
                <a:ea typeface="ＭＳ ゴシック" panose="020B0609070205080204" pitchFamily="49" charset="-128"/>
              </a:rPr>
              <a:t>」、「安心できる場」、「自信を</a:t>
            </a:r>
            <a:r>
              <a:rPr lang="ja-JP" altLang="en-US" sz="3200" dirty="0" smtClean="0">
                <a:latin typeface="ＭＳ ゴシック" panose="020B0609070205080204" pitchFamily="49" charset="-128"/>
                <a:ea typeface="ＭＳ ゴシック" panose="020B0609070205080204" pitchFamily="49" charset="-128"/>
              </a:rPr>
              <a:t>もって</a:t>
            </a:r>
            <a:endParaRPr lang="en-US" altLang="ja-JP" sz="3200" dirty="0" smtClean="0">
              <a:latin typeface="ＭＳ ゴシック" panose="020B0609070205080204" pitchFamily="49" charset="-128"/>
              <a:ea typeface="ＭＳ ゴシック" panose="020B0609070205080204" pitchFamily="49" charset="-128"/>
            </a:endParaRPr>
          </a:p>
          <a:p>
            <a:pPr defTabSz="914766" eaLnBrk="0" hangingPunct="0">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活動</a:t>
            </a:r>
            <a:r>
              <a:rPr lang="ja-JP" altLang="en-US" sz="3200" dirty="0">
                <a:latin typeface="ＭＳ ゴシック" panose="020B0609070205080204" pitchFamily="49" charset="-128"/>
                <a:ea typeface="ＭＳ ゴシック" panose="020B0609070205080204" pitchFamily="49" charset="-128"/>
              </a:rPr>
              <a:t>できる場</a:t>
            </a:r>
            <a:r>
              <a:rPr lang="ja-JP" altLang="en-US" sz="3200" dirty="0" smtClean="0">
                <a:latin typeface="ＭＳ ゴシック" panose="020B0609070205080204" pitchFamily="49" charset="-128"/>
                <a:ea typeface="ＭＳ ゴシック" panose="020B0609070205080204" pitchFamily="49" charset="-128"/>
              </a:rPr>
              <a:t>」を組織的、計画的に</a:t>
            </a:r>
            <a:r>
              <a:rPr lang="ja-JP" altLang="en-US" sz="3200" dirty="0" err="1" smtClean="0">
                <a:latin typeface="ＭＳ ゴシック" panose="020B0609070205080204" pitchFamily="49" charset="-128"/>
                <a:ea typeface="ＭＳ ゴシック" panose="020B0609070205080204" pitchFamily="49" charset="-128"/>
              </a:rPr>
              <a:t>設定す</a:t>
            </a:r>
            <a:endParaRPr lang="en-US" altLang="ja-JP" sz="3200" dirty="0" smtClean="0">
              <a:latin typeface="ＭＳ ゴシック" panose="020B0609070205080204" pitchFamily="49" charset="-128"/>
              <a:ea typeface="ＭＳ ゴシック" panose="020B0609070205080204" pitchFamily="49" charset="-128"/>
            </a:endParaRPr>
          </a:p>
          <a:p>
            <a:pPr defTabSz="914766" eaLnBrk="0" hangingPunct="0">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err="1" smtClean="0">
                <a:latin typeface="ＭＳ ゴシック" panose="020B0609070205080204" pitchFamily="49" charset="-128"/>
                <a:ea typeface="ＭＳ ゴシック" panose="020B0609070205080204" pitchFamily="49" charset="-128"/>
              </a:rPr>
              <a:t>る</a:t>
            </a:r>
            <a:r>
              <a:rPr lang="ja-JP" altLang="en-US" sz="3200" dirty="0" smtClean="0">
                <a:latin typeface="ＭＳ ゴシック" panose="020B0609070205080204" pitchFamily="49" charset="-128"/>
                <a:ea typeface="ＭＳ ゴシック" panose="020B0609070205080204" pitchFamily="49" charset="-128"/>
              </a:rPr>
              <a:t>学級づくりが大切です。</a:t>
            </a:r>
            <a:endParaRPr lang="en-US" altLang="ja-JP" sz="3200" dirty="0">
              <a:latin typeface="ＭＳ ゴシック" panose="020B0609070205080204" pitchFamily="49" charset="-128"/>
              <a:ea typeface="ＭＳ ゴシック" panose="020B0609070205080204" pitchFamily="49" charset="-128"/>
            </a:endParaRPr>
          </a:p>
          <a:p>
            <a:pPr marL="179388" indent="-179388">
              <a:lnSpc>
                <a:spcPts val="3750"/>
              </a:lnSpc>
              <a:defRPr/>
            </a:pPr>
            <a:endParaRPr lang="en-US" altLang="ja-JP" sz="2800" dirty="0" smtClean="0">
              <a:latin typeface="ＭＳ ゴシック" panose="020B0609070205080204" pitchFamily="49" charset="-128"/>
              <a:ea typeface="ＭＳ ゴシック" panose="020B0609070205080204" pitchFamily="49" charset="-128"/>
            </a:endParaRPr>
          </a:p>
          <a:p>
            <a:pPr marL="101600" indent="-101600">
              <a:lnSpc>
                <a:spcPts val="3750"/>
              </a:lnSpc>
              <a:defRPr/>
            </a:pPr>
            <a:endParaRPr lang="en-US" altLang="ja-JP" sz="3200" dirty="0">
              <a:latin typeface="ＭＳ ゴシック" panose="020B0609070205080204" pitchFamily="49" charset="-128"/>
              <a:ea typeface="ＭＳ ゴシック" panose="020B0609070205080204" pitchFamily="49" charset="-128"/>
            </a:endParaRPr>
          </a:p>
          <a:p>
            <a:pPr marL="179388" indent="-179388">
              <a:lnSpc>
                <a:spcPts val="3750"/>
              </a:lnSpc>
              <a:defRPr/>
            </a:pPr>
            <a:r>
              <a:rPr lang="ja-JP" altLang="en-US" sz="2400" dirty="0">
                <a:latin typeface="ＭＳ ゴシック" panose="020B0609070205080204" pitchFamily="49" charset="-128"/>
                <a:ea typeface="ＭＳ ゴシック" panose="020B0609070205080204" pitchFamily="49" charset="-128"/>
              </a:rPr>
              <a:t>　</a:t>
            </a:r>
          </a:p>
        </p:txBody>
      </p:sp>
      <p:sp>
        <p:nvSpPr>
          <p:cNvPr id="3" name="スライド番号プレースホルダー 2"/>
          <p:cNvSpPr>
            <a:spLocks noGrp="1"/>
          </p:cNvSpPr>
          <p:nvPr>
            <p:ph type="sldNum" sz="quarter" idx="12"/>
          </p:nvPr>
        </p:nvSpPr>
        <p:spPr/>
        <p:txBody>
          <a:bodyPr/>
          <a:lstStyle/>
          <a:p>
            <a:fld id="{FCBC3066-976C-44CF-93B9-B62F35791487}" type="slidenum">
              <a:rPr kumimoji="1" lang="ja-JP" altLang="en-US" smtClean="0"/>
              <a:t>12</a:t>
            </a:fld>
            <a:endParaRPr kumimoji="1" lang="ja-JP" altLang="en-US"/>
          </a:p>
        </p:txBody>
      </p:sp>
    </p:spTree>
    <p:extLst>
      <p:ext uri="{BB962C8B-B14F-4D97-AF65-F5344CB8AC3E}">
        <p14:creationId xmlns:p14="http://schemas.microsoft.com/office/powerpoint/2010/main" val="16830307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48732" y="528359"/>
            <a:ext cx="6109218" cy="6378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50" dirty="0" smtClean="0">
                <a:solidFill>
                  <a:srgbClr val="000000"/>
                </a:solidFill>
                <a:latin typeface="+mj-ea"/>
                <a:ea typeface="+mj-ea"/>
              </a:rPr>
              <a:t>ミニ研修での成果と課題</a:t>
            </a:r>
            <a:endParaRPr lang="ja-JP" altLang="en-US" sz="4050" dirty="0">
              <a:solidFill>
                <a:srgbClr val="000000"/>
              </a:solidFill>
              <a:latin typeface="+mj-ea"/>
              <a:ea typeface="+mj-ea"/>
            </a:endParaRPr>
          </a:p>
        </p:txBody>
      </p:sp>
      <p:sp>
        <p:nvSpPr>
          <p:cNvPr id="3" name="スライド番号プレースホルダー 2"/>
          <p:cNvSpPr>
            <a:spLocks noGrp="1"/>
          </p:cNvSpPr>
          <p:nvPr>
            <p:ph type="sldNum" sz="quarter" idx="12"/>
          </p:nvPr>
        </p:nvSpPr>
        <p:spPr/>
        <p:txBody>
          <a:bodyPr/>
          <a:lstStyle/>
          <a:p>
            <a:fld id="{FCBC3066-976C-44CF-93B9-B62F35791487}" type="slidenum">
              <a:rPr kumimoji="1" lang="ja-JP" altLang="en-US" smtClean="0"/>
              <a:t>13</a:t>
            </a:fld>
            <a:endParaRPr kumimoji="1" lang="ja-JP" altLang="en-US"/>
          </a:p>
        </p:txBody>
      </p:sp>
      <p:sp>
        <p:nvSpPr>
          <p:cNvPr id="5" name="正方形/長方形 4"/>
          <p:cNvSpPr/>
          <p:nvPr/>
        </p:nvSpPr>
        <p:spPr>
          <a:xfrm>
            <a:off x="348733" y="1414467"/>
            <a:ext cx="8429508" cy="4941883"/>
          </a:xfrm>
          <a:prstGeom prst="rect">
            <a:avLst/>
          </a:prstGeom>
          <a:solidFill>
            <a:schemeClr val="bg2"/>
          </a:solidFill>
        </p:spPr>
        <p:style>
          <a:lnRef idx="2">
            <a:schemeClr val="accent3"/>
          </a:lnRef>
          <a:fillRef idx="1">
            <a:schemeClr val="lt1"/>
          </a:fillRef>
          <a:effectRef idx="0">
            <a:schemeClr val="accent3"/>
          </a:effectRef>
          <a:fontRef idx="minor">
            <a:schemeClr val="dk1"/>
          </a:fontRef>
        </p:style>
        <p:txBody>
          <a:bodyPr anchor="t" anchorCtr="0"/>
          <a:lstStyle/>
          <a:p>
            <a:pPr marL="179388" indent="-179388">
              <a:lnSpc>
                <a:spcPts val="3750"/>
              </a:lnSpc>
              <a:defRPr/>
            </a:pPr>
            <a:endParaRPr lang="ja-JP" altLang="en-US" sz="28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582279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4090" y="2018142"/>
            <a:ext cx="8061260" cy="3559698"/>
          </a:xfrm>
          <a:solidFill>
            <a:schemeClr val="accent2">
              <a:lumMod val="20000"/>
              <a:lumOff val="80000"/>
            </a:schemeClr>
          </a:solidFill>
          <a:ln>
            <a:solidFill>
              <a:schemeClr val="accent1">
                <a:lumMod val="40000"/>
                <a:lumOff val="60000"/>
              </a:schemeClr>
            </a:solidFill>
          </a:ln>
        </p:spPr>
        <p:txBody>
          <a:bodyPr anchor="ctr">
            <a:noAutofit/>
          </a:bodyPr>
          <a:lstStyle/>
          <a:p>
            <a:pPr marL="0" indent="0">
              <a:buNone/>
            </a:pPr>
            <a:r>
              <a:rPr lang="ja-JP" altLang="en-US" sz="4400" dirty="0" smtClean="0">
                <a:latin typeface="ＭＳ ゴシック" panose="020B0609070205080204" pitchFamily="49" charset="-128"/>
                <a:ea typeface="ＭＳ ゴシック" panose="020B0609070205080204" pitchFamily="49" charset="-128"/>
              </a:rPr>
              <a:t>　</a:t>
            </a:r>
            <a:r>
              <a:rPr lang="ja-JP" altLang="en-US" sz="4000" dirty="0" smtClean="0">
                <a:latin typeface="ＭＳ ゴシック" panose="020B0609070205080204" pitchFamily="49" charset="-128"/>
                <a:ea typeface="ＭＳ ゴシック" panose="020B0609070205080204" pitchFamily="49" charset="-128"/>
              </a:rPr>
              <a:t>児童</a:t>
            </a:r>
            <a:r>
              <a:rPr lang="ja-JP" altLang="en-US" sz="4000" dirty="0">
                <a:latin typeface="ＭＳ ゴシック" panose="020B0609070205080204" pitchFamily="49" charset="-128"/>
                <a:ea typeface="ＭＳ ゴシック" panose="020B0609070205080204" pitchFamily="49" charset="-128"/>
              </a:rPr>
              <a:t>生徒</a:t>
            </a:r>
            <a:r>
              <a:rPr lang="ja-JP" altLang="en-US" sz="4000" dirty="0" smtClean="0">
                <a:latin typeface="ＭＳ ゴシック" panose="020B0609070205080204" pitchFamily="49" charset="-128"/>
                <a:ea typeface="ＭＳ ゴシック" panose="020B0609070205080204" pitchFamily="49" charset="-128"/>
              </a:rPr>
              <a:t>の自己存在感等を高める学級経営の実践例等を踏まえて、学校の教育目標を実現し、児童生徒の豊かな成長を目指す</a:t>
            </a:r>
            <a:r>
              <a:rPr lang="ja-JP" altLang="en-US" sz="4000" dirty="0">
                <a:latin typeface="ＭＳ ゴシック" panose="020B0609070205080204" pitchFamily="49" charset="-128"/>
                <a:ea typeface="ＭＳ ゴシック" panose="020B0609070205080204" pitchFamily="49" charset="-128"/>
              </a:rPr>
              <a:t>学級づくりを推進する力量の向上を図る。</a:t>
            </a:r>
            <a:endParaRPr lang="en-US" altLang="ja-JP" sz="4000"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CBC3066-976C-44CF-93B9-B62F35791487}" type="slidenum">
              <a:rPr kumimoji="1" lang="ja-JP" altLang="en-US" smtClean="0"/>
              <a:t>2</a:t>
            </a:fld>
            <a:endParaRPr kumimoji="1" lang="ja-JP" altLang="en-US"/>
          </a:p>
        </p:txBody>
      </p:sp>
      <p:sp>
        <p:nvSpPr>
          <p:cNvPr id="6" name="テキスト ボックス 5"/>
          <p:cNvSpPr txBox="1"/>
          <p:nvPr/>
        </p:nvSpPr>
        <p:spPr>
          <a:xfrm>
            <a:off x="221831" y="713443"/>
            <a:ext cx="3846286" cy="769441"/>
          </a:xfrm>
          <a:prstGeom prst="rect">
            <a:avLst/>
          </a:prstGeom>
          <a:noFill/>
        </p:spPr>
        <p:txBody>
          <a:bodyPr wrap="square" rtlCol="0">
            <a:spAutoFit/>
          </a:bodyPr>
          <a:lstStyle/>
          <a:p>
            <a:r>
              <a:rPr lang="en-US" altLang="ja-JP" sz="4400" b="1" dirty="0">
                <a:latin typeface="ＭＳ ゴシック" panose="020B0609070205080204" pitchFamily="49" charset="-128"/>
                <a:ea typeface="ＭＳ ゴシック" panose="020B0609070205080204" pitchFamily="49" charset="-128"/>
              </a:rPr>
              <a:t>【</a:t>
            </a:r>
            <a:r>
              <a:rPr lang="ja-JP" altLang="en-US" sz="4400" b="1" dirty="0" smtClean="0">
                <a:latin typeface="ＭＳ ゴシック" panose="020B0609070205080204" pitchFamily="49" charset="-128"/>
                <a:ea typeface="ＭＳ ゴシック" panose="020B0609070205080204" pitchFamily="49" charset="-128"/>
              </a:rPr>
              <a:t>ねらい</a:t>
            </a:r>
            <a:r>
              <a:rPr lang="en-US" altLang="ja-JP" sz="4400" b="1" dirty="0" smtClean="0">
                <a:latin typeface="ＭＳ ゴシック" panose="020B0609070205080204" pitchFamily="49" charset="-128"/>
                <a:ea typeface="ＭＳ ゴシック" panose="020B0609070205080204" pitchFamily="49" charset="-128"/>
              </a:rPr>
              <a:t>】</a:t>
            </a:r>
            <a:endParaRPr lang="en-US" altLang="ja-JP" sz="44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696340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336350" y="175307"/>
            <a:ext cx="1943211" cy="769441"/>
          </a:xfrm>
          <a:prstGeom prst="rect">
            <a:avLst/>
          </a:prstGeom>
          <a:noFill/>
        </p:spPr>
        <p:txBody>
          <a:bodyPr wrap="square" rtlCol="0">
            <a:spAutoFit/>
          </a:bodyPr>
          <a:lstStyle/>
          <a:p>
            <a:r>
              <a:rPr lang="en-US" altLang="ja-JP" sz="4400" b="1" dirty="0" smtClean="0">
                <a:latin typeface="+mn-ea"/>
              </a:rPr>
              <a:t>【</a:t>
            </a:r>
            <a:r>
              <a:rPr lang="ja-JP" altLang="en-US" sz="4400" b="1" dirty="0" smtClean="0">
                <a:latin typeface="+mn-ea"/>
              </a:rPr>
              <a:t>内容</a:t>
            </a:r>
            <a:r>
              <a:rPr lang="en-US" altLang="ja-JP" sz="4400" b="1" dirty="0" smtClean="0">
                <a:latin typeface="+mn-ea"/>
              </a:rPr>
              <a:t>】</a:t>
            </a:r>
            <a:endParaRPr lang="en-US" altLang="ja-JP" sz="4400" b="1" dirty="0">
              <a:latin typeface="+mn-ea"/>
            </a:endParaRPr>
          </a:p>
        </p:txBody>
      </p:sp>
      <p:sp>
        <p:nvSpPr>
          <p:cNvPr id="7" name="コンテンツ プレースホルダー 2"/>
          <p:cNvSpPr txBox="1">
            <a:spLocks/>
          </p:cNvSpPr>
          <p:nvPr/>
        </p:nvSpPr>
        <p:spPr>
          <a:xfrm>
            <a:off x="542091" y="724040"/>
            <a:ext cx="8179000" cy="6001643"/>
          </a:xfrm>
          <a:prstGeom prst="rect">
            <a:avLst/>
          </a:prstGeom>
          <a:noFill/>
          <a:ln>
            <a:noFill/>
          </a:ln>
        </p:spPr>
        <p:txBody>
          <a:bodyPr vert="horz" wrap="square" lIns="0" tIns="45720" rIns="0" bIns="45720" rtlCol="0" anchor="ctr">
            <a:sp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0"/>
              </a:spcBef>
              <a:spcAft>
                <a:spcPts val="0"/>
              </a:spcAft>
              <a:buFont typeface="Calibri" panose="020F0502020204030204" pitchFamily="34" charset="0"/>
              <a:buNone/>
            </a:pPr>
            <a:r>
              <a:rPr lang="ja-JP" altLang="en-US" sz="4800" dirty="0" smtClean="0">
                <a:latin typeface="+mj-ea"/>
                <a:ea typeface="+mj-ea"/>
              </a:rPr>
              <a:t>１　説明</a:t>
            </a:r>
            <a:r>
              <a:rPr lang="en-US" altLang="ja-JP" sz="4800" dirty="0" smtClean="0">
                <a:latin typeface="+mj-ea"/>
                <a:ea typeface="+mj-ea"/>
              </a:rPr>
              <a:t>【10</a:t>
            </a:r>
            <a:r>
              <a:rPr lang="ja-JP" altLang="en-US" sz="4800" dirty="0" smtClean="0">
                <a:latin typeface="+mj-ea"/>
                <a:ea typeface="+mj-ea"/>
              </a:rPr>
              <a:t>分</a:t>
            </a:r>
            <a:r>
              <a:rPr lang="en-US" altLang="ja-JP" sz="4800" dirty="0" smtClean="0">
                <a:latin typeface="+mj-ea"/>
                <a:ea typeface="+mj-ea"/>
              </a:rPr>
              <a:t>】</a:t>
            </a:r>
          </a:p>
          <a:p>
            <a:pPr marL="0" indent="0">
              <a:lnSpc>
                <a:spcPct val="100000"/>
              </a:lnSpc>
              <a:spcBef>
                <a:spcPts val="0"/>
              </a:spcBef>
              <a:spcAft>
                <a:spcPts val="0"/>
              </a:spcAft>
              <a:buFont typeface="Calibri" panose="020F0502020204030204" pitchFamily="34" charset="0"/>
              <a:buNone/>
            </a:pPr>
            <a:r>
              <a:rPr lang="ja-JP" altLang="en-US" sz="4800" dirty="0" smtClean="0">
                <a:latin typeface="+mj-ea"/>
                <a:ea typeface="+mj-ea"/>
              </a:rPr>
              <a:t>　</a:t>
            </a:r>
            <a:r>
              <a:rPr lang="en-US" altLang="ja-JP" sz="4800" dirty="0" smtClean="0">
                <a:latin typeface="+mj-ea"/>
                <a:ea typeface="+mj-ea"/>
              </a:rPr>
              <a:t>(1)</a:t>
            </a:r>
            <a:r>
              <a:rPr lang="ja-JP" altLang="en-US" sz="4800" dirty="0" smtClean="0">
                <a:latin typeface="+mj-ea"/>
                <a:ea typeface="+mj-ea"/>
              </a:rPr>
              <a:t> 学級経営の意義</a:t>
            </a:r>
            <a:endParaRPr lang="en-US" altLang="ja-JP" sz="4800" dirty="0" smtClean="0">
              <a:latin typeface="+mj-ea"/>
              <a:ea typeface="+mj-ea"/>
            </a:endParaRPr>
          </a:p>
          <a:p>
            <a:pPr marL="0" indent="0">
              <a:lnSpc>
                <a:spcPct val="100000"/>
              </a:lnSpc>
              <a:spcBef>
                <a:spcPts val="0"/>
              </a:spcBef>
              <a:spcAft>
                <a:spcPts val="0"/>
              </a:spcAft>
              <a:buFont typeface="Calibri" panose="020F0502020204030204" pitchFamily="34" charset="0"/>
              <a:buNone/>
            </a:pPr>
            <a:r>
              <a:rPr lang="ja-JP" altLang="en-US" sz="4800" dirty="0">
                <a:latin typeface="+mj-ea"/>
                <a:ea typeface="+mj-ea"/>
              </a:rPr>
              <a:t>　</a:t>
            </a:r>
            <a:r>
              <a:rPr lang="en-US" altLang="ja-JP" sz="4800" dirty="0" smtClean="0">
                <a:latin typeface="+mj-ea"/>
                <a:ea typeface="+mj-ea"/>
              </a:rPr>
              <a:t>(2)</a:t>
            </a:r>
            <a:r>
              <a:rPr lang="ja-JP" altLang="en-US" sz="4800" dirty="0" smtClean="0">
                <a:latin typeface="+mj-ea"/>
                <a:ea typeface="+mj-ea"/>
              </a:rPr>
              <a:t> 自己存在感を高めるため</a:t>
            </a:r>
            <a:endParaRPr lang="en-US" altLang="ja-JP" sz="4800" dirty="0" smtClean="0">
              <a:latin typeface="+mj-ea"/>
              <a:ea typeface="+mj-ea"/>
            </a:endParaRPr>
          </a:p>
          <a:p>
            <a:pPr marL="0" indent="0">
              <a:lnSpc>
                <a:spcPct val="100000"/>
              </a:lnSpc>
              <a:spcBef>
                <a:spcPts val="0"/>
              </a:spcBef>
              <a:spcAft>
                <a:spcPts val="0"/>
              </a:spcAft>
              <a:buFont typeface="Calibri" panose="020F0502020204030204" pitchFamily="34" charset="0"/>
              <a:buNone/>
            </a:pPr>
            <a:r>
              <a:rPr lang="ja-JP" altLang="en-US" sz="4800" dirty="0" smtClean="0">
                <a:latin typeface="+mj-ea"/>
                <a:ea typeface="+mj-ea"/>
              </a:rPr>
              <a:t>　　　の学級経営</a:t>
            </a:r>
            <a:endParaRPr lang="en-US" altLang="ja-JP" sz="4800" dirty="0" smtClean="0">
              <a:latin typeface="+mj-ea"/>
              <a:ea typeface="+mj-ea"/>
            </a:endParaRPr>
          </a:p>
          <a:p>
            <a:pPr marL="0" indent="0">
              <a:lnSpc>
                <a:spcPct val="100000"/>
              </a:lnSpc>
              <a:spcBef>
                <a:spcPts val="0"/>
              </a:spcBef>
              <a:spcAft>
                <a:spcPts val="0"/>
              </a:spcAft>
              <a:buFont typeface="Calibri" panose="020F0502020204030204" pitchFamily="34" charset="0"/>
              <a:buNone/>
            </a:pPr>
            <a:r>
              <a:rPr lang="ja-JP" altLang="en-US" sz="4800" dirty="0" smtClean="0">
                <a:latin typeface="+mj-ea"/>
                <a:ea typeface="+mj-ea"/>
              </a:rPr>
              <a:t>　</a:t>
            </a:r>
            <a:endParaRPr lang="en-US" altLang="ja-JP" sz="4800" dirty="0" smtClean="0">
              <a:latin typeface="+mj-ea"/>
              <a:ea typeface="+mj-ea"/>
            </a:endParaRPr>
          </a:p>
          <a:p>
            <a:pPr marL="0" indent="0">
              <a:lnSpc>
                <a:spcPct val="100000"/>
              </a:lnSpc>
              <a:spcBef>
                <a:spcPts val="0"/>
              </a:spcBef>
              <a:spcAft>
                <a:spcPts val="0"/>
              </a:spcAft>
              <a:buFont typeface="Calibri" panose="020F0502020204030204" pitchFamily="34" charset="0"/>
              <a:buNone/>
            </a:pPr>
            <a:r>
              <a:rPr lang="ja-JP" altLang="en-US" sz="4800" dirty="0" smtClean="0">
                <a:latin typeface="+mj-ea"/>
                <a:ea typeface="+mj-ea"/>
              </a:rPr>
              <a:t>２　演習</a:t>
            </a:r>
            <a:r>
              <a:rPr lang="en-US" altLang="ja-JP" sz="4800" dirty="0" smtClean="0">
                <a:latin typeface="+mj-ea"/>
                <a:ea typeface="+mj-ea"/>
              </a:rPr>
              <a:t>【15</a:t>
            </a:r>
            <a:r>
              <a:rPr lang="ja-JP" altLang="en-US" sz="4800" dirty="0" smtClean="0">
                <a:latin typeface="+mj-ea"/>
                <a:ea typeface="+mj-ea"/>
              </a:rPr>
              <a:t>分</a:t>
            </a:r>
            <a:r>
              <a:rPr lang="en-US" altLang="ja-JP" sz="4800" dirty="0" smtClean="0">
                <a:latin typeface="+mj-ea"/>
                <a:ea typeface="+mj-ea"/>
              </a:rPr>
              <a:t>】</a:t>
            </a:r>
          </a:p>
          <a:p>
            <a:pPr marL="0" indent="0">
              <a:lnSpc>
                <a:spcPct val="100000"/>
              </a:lnSpc>
              <a:spcBef>
                <a:spcPts val="0"/>
              </a:spcBef>
              <a:spcAft>
                <a:spcPts val="0"/>
              </a:spcAft>
              <a:buNone/>
            </a:pPr>
            <a:r>
              <a:rPr lang="ja-JP" altLang="en-US" sz="4800" dirty="0" smtClean="0">
                <a:latin typeface="+mj-ea"/>
              </a:rPr>
              <a:t>　　</a:t>
            </a:r>
            <a:endParaRPr lang="en-US" altLang="ja-JP" sz="4800" dirty="0" smtClean="0">
              <a:latin typeface="+mj-ea"/>
            </a:endParaRPr>
          </a:p>
          <a:p>
            <a:pPr marL="0" indent="0">
              <a:lnSpc>
                <a:spcPct val="100000"/>
              </a:lnSpc>
              <a:spcBef>
                <a:spcPts val="0"/>
              </a:spcBef>
              <a:spcAft>
                <a:spcPts val="0"/>
              </a:spcAft>
              <a:buNone/>
            </a:pPr>
            <a:r>
              <a:rPr lang="ja-JP" altLang="en-US" sz="4800" dirty="0" smtClean="0">
                <a:latin typeface="+mj-ea"/>
                <a:ea typeface="+mj-ea"/>
              </a:rPr>
              <a:t>３　まとめ　</a:t>
            </a:r>
            <a:endParaRPr lang="en-US" altLang="ja-JP" sz="4800" dirty="0" smtClean="0">
              <a:latin typeface="+mj-ea"/>
              <a:ea typeface="+mj-ea"/>
            </a:endParaRPr>
          </a:p>
        </p:txBody>
      </p:sp>
      <p:sp>
        <p:nvSpPr>
          <p:cNvPr id="2" name="スライド番号プレースホルダー 1"/>
          <p:cNvSpPr>
            <a:spLocks noGrp="1"/>
          </p:cNvSpPr>
          <p:nvPr>
            <p:ph type="sldNum" sz="quarter" idx="12"/>
          </p:nvPr>
        </p:nvSpPr>
        <p:spPr/>
        <p:txBody>
          <a:bodyPr/>
          <a:lstStyle/>
          <a:p>
            <a:fld id="{FCBC3066-976C-44CF-93B9-B62F35791487}" type="slidenum">
              <a:rPr kumimoji="1" lang="ja-JP" altLang="en-US" smtClean="0"/>
              <a:t>3</a:t>
            </a:fld>
            <a:endParaRPr kumimoji="1" lang="ja-JP" altLang="en-US"/>
          </a:p>
        </p:txBody>
      </p:sp>
    </p:spTree>
    <p:extLst>
      <p:ext uri="{BB962C8B-B14F-4D97-AF65-F5344CB8AC3E}">
        <p14:creationId xmlns:p14="http://schemas.microsoft.com/office/powerpoint/2010/main" val="2301456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5"/>
          <p:cNvSpPr txBox="1">
            <a:spLocks noChangeArrowheads="1"/>
          </p:cNvSpPr>
          <p:nvPr/>
        </p:nvSpPr>
        <p:spPr bwMode="auto">
          <a:xfrm>
            <a:off x="541318" y="1344257"/>
            <a:ext cx="8054041" cy="4832092"/>
          </a:xfrm>
          <a:prstGeom prst="rect">
            <a:avLst/>
          </a:prstGeom>
          <a:noFill/>
          <a:ln>
            <a:noFill/>
          </a:ln>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ct val="50000"/>
              </a:spcBef>
            </a:pPr>
            <a:r>
              <a:rPr lang="ja-JP" altLang="en-US" sz="4400" b="1" dirty="0" smtClean="0">
                <a:solidFill>
                  <a:prstClr val="black"/>
                </a:solidFill>
                <a:latin typeface="ＭＳ ゴシック" panose="020B0609070205080204" pitchFamily="49" charset="-128"/>
                <a:ea typeface="ＭＳ ゴシック" panose="020B0609070205080204" pitchFamily="49" charset="-128"/>
              </a:rPr>
              <a:t>学級</a:t>
            </a:r>
            <a:r>
              <a:rPr lang="ja-JP" altLang="en-US" sz="4400" b="1" dirty="0">
                <a:solidFill>
                  <a:prstClr val="black"/>
                </a:solidFill>
                <a:latin typeface="ＭＳ ゴシック" panose="020B0609070205080204" pitchFamily="49" charset="-128"/>
                <a:ea typeface="ＭＳ ゴシック" panose="020B0609070205080204" pitchFamily="49" charset="-128"/>
              </a:rPr>
              <a:t>経営とは</a:t>
            </a:r>
            <a:r>
              <a:rPr lang="ja-JP" altLang="en-US" sz="4400" b="1" dirty="0" smtClean="0">
                <a:solidFill>
                  <a:prstClr val="black"/>
                </a:solidFill>
                <a:latin typeface="ＭＳ ゴシック" panose="020B0609070205080204" pitchFamily="49" charset="-128"/>
                <a:ea typeface="ＭＳ ゴシック" panose="020B0609070205080204" pitchFamily="49" charset="-128"/>
              </a:rPr>
              <a:t>、</a:t>
            </a:r>
            <a:endParaRPr lang="en-US" altLang="ja-JP" sz="4400" b="1" dirty="0" smtClean="0">
              <a:solidFill>
                <a:prstClr val="black"/>
              </a:solidFill>
              <a:latin typeface="ＭＳ ゴシック" panose="020B0609070205080204" pitchFamily="49" charset="-128"/>
              <a:ea typeface="ＭＳ ゴシック" panose="020B0609070205080204" pitchFamily="49" charset="-128"/>
            </a:endParaRPr>
          </a:p>
          <a:p>
            <a:pPr>
              <a:spcBef>
                <a:spcPct val="50000"/>
              </a:spcBef>
            </a:pPr>
            <a:endParaRPr lang="en-US" altLang="ja-JP" sz="4400" b="1" dirty="0" smtClean="0">
              <a:solidFill>
                <a:prstClr val="black"/>
              </a:solidFill>
              <a:latin typeface="ＭＳ ゴシック" panose="020B0609070205080204" pitchFamily="49" charset="-128"/>
              <a:ea typeface="ＭＳ ゴシック" panose="020B0609070205080204" pitchFamily="49" charset="-128"/>
            </a:endParaRPr>
          </a:p>
          <a:p>
            <a:pPr>
              <a:spcBef>
                <a:spcPct val="50000"/>
              </a:spcBef>
            </a:pPr>
            <a:r>
              <a:rPr lang="ja-JP" altLang="en-US" sz="4400" b="1" dirty="0" smtClean="0">
                <a:solidFill>
                  <a:prstClr val="black"/>
                </a:solidFill>
                <a:latin typeface="ＭＳ ゴシック" panose="020B0609070205080204" pitchFamily="49" charset="-128"/>
                <a:ea typeface="ＭＳ ゴシック" panose="020B0609070205080204" pitchFamily="49" charset="-128"/>
              </a:rPr>
              <a:t>ため</a:t>
            </a:r>
            <a:r>
              <a:rPr lang="ja-JP" altLang="en-US" sz="4400" b="1" dirty="0">
                <a:solidFill>
                  <a:prstClr val="black"/>
                </a:solidFill>
                <a:latin typeface="ＭＳ ゴシック" panose="020B0609070205080204" pitchFamily="49" charset="-128"/>
                <a:ea typeface="ＭＳ ゴシック" panose="020B0609070205080204" pitchFamily="49" charset="-128"/>
              </a:rPr>
              <a:t>に、学級を基本の組織として展開される教育</a:t>
            </a:r>
            <a:r>
              <a:rPr lang="ja-JP" altLang="en-US" sz="4400" dirty="0">
                <a:solidFill>
                  <a:prstClr val="black"/>
                </a:solidFill>
                <a:latin typeface="ＭＳ ゴシック" panose="020B0609070205080204" pitchFamily="49" charset="-128"/>
                <a:ea typeface="ＭＳ ゴシック" panose="020B0609070205080204" pitchFamily="49" charset="-128"/>
              </a:rPr>
              <a:t>活動</a:t>
            </a:r>
            <a:r>
              <a:rPr lang="ja-JP" altLang="en-US" sz="4400" b="1" dirty="0">
                <a:solidFill>
                  <a:prstClr val="black"/>
                </a:solidFill>
                <a:latin typeface="ＭＳ ゴシック" panose="020B0609070205080204" pitchFamily="49" charset="-128"/>
                <a:ea typeface="ＭＳ ゴシック" panose="020B0609070205080204" pitchFamily="49" charset="-128"/>
              </a:rPr>
              <a:t>の計画、実施及び評価など、学級担任が関わる全ての活動</a:t>
            </a:r>
          </a:p>
        </p:txBody>
      </p:sp>
      <p:sp>
        <p:nvSpPr>
          <p:cNvPr id="2" name="スライド番号プレースホルダー 1"/>
          <p:cNvSpPr>
            <a:spLocks noGrp="1"/>
          </p:cNvSpPr>
          <p:nvPr>
            <p:ph type="sldNum" sz="quarter" idx="12"/>
          </p:nvPr>
        </p:nvSpPr>
        <p:spPr>
          <a:xfrm>
            <a:off x="7439858" y="6492875"/>
            <a:ext cx="984019" cy="365125"/>
          </a:xfrm>
        </p:spPr>
        <p:txBody>
          <a:bodyPr/>
          <a:lstStyle/>
          <a:p>
            <a:pPr>
              <a:defRPr/>
            </a:pPr>
            <a:fld id="{F074242C-AF33-4FB9-8577-52C0EE8221DB}" type="slidenum">
              <a:rPr lang="en-US" altLang="ja-JP"/>
              <a:pPr>
                <a:defRPr/>
              </a:pPr>
              <a:t>4</a:t>
            </a:fld>
            <a:endParaRPr lang="en-US" altLang="ja-JP" dirty="0"/>
          </a:p>
        </p:txBody>
      </p:sp>
      <p:sp>
        <p:nvSpPr>
          <p:cNvPr id="8" name="タイトル 1"/>
          <p:cNvSpPr txBox="1">
            <a:spLocks/>
          </p:cNvSpPr>
          <p:nvPr/>
        </p:nvSpPr>
        <p:spPr>
          <a:xfrm>
            <a:off x="0" y="0"/>
            <a:ext cx="9144000" cy="626269"/>
          </a:xfrm>
          <a:prstGeom prst="rect">
            <a:avLst/>
          </a:prstGeom>
          <a:solidFill>
            <a:srgbClr val="92D050"/>
          </a:solidFill>
          <a:ln>
            <a:solidFill>
              <a:srgbClr val="92D050"/>
            </a:solidFill>
          </a:ln>
        </p:spPr>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300" dirty="0" smtClean="0">
                <a:solidFill>
                  <a:prstClr val="black"/>
                </a:solidFill>
                <a:latin typeface="+mj-ea"/>
              </a:rPr>
              <a:t>（１）学級経営の意義</a:t>
            </a:r>
            <a:endParaRPr lang="ja-JP" altLang="en-US" sz="3300" dirty="0">
              <a:solidFill>
                <a:prstClr val="black"/>
              </a:solidFill>
              <a:latin typeface="+mj-ea"/>
            </a:endParaRPr>
          </a:p>
        </p:txBody>
      </p:sp>
      <p:sp>
        <p:nvSpPr>
          <p:cNvPr id="6" name="正方形/長方形 5"/>
          <p:cNvSpPr/>
          <p:nvPr/>
        </p:nvSpPr>
        <p:spPr>
          <a:xfrm>
            <a:off x="939329" y="2407190"/>
            <a:ext cx="7258017" cy="72305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400" b="1" dirty="0" smtClean="0">
                <a:solidFill>
                  <a:schemeClr val="tx1"/>
                </a:solidFill>
                <a:latin typeface="ＭＳ ゴシック" panose="020B0609070205080204" pitchFamily="49" charset="-128"/>
                <a:ea typeface="ＭＳ ゴシック" panose="020B0609070205080204" pitchFamily="49" charset="-128"/>
              </a:rPr>
              <a:t>学校の教育目標を実現する</a:t>
            </a:r>
            <a:endParaRPr lang="ja-JP" altLang="en-US" sz="4400" b="1"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1510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439858" y="6492875"/>
            <a:ext cx="984019" cy="365125"/>
          </a:xfrm>
        </p:spPr>
        <p:txBody>
          <a:bodyPr/>
          <a:lstStyle/>
          <a:p>
            <a:pPr>
              <a:defRPr/>
            </a:pPr>
            <a:fld id="{F074242C-AF33-4FB9-8577-52C0EE8221DB}" type="slidenum">
              <a:rPr lang="en-US" altLang="ja-JP"/>
              <a:pPr>
                <a:defRPr/>
              </a:pPr>
              <a:t>5</a:t>
            </a:fld>
            <a:endParaRPr lang="en-US" altLang="ja-JP" dirty="0"/>
          </a:p>
        </p:txBody>
      </p:sp>
      <p:sp>
        <p:nvSpPr>
          <p:cNvPr id="8" name="タイトル 1"/>
          <p:cNvSpPr txBox="1">
            <a:spLocks/>
          </p:cNvSpPr>
          <p:nvPr/>
        </p:nvSpPr>
        <p:spPr>
          <a:xfrm>
            <a:off x="0" y="0"/>
            <a:ext cx="9144000" cy="626269"/>
          </a:xfrm>
          <a:prstGeom prst="rect">
            <a:avLst/>
          </a:prstGeom>
          <a:solidFill>
            <a:srgbClr val="92D050"/>
          </a:solidFill>
          <a:ln>
            <a:solidFill>
              <a:srgbClr val="92D050"/>
            </a:solidFill>
          </a:ln>
        </p:spPr>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300" dirty="0" smtClean="0">
                <a:solidFill>
                  <a:prstClr val="black"/>
                </a:solidFill>
                <a:latin typeface="+mj-ea"/>
              </a:rPr>
              <a:t>（１）学級経営の意義</a:t>
            </a:r>
            <a:endParaRPr lang="ja-JP" altLang="en-US" sz="3300" dirty="0">
              <a:solidFill>
                <a:prstClr val="black"/>
              </a:solidFill>
              <a:latin typeface="+mj-ea"/>
            </a:endParaRPr>
          </a:p>
        </p:txBody>
      </p:sp>
      <p:sp>
        <p:nvSpPr>
          <p:cNvPr id="4" name="テキスト ボックス 3"/>
          <p:cNvSpPr txBox="1"/>
          <p:nvPr/>
        </p:nvSpPr>
        <p:spPr>
          <a:xfrm>
            <a:off x="274320" y="2056587"/>
            <a:ext cx="9144000" cy="4832092"/>
          </a:xfrm>
          <a:prstGeom prst="rect">
            <a:avLst/>
          </a:prstGeom>
          <a:noFill/>
        </p:spPr>
        <p:txBody>
          <a:bodyPr wrap="square" rtlCol="0">
            <a:spAutoFit/>
          </a:bodyPr>
          <a:lstStyle/>
          <a:p>
            <a:r>
              <a:rPr lang="ja-JP" altLang="en-US" sz="4400" dirty="0" smtClean="0">
                <a:latin typeface="ＭＳ ゴシック" panose="020B0609070205080204" pitchFamily="49" charset="-128"/>
                <a:ea typeface="ＭＳ ゴシック" panose="020B0609070205080204" pitchFamily="49" charset="-128"/>
              </a:rPr>
              <a:t>〇　学級経営計画に関わること</a:t>
            </a:r>
            <a:endParaRPr lang="en-US" altLang="ja-JP" sz="4400" dirty="0" smtClean="0">
              <a:latin typeface="ＭＳ ゴシック" panose="020B0609070205080204" pitchFamily="49" charset="-128"/>
              <a:ea typeface="ＭＳ ゴシック" panose="020B0609070205080204" pitchFamily="49" charset="-128"/>
            </a:endParaRPr>
          </a:p>
          <a:p>
            <a:r>
              <a:rPr kumimoji="1" lang="ja-JP" altLang="en-US" sz="4400" dirty="0" smtClean="0">
                <a:latin typeface="ＭＳ ゴシック" panose="020B0609070205080204" pitchFamily="49" charset="-128"/>
                <a:ea typeface="ＭＳ ゴシック" panose="020B0609070205080204" pitchFamily="49" charset="-128"/>
              </a:rPr>
              <a:t>〇　学習環境に関わること</a:t>
            </a:r>
            <a:endParaRPr kumimoji="1" lang="en-US" altLang="ja-JP" sz="4400" dirty="0" smtClean="0">
              <a:latin typeface="ＭＳ ゴシック" panose="020B0609070205080204" pitchFamily="49" charset="-128"/>
              <a:ea typeface="ＭＳ ゴシック" panose="020B0609070205080204" pitchFamily="49" charset="-128"/>
            </a:endParaRPr>
          </a:p>
          <a:p>
            <a:r>
              <a:rPr lang="ja-JP" altLang="en-US" sz="4400" dirty="0" smtClean="0">
                <a:latin typeface="ＭＳ ゴシック" panose="020B0609070205080204" pitchFamily="49" charset="-128"/>
                <a:ea typeface="ＭＳ ゴシック" panose="020B0609070205080204" pitchFamily="49" charset="-128"/>
              </a:rPr>
              <a:t>〇　家庭との連携に関わること</a:t>
            </a:r>
            <a:endParaRPr lang="en-US" altLang="ja-JP" sz="4400" dirty="0" smtClean="0">
              <a:latin typeface="ＭＳ ゴシック" panose="020B0609070205080204" pitchFamily="49" charset="-128"/>
              <a:ea typeface="ＭＳ ゴシック" panose="020B0609070205080204" pitchFamily="49" charset="-128"/>
            </a:endParaRPr>
          </a:p>
          <a:p>
            <a:r>
              <a:rPr lang="ja-JP" altLang="en-US" sz="4400" dirty="0" smtClean="0">
                <a:latin typeface="ＭＳ ゴシック" panose="020B0609070205080204" pitchFamily="49" charset="-128"/>
                <a:ea typeface="ＭＳ ゴシック" panose="020B0609070205080204" pitchFamily="49" charset="-128"/>
              </a:rPr>
              <a:t>〇　</a:t>
            </a:r>
            <a:r>
              <a:rPr lang="ja-JP" altLang="en-US" sz="4400" u="sng" dirty="0" smtClean="0">
                <a:latin typeface="ＭＳ ゴシック" panose="020B0609070205080204" pitchFamily="49" charset="-128"/>
                <a:ea typeface="ＭＳ ゴシック" panose="020B0609070205080204" pitchFamily="49" charset="-128"/>
              </a:rPr>
              <a:t>学習指導に関わること</a:t>
            </a:r>
            <a:endParaRPr lang="en-US" altLang="ja-JP" sz="4400" u="sng" dirty="0" smtClean="0">
              <a:latin typeface="ＭＳ ゴシック" panose="020B0609070205080204" pitchFamily="49" charset="-128"/>
              <a:ea typeface="ＭＳ ゴシック" panose="020B0609070205080204" pitchFamily="49" charset="-128"/>
            </a:endParaRPr>
          </a:p>
          <a:p>
            <a:r>
              <a:rPr lang="ja-JP" altLang="en-US" sz="4400" dirty="0" smtClean="0">
                <a:latin typeface="ＭＳ ゴシック" panose="020B0609070205080204" pitchFamily="49" charset="-128"/>
                <a:ea typeface="ＭＳ ゴシック" panose="020B0609070205080204" pitchFamily="49" charset="-128"/>
              </a:rPr>
              <a:t>〇　</a:t>
            </a:r>
            <a:r>
              <a:rPr lang="ja-JP" altLang="en-US" sz="4400" u="sng" dirty="0" smtClean="0">
                <a:latin typeface="ＭＳ ゴシック" panose="020B0609070205080204" pitchFamily="49" charset="-128"/>
                <a:ea typeface="ＭＳ ゴシック" panose="020B0609070205080204" pitchFamily="49" charset="-128"/>
              </a:rPr>
              <a:t>生徒指導に関わること</a:t>
            </a:r>
            <a:endParaRPr lang="en-US" altLang="ja-JP" sz="4400" u="sng" dirty="0" smtClean="0">
              <a:latin typeface="ＭＳ ゴシック" panose="020B0609070205080204" pitchFamily="49" charset="-128"/>
              <a:ea typeface="ＭＳ ゴシック" panose="020B0609070205080204" pitchFamily="49" charset="-128"/>
            </a:endParaRPr>
          </a:p>
          <a:p>
            <a:r>
              <a:rPr lang="ja-JP" altLang="en-US" sz="4400" dirty="0" smtClean="0">
                <a:latin typeface="ＭＳ ゴシック" panose="020B0609070205080204" pitchFamily="49" charset="-128"/>
                <a:ea typeface="ＭＳ ゴシック" panose="020B0609070205080204" pitchFamily="49" charset="-128"/>
              </a:rPr>
              <a:t>〇　進路指導に関わること</a:t>
            </a:r>
            <a:endParaRPr lang="en-US" altLang="ja-JP" sz="4400" dirty="0" smtClean="0">
              <a:latin typeface="ＭＳ ゴシック" panose="020B0609070205080204" pitchFamily="49" charset="-128"/>
              <a:ea typeface="ＭＳ ゴシック" panose="020B0609070205080204" pitchFamily="49" charset="-128"/>
            </a:endParaRPr>
          </a:p>
          <a:p>
            <a:r>
              <a:rPr lang="ja-JP" altLang="en-US" sz="4400" dirty="0" smtClean="0">
                <a:latin typeface="ＭＳ ゴシック" panose="020B0609070205080204" pitchFamily="49" charset="-128"/>
                <a:ea typeface="ＭＳ ゴシック" panose="020B0609070205080204" pitchFamily="49" charset="-128"/>
              </a:rPr>
              <a:t>〇　学級事務に関わること</a:t>
            </a:r>
            <a:endParaRPr lang="en-US" altLang="ja-JP" sz="4400" dirty="0" smtClean="0">
              <a:latin typeface="ＭＳ ゴシック" panose="020B0609070205080204" pitchFamily="49" charset="-128"/>
              <a:ea typeface="ＭＳ ゴシック" panose="020B0609070205080204" pitchFamily="49" charset="-128"/>
            </a:endParaRPr>
          </a:p>
        </p:txBody>
      </p:sp>
      <p:sp>
        <p:nvSpPr>
          <p:cNvPr id="5" name="テキスト ボックス 4"/>
          <p:cNvSpPr txBox="1"/>
          <p:nvPr/>
        </p:nvSpPr>
        <p:spPr>
          <a:xfrm>
            <a:off x="296626" y="626269"/>
            <a:ext cx="8847373" cy="1446550"/>
          </a:xfrm>
          <a:prstGeom prst="rect">
            <a:avLst/>
          </a:prstGeom>
          <a:noFill/>
        </p:spPr>
        <p:txBody>
          <a:bodyPr wrap="square" rtlCol="0">
            <a:spAutoFit/>
          </a:bodyPr>
          <a:lstStyle/>
          <a:p>
            <a:r>
              <a:rPr kumimoji="1" lang="ja-JP" altLang="en-US" sz="4400" b="1" dirty="0" smtClean="0">
                <a:latin typeface="ＭＳ ゴシック" panose="020B0609070205080204" pitchFamily="49" charset="-128"/>
                <a:ea typeface="ＭＳ ゴシック" panose="020B0609070205080204" pitchFamily="49" charset="-128"/>
              </a:rPr>
              <a:t>学級経営には大きく分けて、次のような内容があります。</a:t>
            </a:r>
            <a:endParaRPr kumimoji="1" lang="ja-JP" altLang="en-US" sz="44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404790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F074242C-AF33-4FB9-8577-52C0EE8221DB}" type="slidenum">
              <a:rPr lang="en-US" altLang="ja-JP"/>
              <a:pPr>
                <a:defRPr/>
              </a:pPr>
              <a:t>6</a:t>
            </a:fld>
            <a:endParaRPr lang="en-US" altLang="ja-JP" dirty="0"/>
          </a:p>
        </p:txBody>
      </p:sp>
      <p:sp>
        <p:nvSpPr>
          <p:cNvPr id="7" name="正方形/長方形 6"/>
          <p:cNvSpPr/>
          <p:nvPr/>
        </p:nvSpPr>
        <p:spPr>
          <a:xfrm>
            <a:off x="344356" y="1904244"/>
            <a:ext cx="8409568" cy="1259829"/>
          </a:xfrm>
          <a:prstGeom prst="rect">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anchor="t" anchorCtr="0"/>
          <a:lstStyle/>
          <a:p>
            <a:pPr>
              <a:defRPr/>
            </a:pPr>
            <a:r>
              <a:rPr lang="ja-JP" altLang="en-US" sz="3600" b="1" dirty="0" smtClean="0">
                <a:latin typeface="+mj-ea"/>
                <a:ea typeface="+mj-ea"/>
              </a:rPr>
              <a:t>　１分間</a:t>
            </a:r>
            <a:r>
              <a:rPr lang="ja-JP" altLang="en-US" sz="3600" b="1" dirty="0">
                <a:latin typeface="+mj-ea"/>
                <a:ea typeface="+mj-ea"/>
              </a:rPr>
              <a:t>スピーチの実践を通じて、</a:t>
            </a:r>
            <a:r>
              <a:rPr lang="ja-JP" altLang="en-US" sz="3600" b="1" dirty="0" smtClean="0">
                <a:latin typeface="+mj-ea"/>
                <a:ea typeface="+mj-ea"/>
              </a:rPr>
              <a:t>分かりやすく</a:t>
            </a:r>
            <a:r>
              <a:rPr lang="ja-JP" altLang="en-US" sz="3600" b="1" dirty="0">
                <a:latin typeface="+mj-ea"/>
                <a:ea typeface="+mj-ea"/>
              </a:rPr>
              <a:t>伝える力を身に</a:t>
            </a:r>
            <a:r>
              <a:rPr lang="ja-JP" altLang="en-US" sz="3600" b="1" dirty="0" smtClean="0">
                <a:latin typeface="+mj-ea"/>
                <a:ea typeface="+mj-ea"/>
              </a:rPr>
              <a:t>付けさせる。</a:t>
            </a:r>
            <a:endParaRPr lang="en-US" altLang="ja-JP" sz="3600" b="1" dirty="0">
              <a:latin typeface="+mj-ea"/>
              <a:ea typeface="+mj-ea"/>
            </a:endParaRPr>
          </a:p>
        </p:txBody>
      </p:sp>
      <p:sp>
        <p:nvSpPr>
          <p:cNvPr id="8" name="タイトル 1"/>
          <p:cNvSpPr txBox="1">
            <a:spLocks/>
          </p:cNvSpPr>
          <p:nvPr/>
        </p:nvSpPr>
        <p:spPr>
          <a:xfrm>
            <a:off x="0" y="-7796"/>
            <a:ext cx="9144000" cy="626269"/>
          </a:xfrm>
          <a:prstGeom prst="rect">
            <a:avLst/>
          </a:prstGeom>
          <a:solidFill>
            <a:srgbClr val="92D050"/>
          </a:solidFill>
          <a:ln>
            <a:solidFill>
              <a:srgbClr val="92D050"/>
            </a:solidFill>
          </a:ln>
        </p:spPr>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spcBef>
                <a:spcPts val="0"/>
              </a:spcBef>
            </a:pPr>
            <a:r>
              <a:rPr lang="ja-JP" altLang="en-US" sz="3300" dirty="0" smtClean="0">
                <a:solidFill>
                  <a:prstClr val="black"/>
                </a:solidFill>
                <a:latin typeface="+mj-ea"/>
              </a:rPr>
              <a:t>（２）</a:t>
            </a:r>
            <a:r>
              <a:rPr lang="ja-JP" altLang="en-US" sz="3600" dirty="0" smtClean="0">
                <a:latin typeface="+mj-ea"/>
              </a:rPr>
              <a:t>自己</a:t>
            </a:r>
            <a:r>
              <a:rPr lang="ja-JP" altLang="en-US" sz="3600" dirty="0">
                <a:latin typeface="+mj-ea"/>
              </a:rPr>
              <a:t>存在感を高める</a:t>
            </a:r>
            <a:r>
              <a:rPr lang="ja-JP" altLang="en-US" sz="3600" dirty="0" smtClean="0">
                <a:latin typeface="+mj-ea"/>
              </a:rPr>
              <a:t>ための</a:t>
            </a:r>
            <a:r>
              <a:rPr lang="ja-JP" altLang="en-US" sz="3600" dirty="0">
                <a:latin typeface="+mj-ea"/>
              </a:rPr>
              <a:t>学級</a:t>
            </a:r>
            <a:r>
              <a:rPr lang="ja-JP" altLang="en-US" sz="3600" dirty="0" smtClean="0">
                <a:latin typeface="+mj-ea"/>
              </a:rPr>
              <a:t>経営</a:t>
            </a:r>
            <a:endParaRPr lang="en-US" altLang="ja-JP" sz="3600" dirty="0">
              <a:latin typeface="+mj-ea"/>
            </a:endParaRPr>
          </a:p>
        </p:txBody>
      </p:sp>
      <p:sp>
        <p:nvSpPr>
          <p:cNvPr id="6" name="下矢印 5"/>
          <p:cNvSpPr/>
          <p:nvPr/>
        </p:nvSpPr>
        <p:spPr>
          <a:xfrm>
            <a:off x="1222829" y="3337178"/>
            <a:ext cx="1886131" cy="821962"/>
          </a:xfrm>
          <a:prstGeom prst="downArrow">
            <a:avLst>
              <a:gd name="adj1" fmla="val 30296"/>
              <a:gd name="adj2"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3708399" y="3206550"/>
            <a:ext cx="5045525" cy="1077218"/>
          </a:xfrm>
          <a:prstGeom prst="rect">
            <a:avLst/>
          </a:prstGeom>
          <a:noFill/>
        </p:spPr>
        <p:txBody>
          <a:bodyPr wrap="square" rtlCol="0">
            <a:spAutoFit/>
          </a:bodyPr>
          <a:lstStyle/>
          <a:p>
            <a:r>
              <a:rPr kumimoji="1" lang="ja-JP" altLang="en-US" sz="3200" dirty="0" smtClean="0"/>
              <a:t>　児童生徒の自己存在感等を高めるために</a:t>
            </a:r>
            <a:endParaRPr kumimoji="1" lang="ja-JP" altLang="en-US" sz="3200" dirty="0"/>
          </a:p>
        </p:txBody>
      </p:sp>
      <p:sp>
        <p:nvSpPr>
          <p:cNvPr id="18" name="正方形/長方形 17"/>
          <p:cNvSpPr/>
          <p:nvPr/>
        </p:nvSpPr>
        <p:spPr>
          <a:xfrm>
            <a:off x="344356" y="4332245"/>
            <a:ext cx="8409568" cy="2389231"/>
          </a:xfrm>
          <a:prstGeom prst="rect">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anchor="t" anchorCtr="0"/>
          <a:lstStyle/>
          <a:p>
            <a:pPr>
              <a:defRPr/>
            </a:pPr>
            <a:r>
              <a:rPr lang="en-US" altLang="ja-JP" sz="3600" b="1" dirty="0" smtClean="0">
                <a:latin typeface="+mj-ea"/>
                <a:ea typeface="+mj-ea"/>
              </a:rPr>
              <a:t>【</a:t>
            </a:r>
            <a:r>
              <a:rPr lang="ja-JP" altLang="en-US" sz="3600" b="1" dirty="0" smtClean="0">
                <a:latin typeface="+mj-ea"/>
                <a:ea typeface="+mj-ea"/>
              </a:rPr>
              <a:t>自己存在感等を高めるために</a:t>
            </a:r>
            <a:r>
              <a:rPr lang="en-US" altLang="ja-JP" sz="3600" b="1" dirty="0" smtClean="0">
                <a:latin typeface="+mj-ea"/>
                <a:ea typeface="+mj-ea"/>
              </a:rPr>
              <a:t>】</a:t>
            </a:r>
          </a:p>
        </p:txBody>
      </p:sp>
      <p:sp>
        <p:nvSpPr>
          <p:cNvPr id="9" name="テキスト ボックス 8"/>
          <p:cNvSpPr txBox="1"/>
          <p:nvPr/>
        </p:nvSpPr>
        <p:spPr>
          <a:xfrm>
            <a:off x="30481" y="698898"/>
            <a:ext cx="3677918" cy="523220"/>
          </a:xfrm>
          <a:prstGeom prst="rect">
            <a:avLst/>
          </a:prstGeom>
          <a:solidFill>
            <a:srgbClr val="00B0F0"/>
          </a:solidFill>
        </p:spPr>
        <p:txBody>
          <a:bodyPr wrap="square" rtlCol="0">
            <a:spAutoFit/>
          </a:bodyPr>
          <a:lstStyle/>
          <a:p>
            <a:r>
              <a:rPr kumimoji="1" lang="ja-JP" altLang="en-US" sz="2800" dirty="0" smtClean="0"/>
              <a:t>学習指導に関すること</a:t>
            </a:r>
            <a:endParaRPr kumimoji="1" lang="ja-JP" altLang="en-US" sz="2800" dirty="0"/>
          </a:p>
        </p:txBody>
      </p:sp>
      <p:sp>
        <p:nvSpPr>
          <p:cNvPr id="10" name="テキスト ボックス 9"/>
          <p:cNvSpPr txBox="1"/>
          <p:nvPr/>
        </p:nvSpPr>
        <p:spPr>
          <a:xfrm>
            <a:off x="30481" y="1307798"/>
            <a:ext cx="1772193" cy="523220"/>
          </a:xfrm>
          <a:prstGeom prst="rect">
            <a:avLst/>
          </a:prstGeom>
          <a:solidFill>
            <a:schemeClr val="accent2">
              <a:lumMod val="60000"/>
              <a:lumOff val="40000"/>
            </a:schemeClr>
          </a:solidFill>
        </p:spPr>
        <p:txBody>
          <a:bodyPr wrap="square" rtlCol="0">
            <a:spAutoFit/>
          </a:bodyPr>
          <a:lstStyle/>
          <a:p>
            <a:r>
              <a:rPr kumimoji="1" lang="ja-JP" altLang="en-US" sz="2800" dirty="0" smtClean="0"/>
              <a:t>実践事例</a:t>
            </a:r>
            <a:endParaRPr kumimoji="1" lang="ja-JP" altLang="en-US" sz="2800" dirty="0"/>
          </a:p>
        </p:txBody>
      </p:sp>
    </p:spTree>
    <p:extLst>
      <p:ext uri="{BB962C8B-B14F-4D97-AF65-F5344CB8AC3E}">
        <p14:creationId xmlns:p14="http://schemas.microsoft.com/office/powerpoint/2010/main" val="879873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F074242C-AF33-4FB9-8577-52C0EE8221DB}" type="slidenum">
              <a:rPr lang="en-US" altLang="ja-JP"/>
              <a:pPr>
                <a:defRPr/>
              </a:pPr>
              <a:t>7</a:t>
            </a:fld>
            <a:endParaRPr lang="en-US" altLang="ja-JP" dirty="0"/>
          </a:p>
        </p:txBody>
      </p:sp>
      <p:sp>
        <p:nvSpPr>
          <p:cNvPr id="7" name="正方形/長方形 6"/>
          <p:cNvSpPr/>
          <p:nvPr/>
        </p:nvSpPr>
        <p:spPr>
          <a:xfrm>
            <a:off x="344356" y="1904245"/>
            <a:ext cx="8409568" cy="1215456"/>
          </a:xfrm>
          <a:prstGeom prst="rect">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anchor="t" anchorCtr="0"/>
          <a:lstStyle/>
          <a:p>
            <a:pPr>
              <a:defRPr/>
            </a:pPr>
            <a:r>
              <a:rPr lang="ja-JP" altLang="en-US" sz="3200" b="1" dirty="0" smtClean="0">
                <a:latin typeface="+mj-ea"/>
                <a:ea typeface="+mj-ea"/>
              </a:rPr>
              <a:t>　１分間</a:t>
            </a:r>
            <a:r>
              <a:rPr lang="ja-JP" altLang="en-US" sz="3200" b="1" dirty="0">
                <a:latin typeface="+mj-ea"/>
                <a:ea typeface="+mj-ea"/>
              </a:rPr>
              <a:t>スピーチの実践を通じて、</a:t>
            </a:r>
            <a:r>
              <a:rPr lang="ja-JP" altLang="en-US" sz="3200" b="1" dirty="0" smtClean="0">
                <a:latin typeface="+mj-ea"/>
                <a:ea typeface="+mj-ea"/>
              </a:rPr>
              <a:t>分かりやすく</a:t>
            </a:r>
            <a:r>
              <a:rPr lang="ja-JP" altLang="en-US" sz="3200" b="1" dirty="0">
                <a:latin typeface="+mj-ea"/>
                <a:ea typeface="+mj-ea"/>
              </a:rPr>
              <a:t>伝える力を身に</a:t>
            </a:r>
            <a:r>
              <a:rPr lang="ja-JP" altLang="en-US" sz="3200" b="1" dirty="0" smtClean="0">
                <a:latin typeface="+mj-ea"/>
                <a:ea typeface="+mj-ea"/>
              </a:rPr>
              <a:t>付けさせる。</a:t>
            </a:r>
            <a:endParaRPr lang="en-US" altLang="ja-JP" sz="3200" b="1" dirty="0">
              <a:latin typeface="+mj-ea"/>
              <a:ea typeface="+mj-ea"/>
            </a:endParaRPr>
          </a:p>
        </p:txBody>
      </p:sp>
      <p:sp>
        <p:nvSpPr>
          <p:cNvPr id="8" name="タイトル 1"/>
          <p:cNvSpPr txBox="1">
            <a:spLocks/>
          </p:cNvSpPr>
          <p:nvPr/>
        </p:nvSpPr>
        <p:spPr>
          <a:xfrm>
            <a:off x="0" y="-7796"/>
            <a:ext cx="9144000" cy="626269"/>
          </a:xfrm>
          <a:prstGeom prst="rect">
            <a:avLst/>
          </a:prstGeom>
          <a:solidFill>
            <a:srgbClr val="92D050"/>
          </a:solidFill>
          <a:ln>
            <a:solidFill>
              <a:srgbClr val="92D050"/>
            </a:solidFill>
          </a:ln>
        </p:spPr>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spcBef>
                <a:spcPts val="0"/>
              </a:spcBef>
            </a:pPr>
            <a:r>
              <a:rPr lang="ja-JP" altLang="en-US" sz="3300" dirty="0" smtClean="0">
                <a:solidFill>
                  <a:prstClr val="black"/>
                </a:solidFill>
                <a:latin typeface="+mj-ea"/>
              </a:rPr>
              <a:t>（２）</a:t>
            </a:r>
            <a:r>
              <a:rPr lang="ja-JP" altLang="en-US" sz="3600" dirty="0" smtClean="0">
                <a:latin typeface="+mj-ea"/>
              </a:rPr>
              <a:t>自己</a:t>
            </a:r>
            <a:r>
              <a:rPr lang="ja-JP" altLang="en-US" sz="3600" dirty="0">
                <a:latin typeface="+mj-ea"/>
              </a:rPr>
              <a:t>存在感を高める</a:t>
            </a:r>
            <a:r>
              <a:rPr lang="ja-JP" altLang="en-US" sz="3600" dirty="0" smtClean="0">
                <a:latin typeface="+mj-ea"/>
              </a:rPr>
              <a:t>ための</a:t>
            </a:r>
            <a:r>
              <a:rPr lang="ja-JP" altLang="en-US" sz="3600" dirty="0">
                <a:latin typeface="+mj-ea"/>
              </a:rPr>
              <a:t>学級</a:t>
            </a:r>
            <a:r>
              <a:rPr lang="ja-JP" altLang="en-US" sz="3600" dirty="0" smtClean="0">
                <a:latin typeface="+mj-ea"/>
              </a:rPr>
              <a:t>経営</a:t>
            </a:r>
            <a:endParaRPr lang="en-US" altLang="ja-JP" sz="3600" dirty="0">
              <a:latin typeface="+mj-ea"/>
            </a:endParaRPr>
          </a:p>
        </p:txBody>
      </p:sp>
      <p:sp>
        <p:nvSpPr>
          <p:cNvPr id="6" name="下矢印 5"/>
          <p:cNvSpPr/>
          <p:nvPr/>
        </p:nvSpPr>
        <p:spPr>
          <a:xfrm>
            <a:off x="1222829" y="3206253"/>
            <a:ext cx="1886131" cy="821962"/>
          </a:xfrm>
          <a:prstGeom prst="downArrow">
            <a:avLst>
              <a:gd name="adj1" fmla="val 30296"/>
              <a:gd name="adj2"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3708399" y="3119701"/>
            <a:ext cx="5045525" cy="1077218"/>
          </a:xfrm>
          <a:prstGeom prst="rect">
            <a:avLst/>
          </a:prstGeom>
          <a:noFill/>
        </p:spPr>
        <p:txBody>
          <a:bodyPr wrap="square" rtlCol="0">
            <a:spAutoFit/>
          </a:bodyPr>
          <a:lstStyle/>
          <a:p>
            <a:r>
              <a:rPr kumimoji="1" lang="ja-JP" altLang="en-US" sz="3200" dirty="0" smtClean="0"/>
              <a:t>　児童生徒の自己存在感等を高めるために</a:t>
            </a:r>
            <a:endParaRPr kumimoji="1" lang="ja-JP" altLang="en-US" sz="3200" dirty="0"/>
          </a:p>
        </p:txBody>
      </p:sp>
      <p:sp>
        <p:nvSpPr>
          <p:cNvPr id="18" name="正方形/長方形 17"/>
          <p:cNvSpPr/>
          <p:nvPr/>
        </p:nvSpPr>
        <p:spPr>
          <a:xfrm>
            <a:off x="344356" y="4114767"/>
            <a:ext cx="8409568" cy="2606709"/>
          </a:xfrm>
          <a:prstGeom prst="rect">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anchor="t" anchorCtr="0"/>
          <a:lstStyle/>
          <a:p>
            <a:pPr>
              <a:defRPr/>
            </a:pPr>
            <a:r>
              <a:rPr lang="en-US" altLang="ja-JP" sz="3200" b="1" dirty="0" smtClean="0">
                <a:latin typeface="ＭＳ ゴシック" panose="020B0609070205080204" pitchFamily="49" charset="-128"/>
                <a:ea typeface="ＭＳ ゴシック" panose="020B0609070205080204" pitchFamily="49" charset="-128"/>
              </a:rPr>
              <a:t>【</a:t>
            </a:r>
            <a:r>
              <a:rPr lang="ja-JP" altLang="en-US" sz="3200" b="1" dirty="0" smtClean="0">
                <a:latin typeface="ＭＳ ゴシック" panose="020B0609070205080204" pitchFamily="49" charset="-128"/>
                <a:ea typeface="ＭＳ ゴシック" panose="020B0609070205080204" pitchFamily="49" charset="-128"/>
              </a:rPr>
              <a:t>自己存在感等を高めるために</a:t>
            </a:r>
            <a:r>
              <a:rPr lang="en-US" altLang="ja-JP" sz="3200" b="1" dirty="0" smtClean="0">
                <a:latin typeface="ＭＳ ゴシック" panose="020B0609070205080204" pitchFamily="49" charset="-128"/>
                <a:ea typeface="ＭＳ ゴシック" panose="020B0609070205080204" pitchFamily="49" charset="-128"/>
              </a:rPr>
              <a:t>】</a:t>
            </a:r>
          </a:p>
          <a:p>
            <a:pPr>
              <a:defRPr/>
            </a:pPr>
            <a:r>
              <a:rPr lang="ja-JP" altLang="en-US" sz="3200" b="1" dirty="0" smtClean="0">
                <a:latin typeface="ＭＳ ゴシック" panose="020B0609070205080204" pitchFamily="49" charset="-128"/>
                <a:ea typeface="ＭＳ ゴシック" panose="020B0609070205080204" pitchFamily="49" charset="-128"/>
              </a:rPr>
              <a:t>○　教員の受容的なコメントとともに、学級</a:t>
            </a:r>
            <a:endParaRPr lang="en-US" altLang="ja-JP" sz="3200" b="1" dirty="0" smtClean="0">
              <a:latin typeface="ＭＳ ゴシック" panose="020B0609070205080204" pitchFamily="49" charset="-128"/>
              <a:ea typeface="ＭＳ ゴシック" panose="020B0609070205080204" pitchFamily="49" charset="-128"/>
            </a:endParaRPr>
          </a:p>
          <a:p>
            <a:pPr>
              <a:defRPr/>
            </a:pPr>
            <a:r>
              <a:rPr lang="ja-JP" altLang="en-US" sz="3200" b="1" dirty="0">
                <a:latin typeface="ＭＳ ゴシック" panose="020B0609070205080204" pitchFamily="49" charset="-128"/>
                <a:ea typeface="ＭＳ ゴシック" panose="020B0609070205080204" pitchFamily="49" charset="-128"/>
              </a:rPr>
              <a:t>　</a:t>
            </a:r>
            <a:r>
              <a:rPr lang="ja-JP" altLang="en-US" sz="3200" b="1" dirty="0" smtClean="0">
                <a:latin typeface="ＭＳ ゴシック" panose="020B0609070205080204" pitchFamily="49" charset="-128"/>
                <a:ea typeface="ＭＳ ゴシック" panose="020B0609070205080204" pitchFamily="49" charset="-128"/>
              </a:rPr>
              <a:t>通信に記載する。</a:t>
            </a:r>
            <a:endParaRPr lang="en-US" altLang="ja-JP" sz="3200" b="1" dirty="0" smtClean="0">
              <a:latin typeface="ＭＳ ゴシック" panose="020B0609070205080204" pitchFamily="49" charset="-128"/>
              <a:ea typeface="ＭＳ ゴシック" panose="020B0609070205080204" pitchFamily="49" charset="-128"/>
            </a:endParaRPr>
          </a:p>
          <a:p>
            <a:pPr>
              <a:defRPr/>
            </a:pPr>
            <a:r>
              <a:rPr lang="ja-JP" altLang="en-US" sz="3200" b="1" dirty="0" smtClean="0">
                <a:latin typeface="ＭＳ ゴシック" panose="020B0609070205080204" pitchFamily="49" charset="-128"/>
                <a:ea typeface="ＭＳ ゴシック" panose="020B0609070205080204" pitchFamily="49" charset="-128"/>
              </a:rPr>
              <a:t>○　友人から、共感できたことや新たに発見</a:t>
            </a:r>
            <a:endParaRPr lang="en-US" altLang="ja-JP" sz="3200" b="1" dirty="0" smtClean="0">
              <a:latin typeface="ＭＳ ゴシック" panose="020B0609070205080204" pitchFamily="49" charset="-128"/>
              <a:ea typeface="ＭＳ ゴシック" panose="020B0609070205080204" pitchFamily="49" charset="-128"/>
            </a:endParaRPr>
          </a:p>
          <a:p>
            <a:pPr>
              <a:defRPr/>
            </a:pPr>
            <a:r>
              <a:rPr lang="ja-JP" altLang="en-US" sz="3200" b="1" dirty="0">
                <a:latin typeface="ＭＳ ゴシック" panose="020B0609070205080204" pitchFamily="49" charset="-128"/>
                <a:ea typeface="ＭＳ ゴシック" panose="020B0609070205080204" pitchFamily="49" charset="-128"/>
              </a:rPr>
              <a:t>　</a:t>
            </a:r>
            <a:r>
              <a:rPr lang="ja-JP" altLang="en-US" sz="3200" b="1" dirty="0" smtClean="0">
                <a:latin typeface="ＭＳ ゴシック" panose="020B0609070205080204" pitchFamily="49" charset="-128"/>
                <a:ea typeface="ＭＳ ゴシック" panose="020B0609070205080204" pitchFamily="49" charset="-128"/>
              </a:rPr>
              <a:t>したことを発表する時間を設ける。　など</a:t>
            </a:r>
            <a:endParaRPr lang="en-US" altLang="ja-JP" sz="3200" b="1" dirty="0" smtClean="0">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30481" y="698898"/>
            <a:ext cx="3677918" cy="523220"/>
          </a:xfrm>
          <a:prstGeom prst="rect">
            <a:avLst/>
          </a:prstGeom>
          <a:solidFill>
            <a:srgbClr val="00B0F0"/>
          </a:solidFill>
        </p:spPr>
        <p:txBody>
          <a:bodyPr wrap="square" rtlCol="0">
            <a:spAutoFit/>
          </a:bodyPr>
          <a:lstStyle/>
          <a:p>
            <a:r>
              <a:rPr kumimoji="1" lang="ja-JP" altLang="en-US" sz="2800" dirty="0" smtClean="0"/>
              <a:t>学習指導に関すること</a:t>
            </a:r>
            <a:endParaRPr kumimoji="1" lang="ja-JP" altLang="en-US" sz="2800" dirty="0"/>
          </a:p>
        </p:txBody>
      </p:sp>
      <p:sp>
        <p:nvSpPr>
          <p:cNvPr id="10" name="テキスト ボックス 9"/>
          <p:cNvSpPr txBox="1"/>
          <p:nvPr/>
        </p:nvSpPr>
        <p:spPr>
          <a:xfrm>
            <a:off x="30481" y="1307798"/>
            <a:ext cx="1772193" cy="523220"/>
          </a:xfrm>
          <a:prstGeom prst="rect">
            <a:avLst/>
          </a:prstGeom>
          <a:solidFill>
            <a:schemeClr val="accent2">
              <a:lumMod val="60000"/>
              <a:lumOff val="40000"/>
            </a:schemeClr>
          </a:solidFill>
        </p:spPr>
        <p:txBody>
          <a:bodyPr wrap="square" rtlCol="0">
            <a:spAutoFit/>
          </a:bodyPr>
          <a:lstStyle/>
          <a:p>
            <a:r>
              <a:rPr kumimoji="1" lang="ja-JP" altLang="en-US" sz="2800" dirty="0" smtClean="0"/>
              <a:t>実践事例</a:t>
            </a:r>
            <a:endParaRPr kumimoji="1" lang="ja-JP" altLang="en-US" sz="2800" dirty="0"/>
          </a:p>
        </p:txBody>
      </p:sp>
    </p:spTree>
    <p:extLst>
      <p:ext uri="{BB962C8B-B14F-4D97-AF65-F5344CB8AC3E}">
        <p14:creationId xmlns:p14="http://schemas.microsoft.com/office/powerpoint/2010/main" val="15345070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pPr>
              <a:defRPr/>
            </a:pPr>
            <a:fld id="{03A66B1C-AD37-49D2-A5B1-0704EBFF7C0E}" type="slidenum">
              <a:rPr lang="en-US" altLang="ja-JP"/>
              <a:pPr>
                <a:defRPr/>
              </a:pPr>
              <a:t>8</a:t>
            </a:fld>
            <a:endParaRPr lang="en-US" altLang="ja-JP"/>
          </a:p>
        </p:txBody>
      </p:sp>
      <p:sp>
        <p:nvSpPr>
          <p:cNvPr id="13" name="タイトル 1"/>
          <p:cNvSpPr txBox="1">
            <a:spLocks/>
          </p:cNvSpPr>
          <p:nvPr/>
        </p:nvSpPr>
        <p:spPr>
          <a:xfrm>
            <a:off x="0" y="-35871"/>
            <a:ext cx="9144000" cy="626269"/>
          </a:xfrm>
          <a:prstGeom prst="rect">
            <a:avLst/>
          </a:prstGeom>
          <a:solidFill>
            <a:srgbClr val="92D050"/>
          </a:solidFill>
        </p:spPr>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spcBef>
                <a:spcPts val="0"/>
              </a:spcBef>
            </a:pPr>
            <a:r>
              <a:rPr lang="ja-JP" altLang="en-US" sz="3200" dirty="0">
                <a:solidFill>
                  <a:prstClr val="black"/>
                </a:solidFill>
                <a:latin typeface="+mj-ea"/>
              </a:rPr>
              <a:t>（２）</a:t>
            </a:r>
            <a:r>
              <a:rPr lang="ja-JP" altLang="en-US" sz="3200" dirty="0">
                <a:latin typeface="+mj-ea"/>
              </a:rPr>
              <a:t>自己存在感を高めるための学級経営</a:t>
            </a:r>
            <a:endParaRPr lang="en-US" altLang="ja-JP" sz="3200" dirty="0">
              <a:latin typeface="+mj-ea"/>
            </a:endParaRPr>
          </a:p>
        </p:txBody>
      </p:sp>
      <p:sp>
        <p:nvSpPr>
          <p:cNvPr id="14" name="正方形/長方形 13"/>
          <p:cNvSpPr/>
          <p:nvPr/>
        </p:nvSpPr>
        <p:spPr>
          <a:xfrm>
            <a:off x="345757" y="1115020"/>
            <a:ext cx="8486775" cy="1200329"/>
          </a:xfrm>
          <a:prstGeom prst="rect">
            <a:avLst/>
          </a:prstGeom>
          <a:solidFill>
            <a:srgbClr val="FFFF00"/>
          </a:solidFill>
        </p:spPr>
        <p:txBody>
          <a:bodyPr wrap="square">
            <a:spAutoFit/>
          </a:bodyPr>
          <a:lstStyle/>
          <a:p>
            <a:r>
              <a:rPr lang="ja-JP" altLang="en-US" sz="2800" dirty="0" smtClean="0">
                <a:ea typeface="ＤＦ特太ゴシック体" panose="02010609000101010101" pitchFamily="1" charset="-128"/>
              </a:rPr>
              <a:t>　</a:t>
            </a:r>
            <a:r>
              <a:rPr lang="ja-JP" altLang="en-US" sz="3600" dirty="0" smtClean="0">
                <a:ea typeface="ＤＦ特太ゴシック体" panose="02010609000101010101" pitchFamily="1" charset="-128"/>
              </a:rPr>
              <a:t>生徒</a:t>
            </a:r>
            <a:r>
              <a:rPr lang="ja-JP" altLang="en-US" sz="3600" dirty="0">
                <a:ea typeface="ＤＦ特太ゴシック体" panose="02010609000101010101" pitchFamily="1" charset="-128"/>
              </a:rPr>
              <a:t>指導の機能を</a:t>
            </a:r>
            <a:r>
              <a:rPr lang="ja-JP" altLang="en-US" sz="3600" dirty="0" smtClean="0">
                <a:ea typeface="ＤＦ特太ゴシック体" panose="02010609000101010101" pitchFamily="1" charset="-128"/>
              </a:rPr>
              <a:t>生かした人間的</a:t>
            </a:r>
            <a:r>
              <a:rPr lang="ja-JP" altLang="en-US" sz="3600" dirty="0">
                <a:ea typeface="ＤＦ特太ゴシック体" panose="02010609000101010101" pitchFamily="1" charset="-128"/>
              </a:rPr>
              <a:t>なふれ合いを基盤にした学級経営の充実</a:t>
            </a:r>
            <a:endParaRPr lang="en-US" altLang="ja-JP" sz="3600" dirty="0">
              <a:ea typeface="ＤＦ特太ゴシック体" panose="02010609000101010101" pitchFamily="1" charset="-128"/>
            </a:endParaRPr>
          </a:p>
        </p:txBody>
      </p:sp>
      <p:sp>
        <p:nvSpPr>
          <p:cNvPr id="2" name="テキスト ボックス 1"/>
          <p:cNvSpPr txBox="1"/>
          <p:nvPr/>
        </p:nvSpPr>
        <p:spPr>
          <a:xfrm>
            <a:off x="62865" y="2315349"/>
            <a:ext cx="9052560" cy="4154984"/>
          </a:xfrm>
          <a:prstGeom prst="rect">
            <a:avLst/>
          </a:prstGeom>
          <a:noFill/>
        </p:spPr>
        <p:txBody>
          <a:bodyPr wrap="square" rtlCol="0">
            <a:spAutoFit/>
          </a:bodyPr>
          <a:lstStyle/>
          <a:p>
            <a:r>
              <a:rPr lang="ja-JP" altLang="en-US" sz="4400" dirty="0" smtClean="0"/>
              <a:t>○　大切にされていると感じられる場　　</a:t>
            </a:r>
            <a:endParaRPr lang="en-US" altLang="ja-JP" sz="4400" dirty="0" smtClean="0"/>
          </a:p>
          <a:p>
            <a:r>
              <a:rPr lang="ja-JP" altLang="en-US" sz="4400" dirty="0"/>
              <a:t>　</a:t>
            </a:r>
            <a:r>
              <a:rPr lang="ja-JP" altLang="en-US" sz="4400" dirty="0" smtClean="0"/>
              <a:t>⇒　</a:t>
            </a:r>
            <a:r>
              <a:rPr lang="ja-JP" altLang="en-US" sz="4400" dirty="0" smtClean="0">
                <a:solidFill>
                  <a:srgbClr val="FF0000"/>
                </a:solidFill>
              </a:rPr>
              <a:t>自己存在感を与える</a:t>
            </a:r>
            <a:endParaRPr lang="en-US" altLang="ja-JP" sz="4400" dirty="0" smtClean="0">
              <a:solidFill>
                <a:srgbClr val="FF0000"/>
              </a:solidFill>
            </a:endParaRPr>
          </a:p>
          <a:p>
            <a:r>
              <a:rPr lang="ja-JP" altLang="en-US" sz="4400" dirty="0" smtClean="0"/>
              <a:t>○　安心できる場　　　　　　　　　　　　　　</a:t>
            </a:r>
            <a:endParaRPr lang="en-US" altLang="ja-JP" sz="4400" dirty="0" smtClean="0"/>
          </a:p>
          <a:p>
            <a:r>
              <a:rPr lang="ja-JP" altLang="en-US" sz="4400" dirty="0"/>
              <a:t>　</a:t>
            </a:r>
            <a:r>
              <a:rPr lang="ja-JP" altLang="en-US" sz="4400" dirty="0" smtClean="0"/>
              <a:t>⇒　</a:t>
            </a:r>
            <a:r>
              <a:rPr lang="ja-JP" altLang="en-US" sz="4400" dirty="0" smtClean="0">
                <a:solidFill>
                  <a:srgbClr val="FF0000"/>
                </a:solidFill>
              </a:rPr>
              <a:t>共感的な人間関係を育成する</a:t>
            </a:r>
            <a:endParaRPr lang="en-US" altLang="ja-JP" sz="4400" dirty="0" smtClean="0">
              <a:solidFill>
                <a:srgbClr val="FF0000"/>
              </a:solidFill>
            </a:endParaRPr>
          </a:p>
          <a:p>
            <a:r>
              <a:rPr lang="ja-JP" altLang="en-US" sz="4400" dirty="0" smtClean="0"/>
              <a:t>○　自信をもって活動できる場　　　　　</a:t>
            </a:r>
            <a:endParaRPr lang="en-US" altLang="ja-JP" sz="4400" dirty="0" smtClean="0"/>
          </a:p>
          <a:p>
            <a:r>
              <a:rPr lang="ja-JP" altLang="en-US" sz="4400" dirty="0"/>
              <a:t>　</a:t>
            </a:r>
            <a:r>
              <a:rPr lang="ja-JP" altLang="en-US" sz="4400" dirty="0" smtClean="0"/>
              <a:t>⇒　</a:t>
            </a:r>
            <a:r>
              <a:rPr lang="ja-JP" altLang="en-US" sz="4400" dirty="0" smtClean="0">
                <a:solidFill>
                  <a:srgbClr val="FF0000"/>
                </a:solidFill>
              </a:rPr>
              <a:t>自己決定の場を与える</a:t>
            </a:r>
            <a:endParaRPr kumimoji="1" lang="ja-JP" altLang="en-US" sz="4400" dirty="0">
              <a:solidFill>
                <a:srgbClr val="FF0000"/>
              </a:solidFill>
            </a:endParaRPr>
          </a:p>
        </p:txBody>
      </p:sp>
      <p:sp>
        <p:nvSpPr>
          <p:cNvPr id="6" name="テキスト ボックス 5"/>
          <p:cNvSpPr txBox="1"/>
          <p:nvPr/>
        </p:nvSpPr>
        <p:spPr>
          <a:xfrm>
            <a:off x="0" y="579146"/>
            <a:ext cx="3677918" cy="523220"/>
          </a:xfrm>
          <a:prstGeom prst="rect">
            <a:avLst/>
          </a:prstGeom>
          <a:solidFill>
            <a:srgbClr val="00B0F0"/>
          </a:solidFill>
        </p:spPr>
        <p:txBody>
          <a:bodyPr wrap="square" rtlCol="0">
            <a:spAutoFit/>
          </a:bodyPr>
          <a:lstStyle/>
          <a:p>
            <a:r>
              <a:rPr lang="ja-JP" altLang="en-US" sz="2800" dirty="0"/>
              <a:t>生徒</a:t>
            </a:r>
            <a:r>
              <a:rPr kumimoji="1" lang="ja-JP" altLang="en-US" sz="2800" dirty="0" smtClean="0"/>
              <a:t>指導に関すること</a:t>
            </a:r>
            <a:endParaRPr kumimoji="1" lang="ja-JP" altLang="en-US" sz="2800" dirty="0"/>
          </a:p>
        </p:txBody>
      </p:sp>
    </p:spTree>
    <p:extLst>
      <p:ext uri="{BB962C8B-B14F-4D97-AF65-F5344CB8AC3E}">
        <p14:creationId xmlns:p14="http://schemas.microsoft.com/office/powerpoint/2010/main" val="34075295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p:cNvSpPr txBox="1">
            <a:spLocks/>
          </p:cNvSpPr>
          <p:nvPr/>
        </p:nvSpPr>
        <p:spPr>
          <a:xfrm>
            <a:off x="0" y="-52978"/>
            <a:ext cx="9144000" cy="626269"/>
          </a:xfrm>
          <a:prstGeom prst="rect">
            <a:avLst/>
          </a:prstGeom>
          <a:solidFill>
            <a:srgbClr val="92D050"/>
          </a:solidFill>
        </p:spPr>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prstClr val="black"/>
                </a:solidFill>
                <a:latin typeface="+mj-ea"/>
              </a:rPr>
              <a:t>（２）</a:t>
            </a:r>
            <a:r>
              <a:rPr lang="ja-JP" altLang="en-US" sz="3200" dirty="0">
                <a:latin typeface="+mj-ea"/>
              </a:rPr>
              <a:t>自己存在感を高めるための学級</a:t>
            </a:r>
            <a:r>
              <a:rPr lang="ja-JP" altLang="en-US" sz="3200" dirty="0" smtClean="0">
                <a:latin typeface="+mj-ea"/>
              </a:rPr>
              <a:t>経営</a:t>
            </a:r>
            <a:endParaRPr lang="en-US" altLang="ja-JP" sz="3200" dirty="0">
              <a:latin typeface="+mj-ea"/>
            </a:endParaRPr>
          </a:p>
        </p:txBody>
      </p:sp>
      <p:sp>
        <p:nvSpPr>
          <p:cNvPr id="5" name="テキスト ボックス 4"/>
          <p:cNvSpPr txBox="1"/>
          <p:nvPr/>
        </p:nvSpPr>
        <p:spPr>
          <a:xfrm>
            <a:off x="-39204" y="1096511"/>
            <a:ext cx="2004060" cy="523220"/>
          </a:xfrm>
          <a:prstGeom prst="rect">
            <a:avLst/>
          </a:prstGeom>
          <a:solidFill>
            <a:schemeClr val="accent2">
              <a:lumMod val="60000"/>
              <a:lumOff val="40000"/>
            </a:schemeClr>
          </a:solidFill>
        </p:spPr>
        <p:txBody>
          <a:bodyPr wrap="square" rtlCol="0">
            <a:spAutoFit/>
          </a:bodyPr>
          <a:lstStyle/>
          <a:p>
            <a:r>
              <a:rPr kumimoji="1" lang="ja-JP" altLang="en-US" sz="2800" dirty="0" smtClean="0"/>
              <a:t>実践事例１</a:t>
            </a:r>
            <a:endParaRPr kumimoji="1" lang="ja-JP" altLang="en-US" sz="2800" dirty="0"/>
          </a:p>
        </p:txBody>
      </p:sp>
      <p:sp>
        <p:nvSpPr>
          <p:cNvPr id="9" name="テキスト ボックス 8"/>
          <p:cNvSpPr txBox="1"/>
          <p:nvPr/>
        </p:nvSpPr>
        <p:spPr>
          <a:xfrm>
            <a:off x="304801" y="1619731"/>
            <a:ext cx="8600661" cy="5238269"/>
          </a:xfrm>
          <a:prstGeom prst="rect">
            <a:avLst/>
          </a:prstGeom>
          <a:noFill/>
        </p:spPr>
        <p:txBody>
          <a:bodyPr wrap="square" rtlCol="0">
            <a:noAutofit/>
          </a:bodyPr>
          <a:lstStyle/>
          <a:p>
            <a:pPr eaLnBrk="0" hangingPunct="0"/>
            <a:r>
              <a:rPr lang="ja-JP" altLang="en-US" sz="3600" dirty="0">
                <a:latin typeface="ＭＳ ゴシック" panose="020B0609070205080204" pitchFamily="49" charset="-128"/>
                <a:ea typeface="ＭＳ ゴシック" panose="020B0609070205080204" pitchFamily="49" charset="-128"/>
              </a:rPr>
              <a:t>　</a:t>
            </a:r>
            <a:r>
              <a:rPr kumimoji="1" lang="ja-JP" altLang="en-US" sz="3600" dirty="0" smtClean="0">
                <a:latin typeface="ＭＳ ゴシック" panose="020B0609070205080204" pitchFamily="49" charset="-128"/>
                <a:ea typeface="ＭＳ ゴシック" panose="020B0609070205080204" pitchFamily="49" charset="-128"/>
              </a:rPr>
              <a:t>班内でワークシートを回覧し、順番に友だちのよいところを記入する。自分のよさが記入されたワークシートを読み、感じたこと、自分</a:t>
            </a:r>
            <a:r>
              <a:rPr kumimoji="1" lang="ja-JP" altLang="en-US" sz="3600" dirty="0" smtClean="0">
                <a:latin typeface="ＭＳ ゴシック" panose="020B0609070205080204" pitchFamily="49" charset="-128"/>
                <a:ea typeface="ＭＳ ゴシック" panose="020B0609070205080204" pitchFamily="49" charset="-128"/>
              </a:rPr>
              <a:t>のよさにつ</a:t>
            </a:r>
            <a:r>
              <a:rPr kumimoji="1" lang="ja-JP" altLang="en-US" sz="3600" dirty="0" smtClean="0">
                <a:latin typeface="ＭＳ ゴシック" panose="020B0609070205080204" pitchFamily="49" charset="-128"/>
                <a:ea typeface="ＭＳ ゴシック" panose="020B0609070205080204" pitchFamily="49" charset="-128"/>
              </a:rPr>
              <a:t>いて新しく気付いたことを記入する。感じたことや気付いたことを交流し、望ましい人間関係の在り方について考える。班員と協力して活動するために心がけることを交流し、班の目標を決める。</a:t>
            </a:r>
            <a:endParaRPr lang="en-US" altLang="ja-JP" sz="2800" dirty="0">
              <a:latin typeface="ＭＳ ゴシック" panose="020B0609070205080204" pitchFamily="49" charset="-128"/>
              <a:ea typeface="ＭＳ ゴシック" panose="020B0609070205080204" pitchFamily="49" charset="-128"/>
            </a:endParaRPr>
          </a:p>
        </p:txBody>
      </p:sp>
      <p:sp>
        <p:nvSpPr>
          <p:cNvPr id="6" name="テキスト ボックス 5"/>
          <p:cNvSpPr txBox="1"/>
          <p:nvPr/>
        </p:nvSpPr>
        <p:spPr>
          <a:xfrm>
            <a:off x="0" y="573291"/>
            <a:ext cx="3677918" cy="523220"/>
          </a:xfrm>
          <a:prstGeom prst="rect">
            <a:avLst/>
          </a:prstGeom>
          <a:solidFill>
            <a:srgbClr val="00B0F0"/>
          </a:solidFill>
        </p:spPr>
        <p:txBody>
          <a:bodyPr wrap="square" rtlCol="0">
            <a:spAutoFit/>
          </a:bodyPr>
          <a:lstStyle/>
          <a:p>
            <a:r>
              <a:rPr lang="ja-JP" altLang="en-US" sz="2800" dirty="0"/>
              <a:t>生徒</a:t>
            </a:r>
            <a:r>
              <a:rPr kumimoji="1" lang="ja-JP" altLang="en-US" sz="2800" dirty="0" smtClean="0"/>
              <a:t>指導に関すること</a:t>
            </a:r>
            <a:endParaRPr kumimoji="1" lang="ja-JP" altLang="en-US" sz="2800" dirty="0"/>
          </a:p>
        </p:txBody>
      </p:sp>
    </p:spTree>
    <p:extLst>
      <p:ext uri="{BB962C8B-B14F-4D97-AF65-F5344CB8AC3E}">
        <p14:creationId xmlns:p14="http://schemas.microsoft.com/office/powerpoint/2010/main" val="35945061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16355</TotalTime>
  <Words>1061</Words>
  <Application>Microsoft Office PowerPoint</Application>
  <PresentationFormat>画面に合わせる (4:3)</PresentationFormat>
  <Paragraphs>165</Paragraphs>
  <Slides>13</Slides>
  <Notes>13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ＤＦ特太ゴシック体</vt:lpstr>
      <vt:lpstr>ＭＳ Ｐゴシック</vt:lpstr>
      <vt:lpstr>ＭＳ 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平成27年度ミニ道研　　　○○会場</dc:title>
  <dc:creator>北海道</dc:creator>
  <cp:lastModifiedBy>企画・研修部　井上　結香子</cp:lastModifiedBy>
  <cp:revision>754</cp:revision>
  <cp:lastPrinted>2017-06-09T12:09:37Z</cp:lastPrinted>
  <dcterms:created xsi:type="dcterms:W3CDTF">2015-04-07T02:17:09Z</dcterms:created>
  <dcterms:modified xsi:type="dcterms:W3CDTF">2017-06-09T13:08:11Z</dcterms:modified>
</cp:coreProperties>
</file>