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6" r:id="rId2"/>
    <p:sldId id="283" r:id="rId3"/>
    <p:sldId id="382" r:id="rId4"/>
    <p:sldId id="414" r:id="rId5"/>
    <p:sldId id="402" r:id="rId6"/>
    <p:sldId id="408" r:id="rId7"/>
    <p:sldId id="409" r:id="rId8"/>
    <p:sldId id="386" r:id="rId9"/>
    <p:sldId id="413" r:id="rId10"/>
    <p:sldId id="405" r:id="rId11"/>
    <p:sldId id="406" r:id="rId12"/>
    <p:sldId id="407" r:id="rId13"/>
    <p:sldId id="420" r:id="rId14"/>
    <p:sldId id="415" r:id="rId15"/>
    <p:sldId id="416" r:id="rId16"/>
    <p:sldId id="417" r:id="rId17"/>
    <p:sldId id="419" r:id="rId18"/>
    <p:sldId id="423" r:id="rId19"/>
    <p:sldId id="424" r:id="rId20"/>
    <p:sldId id="421" r:id="rId21"/>
    <p:sldId id="422" r:id="rId22"/>
    <p:sldId id="323" r:id="rId23"/>
    <p:sldId id="403" r:id="rId24"/>
    <p:sldId id="364" r:id="rId25"/>
    <p:sldId id="381" r:id="rId26"/>
    <p:sldId id="384" r:id="rId27"/>
    <p:sldId id="380" r:id="rId28"/>
    <p:sldId id="388" r:id="rId29"/>
    <p:sldId id="392" r:id="rId30"/>
  </p:sldIdLst>
  <p:sldSz cx="12192000" cy="6858000"/>
  <p:notesSz cx="6711950" cy="9845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北海道" initials="北海道" lastIdx="0" clrIdx="0">
    <p:extLst>
      <p:ext uri="{19B8F6BF-5375-455C-9EA6-DF929625EA0E}">
        <p15:presenceInfo xmlns:p15="http://schemas.microsoft.com/office/powerpoint/2012/main" userId="北海道"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66FFFF"/>
    <a:srgbClr val="00CCFF"/>
    <a:srgbClr val="3399FF"/>
    <a:srgbClr val="33CCFF"/>
    <a:srgbClr val="66CCFF"/>
    <a:srgbClr val="85DFFF"/>
    <a:srgbClr val="FF8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39122" autoAdjust="0"/>
  </p:normalViewPr>
  <p:slideViewPr>
    <p:cSldViewPr snapToGrid="0">
      <p:cViewPr varScale="1">
        <p:scale>
          <a:sx n="28" d="100"/>
          <a:sy n="28" d="100"/>
        </p:scale>
        <p:origin x="1578" y="60"/>
      </p:cViewPr>
      <p:guideLst/>
    </p:cSldViewPr>
  </p:slideViewPr>
  <p:outlineViewPr>
    <p:cViewPr>
      <p:scale>
        <a:sx n="33" d="100"/>
        <a:sy n="33" d="100"/>
      </p:scale>
      <p:origin x="0" y="-2412"/>
    </p:cViewPr>
  </p:outlineViewPr>
  <p:notesTextViewPr>
    <p:cViewPr>
      <p:scale>
        <a:sx n="1" d="1"/>
        <a:sy n="1" d="1"/>
      </p:scale>
      <p:origin x="0" y="0"/>
    </p:cViewPr>
  </p:notesTextViewPr>
  <p:sorterViewPr>
    <p:cViewPr>
      <p:scale>
        <a:sx n="120" d="100"/>
        <a:sy n="120" d="100"/>
      </p:scale>
      <p:origin x="0" y="-8142"/>
    </p:cViewPr>
  </p:sorterViewPr>
  <p:notesViewPr>
    <p:cSldViewPr snapToGrid="0">
      <p:cViewPr varScale="1">
        <p:scale>
          <a:sx n="52" d="100"/>
          <a:sy n="52" d="100"/>
        </p:scale>
        <p:origin x="29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特別な配慮の状況（小中高等学校全体）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Sheet1!$D$1:$D$15</c:f>
              <c:strCache>
                <c:ptCount val="15"/>
                <c:pt idx="0">
                  <c:v>その他</c:v>
                </c:pt>
                <c:pt idx="1">
                  <c:v>保護者・PTAへの説明</c:v>
                </c:pt>
                <c:pt idx="2">
                  <c:v>他の児童生徒への説明</c:v>
                </c:pt>
                <c:pt idx="3">
                  <c:v>宿泊研修（修学旅行を含む）</c:v>
                </c:pt>
                <c:pt idx="4">
                  <c:v>運動部での活動</c:v>
                </c:pt>
                <c:pt idx="5">
                  <c:v>授業（体育又は保健体育）以外</c:v>
                </c:pt>
                <c:pt idx="6">
                  <c:v>水泳</c:v>
                </c:pt>
                <c:pt idx="7">
                  <c:v>授業（体育又は保健体育）</c:v>
                </c:pt>
                <c:pt idx="8">
                  <c:v>呼称の工夫</c:v>
                </c:pt>
                <c:pt idx="9">
                  <c:v>トイレ</c:v>
                </c:pt>
                <c:pt idx="10">
                  <c:v>更衣室</c:v>
                </c:pt>
                <c:pt idx="11">
                  <c:v>学用品</c:v>
                </c:pt>
                <c:pt idx="12">
                  <c:v>髪型</c:v>
                </c:pt>
                <c:pt idx="13">
                  <c:v>服装（制服無）</c:v>
                </c:pt>
                <c:pt idx="14">
                  <c:v>服装（制服有）</c:v>
                </c:pt>
              </c:strCache>
            </c:strRef>
          </c:cat>
          <c:val>
            <c:numRef>
              <c:f>Sheet1!$E$1:$E$15</c:f>
              <c:numCache>
                <c:formatCode>General</c:formatCode>
                <c:ptCount val="15"/>
                <c:pt idx="0" formatCode="0.0_ ">
                  <c:v>17</c:v>
                </c:pt>
                <c:pt idx="1">
                  <c:v>5.6</c:v>
                </c:pt>
                <c:pt idx="2" formatCode="0.0_ ">
                  <c:v>17</c:v>
                </c:pt>
                <c:pt idx="3">
                  <c:v>27.9</c:v>
                </c:pt>
                <c:pt idx="4">
                  <c:v>3.4</c:v>
                </c:pt>
                <c:pt idx="5">
                  <c:v>7.7</c:v>
                </c:pt>
                <c:pt idx="6">
                  <c:v>20.7</c:v>
                </c:pt>
                <c:pt idx="7">
                  <c:v>19.399999999999999</c:v>
                </c:pt>
                <c:pt idx="8">
                  <c:v>19.600000000000001</c:v>
                </c:pt>
                <c:pt idx="9">
                  <c:v>41.4</c:v>
                </c:pt>
                <c:pt idx="10">
                  <c:v>35.299999999999997</c:v>
                </c:pt>
                <c:pt idx="11">
                  <c:v>4.8</c:v>
                </c:pt>
                <c:pt idx="12">
                  <c:v>11.9</c:v>
                </c:pt>
                <c:pt idx="13">
                  <c:v>11.4</c:v>
                </c:pt>
                <c:pt idx="14">
                  <c:v>31.3</c:v>
                </c:pt>
              </c:numCache>
            </c:numRef>
          </c:val>
          <c:extLst>
            <c:ext xmlns:c16="http://schemas.microsoft.com/office/drawing/2014/chart" uri="{C3380CC4-5D6E-409C-BE32-E72D297353CC}">
              <c16:uniqueId val="{00000000-7FD2-440C-ACDB-76EB96E1A063}"/>
            </c:ext>
          </c:extLst>
        </c:ser>
        <c:dLbls>
          <c:dLblPos val="outEnd"/>
          <c:showLegendKey val="0"/>
          <c:showVal val="1"/>
          <c:showCatName val="0"/>
          <c:showSerName val="0"/>
          <c:showPercent val="0"/>
          <c:showBubbleSize val="0"/>
        </c:dLbls>
        <c:gapWidth val="182"/>
        <c:axId val="509656792"/>
        <c:axId val="509662368"/>
      </c:barChart>
      <c:catAx>
        <c:axId val="509656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9662368"/>
        <c:crosses val="autoZero"/>
        <c:auto val="0"/>
        <c:lblAlgn val="ctr"/>
        <c:lblOffset val="100"/>
        <c:noMultiLvlLbl val="0"/>
      </c:catAx>
      <c:valAx>
        <c:axId val="509662368"/>
        <c:scaling>
          <c:orientation val="minMax"/>
        </c:scaling>
        <c:delete val="0"/>
        <c:axPos val="b"/>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965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6"/>
            <a:ext cx="2908512" cy="493994"/>
          </a:xfrm>
          <a:prstGeom prst="rect">
            <a:avLst/>
          </a:prstGeom>
        </p:spPr>
        <p:txBody>
          <a:bodyPr vert="horz" lIns="91051" tIns="45529" rIns="91051" bIns="4552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01899" y="6"/>
            <a:ext cx="2908512" cy="493994"/>
          </a:xfrm>
          <a:prstGeom prst="rect">
            <a:avLst/>
          </a:prstGeom>
        </p:spPr>
        <p:txBody>
          <a:bodyPr vert="horz" lIns="91051" tIns="45529" rIns="91051" bIns="45529" rtlCol="0"/>
          <a:lstStyle>
            <a:lvl1pPr algn="r">
              <a:defRPr sz="1200"/>
            </a:lvl1pPr>
          </a:lstStyle>
          <a:p>
            <a:fld id="{9F771C3D-8746-4833-88E1-6D962B40C95C}" type="datetimeFigureOut">
              <a:rPr kumimoji="1" lang="ja-JP" altLang="en-US" smtClean="0"/>
              <a:t>2020/5/20</a:t>
            </a:fld>
            <a:endParaRPr kumimoji="1" lang="ja-JP" altLang="en-US"/>
          </a:p>
        </p:txBody>
      </p:sp>
      <p:sp>
        <p:nvSpPr>
          <p:cNvPr id="4" name="フッター プレースホルダー 3"/>
          <p:cNvSpPr>
            <a:spLocks noGrp="1"/>
          </p:cNvSpPr>
          <p:nvPr>
            <p:ph type="ftr" sz="quarter" idx="2"/>
          </p:nvPr>
        </p:nvSpPr>
        <p:spPr>
          <a:xfrm>
            <a:off x="13" y="9351682"/>
            <a:ext cx="2908512" cy="493994"/>
          </a:xfrm>
          <a:prstGeom prst="rect">
            <a:avLst/>
          </a:prstGeom>
        </p:spPr>
        <p:txBody>
          <a:bodyPr vert="horz" lIns="91051" tIns="45529" rIns="91051" bIns="4552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01899" y="9351682"/>
            <a:ext cx="2908512" cy="493994"/>
          </a:xfrm>
          <a:prstGeom prst="rect">
            <a:avLst/>
          </a:prstGeom>
        </p:spPr>
        <p:txBody>
          <a:bodyPr vert="horz" lIns="91051" tIns="45529" rIns="91051" bIns="45529"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6"/>
            <a:ext cx="2908512" cy="493994"/>
          </a:xfrm>
          <a:prstGeom prst="rect">
            <a:avLst/>
          </a:prstGeom>
        </p:spPr>
        <p:txBody>
          <a:bodyPr vert="horz" lIns="91051" tIns="45529" rIns="91051" bIns="455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01899" y="6"/>
            <a:ext cx="2908512" cy="493994"/>
          </a:xfrm>
          <a:prstGeom prst="rect">
            <a:avLst/>
          </a:prstGeom>
        </p:spPr>
        <p:txBody>
          <a:bodyPr vert="horz" lIns="91051" tIns="45529" rIns="91051" bIns="45529" rtlCol="0"/>
          <a:lstStyle>
            <a:lvl1pPr algn="r">
              <a:defRPr sz="1200"/>
            </a:lvl1pPr>
          </a:lstStyle>
          <a:p>
            <a:fld id="{4DF2220C-ECB0-4AD0-820B-0C92A3AD5DF7}" type="datetimeFigureOut">
              <a:rPr kumimoji="1" lang="ja-JP" altLang="en-US" smtClean="0"/>
              <a:t>2020/5/20</a:t>
            </a:fld>
            <a:endParaRPr kumimoji="1" lang="ja-JP" altLang="en-US"/>
          </a:p>
        </p:txBody>
      </p:sp>
      <p:sp>
        <p:nvSpPr>
          <p:cNvPr id="4" name="スライド イメージ プレースホルダー 3"/>
          <p:cNvSpPr>
            <a:spLocks noGrp="1" noRot="1" noChangeAspect="1"/>
          </p:cNvSpPr>
          <p:nvPr>
            <p:ph type="sldImg" idx="2"/>
          </p:nvPr>
        </p:nvSpPr>
        <p:spPr>
          <a:xfrm>
            <a:off x="404813" y="1230313"/>
            <a:ext cx="5902325" cy="3321050"/>
          </a:xfrm>
          <a:prstGeom prst="rect">
            <a:avLst/>
          </a:prstGeom>
          <a:noFill/>
          <a:ln w="12700">
            <a:solidFill>
              <a:prstClr val="black"/>
            </a:solidFill>
          </a:ln>
        </p:spPr>
        <p:txBody>
          <a:bodyPr vert="horz" lIns="91051" tIns="45529" rIns="91051" bIns="45529" rtlCol="0" anchor="ctr"/>
          <a:lstStyle/>
          <a:p>
            <a:endParaRPr lang="ja-JP" altLang="en-US"/>
          </a:p>
        </p:txBody>
      </p:sp>
      <p:sp>
        <p:nvSpPr>
          <p:cNvPr id="5" name="ノート プレースホルダー 4"/>
          <p:cNvSpPr>
            <a:spLocks noGrp="1"/>
          </p:cNvSpPr>
          <p:nvPr>
            <p:ph type="body" sz="quarter" idx="3"/>
          </p:nvPr>
        </p:nvSpPr>
        <p:spPr>
          <a:xfrm>
            <a:off x="671196" y="4738237"/>
            <a:ext cx="5369560" cy="3876733"/>
          </a:xfrm>
          <a:prstGeom prst="rect">
            <a:avLst/>
          </a:prstGeom>
        </p:spPr>
        <p:txBody>
          <a:bodyPr vert="horz" lIns="91051" tIns="45529" rIns="91051" bIns="455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351682"/>
            <a:ext cx="2908512" cy="493994"/>
          </a:xfrm>
          <a:prstGeom prst="rect">
            <a:avLst/>
          </a:prstGeom>
        </p:spPr>
        <p:txBody>
          <a:bodyPr vert="horz" lIns="91051" tIns="45529" rIns="91051" bIns="455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01899" y="9351682"/>
            <a:ext cx="2908512" cy="493994"/>
          </a:xfrm>
          <a:prstGeom prst="rect">
            <a:avLst/>
          </a:prstGeom>
        </p:spPr>
        <p:txBody>
          <a:bodyPr vert="horz" lIns="91051" tIns="45529" rIns="91051" bIns="45529"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1230313"/>
            <a:ext cx="5902325" cy="3321050"/>
          </a:xfrm>
        </p:spPr>
      </p:sp>
      <p:sp>
        <p:nvSpPr>
          <p:cNvPr id="3" name="ノート プレースホルダー 2"/>
          <p:cNvSpPr>
            <a:spLocks noGrp="1"/>
          </p:cNvSpPr>
          <p:nvPr>
            <p:ph type="body" idx="1"/>
          </p:nvPr>
        </p:nvSpPr>
        <p:spPr/>
        <p:txBody>
          <a:bodyPr/>
          <a:lstStyle/>
          <a:p>
            <a:r>
              <a:rPr kumimoji="1" lang="ja-JP" altLang="en-US" dirty="0" smtClean="0"/>
              <a:t>・この講義では、生徒指導上の今日的な課題として</a:t>
            </a:r>
            <a:endParaRPr kumimoji="1" lang="en-US" altLang="ja-JP" dirty="0" smtClean="0"/>
          </a:p>
          <a:p>
            <a:endParaRPr kumimoji="1" lang="en-US" altLang="ja-JP" dirty="0" smtClean="0"/>
          </a:p>
          <a:p>
            <a:r>
              <a:rPr kumimoji="1" lang="ja-JP" altLang="en-US" dirty="0" smtClean="0"/>
              <a:t>　「いじめ、自殺、不登校、虐待、性同一性障害に係る講義を通して、北海道の現状と求められる学校の対応について理解を深める。」</a:t>
            </a:r>
            <a:endParaRPr kumimoji="1" lang="en-US" altLang="ja-JP" dirty="0" smtClean="0"/>
          </a:p>
          <a:p>
            <a:r>
              <a:rPr kumimoji="1" lang="ja-JP" altLang="en-US" dirty="0" smtClean="0"/>
              <a:t>ことをねらいとしています。</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a:t>
            </a:fld>
            <a:endParaRPr kumimoji="1" lang="ja-JP" altLang="en-US"/>
          </a:p>
        </p:txBody>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・これまではいじめの認知の重要性について説明しましたが、いじめについては、「いじめを生まない」といった未然防止の発想にたった取組が最も大切ですよね。</a:t>
            </a:r>
            <a:endParaRPr kumimoji="1" lang="en-US" altLang="ja-JP" dirty="0" smtClean="0"/>
          </a:p>
          <a:p>
            <a:pPr defTabSz="911447"/>
            <a:r>
              <a:rPr kumimoji="1" lang="ja-JP" altLang="en-US" dirty="0" smtClean="0"/>
              <a:t>・未然防止といっても、いじめに特化した何か特別なものを行わなければならない、と考える必要はありません。</a:t>
            </a:r>
            <a:endParaRPr kumimoji="1" lang="en-US" altLang="ja-JP" dirty="0" smtClean="0"/>
          </a:p>
          <a:p>
            <a:r>
              <a:rPr kumimoji="1" lang="ja-JP" altLang="en-US" dirty="0" smtClean="0"/>
              <a:t>・まずは、これまでの各学校での取組を未然防止の視点から見直すこと、整理することが大切です。</a:t>
            </a:r>
            <a:endParaRPr kumimoji="1" lang="en-US" altLang="ja-JP" dirty="0" smtClean="0"/>
          </a:p>
          <a:p>
            <a:r>
              <a:rPr kumimoji="1" lang="ja-JP" altLang="en-US" dirty="0" smtClean="0"/>
              <a:t>・未然防止の基本は、全ての児童生徒が安全・安心に学校生活を送ることができ、規律正しい態度で授業や行事に主体的に参加・活躍できる学校づくりを進めていくことから始まります。</a:t>
            </a:r>
            <a:endParaRPr kumimoji="1" lang="en-US" altLang="ja-JP" dirty="0" smtClean="0"/>
          </a:p>
          <a:p>
            <a:r>
              <a:rPr kumimoji="1" lang="ja-JP" altLang="en-US" dirty="0" smtClean="0"/>
              <a:t>・学校全体で、道教委が作成した、いじめ未然防止プログラムに基づいて学校づくりを進めていただければと思います。</a:t>
            </a:r>
            <a:endParaRPr kumimoji="1" lang="en-US" altLang="ja-JP" dirty="0" smtClean="0"/>
          </a:p>
          <a:p>
            <a:r>
              <a:rPr kumimoji="1" lang="ja-JP" altLang="en-US" dirty="0" smtClean="0"/>
              <a:t>・こちらは、そのモデルとなるものです。</a:t>
            </a:r>
            <a:endParaRPr kumimoji="1" lang="en-US" altLang="ja-JP" dirty="0" smtClean="0"/>
          </a:p>
          <a:p>
            <a:r>
              <a:rPr kumimoji="1" lang="ja-JP" altLang="en-US" dirty="0" smtClean="0"/>
              <a:t>・道内の小中高の指定校の取組事例を踏まえ、各学校がいじめの未然防止の取組を進める際の参考となる資料として作成したものです。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10</a:t>
            </a:fld>
            <a:endParaRPr kumimoji="1" lang="ja-JP" altLang="en-US"/>
          </a:p>
        </p:txBody>
      </p:sp>
    </p:spTree>
    <p:extLst>
      <p:ext uri="{BB962C8B-B14F-4D97-AF65-F5344CB8AC3E}">
        <p14:creationId xmlns:p14="http://schemas.microsoft.com/office/powerpoint/2010/main" val="158981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・このモデルプログラムでは、</a:t>
            </a:r>
            <a:endParaRPr kumimoji="1" lang="en-US" altLang="ja-JP" dirty="0" smtClean="0"/>
          </a:p>
          <a:p>
            <a:r>
              <a:rPr kumimoji="1" lang="ja-JP" altLang="en-US" dirty="0" smtClean="0"/>
              <a:t>　　いじめの未然防止のための活動を、３観点で分類しています。</a:t>
            </a:r>
            <a:endParaRPr kumimoji="1" lang="en-US" altLang="ja-JP" dirty="0" smtClean="0"/>
          </a:p>
          <a:p>
            <a:endParaRPr kumimoji="1" lang="en-US" altLang="ja-JP" dirty="0" smtClean="0"/>
          </a:p>
          <a:p>
            <a:r>
              <a:rPr kumimoji="1" lang="ja-JP" altLang="en-US" dirty="0" smtClean="0"/>
              <a:t>（クリック）</a:t>
            </a:r>
            <a:endParaRPr kumimoji="1" lang="en-US" altLang="ja-JP" dirty="0" smtClean="0"/>
          </a:p>
          <a:p>
            <a:r>
              <a:rPr kumimoji="1" lang="ja-JP" altLang="en-US" dirty="0" smtClean="0"/>
              <a:t>・一つ目は、「居場所づくり」</a:t>
            </a:r>
            <a:endParaRPr kumimoji="1" lang="en-US" altLang="ja-JP" dirty="0" smtClean="0"/>
          </a:p>
          <a:p>
            <a:r>
              <a:rPr kumimoji="1" lang="ja-JP" altLang="en-US" dirty="0" smtClean="0"/>
              <a:t>　授業や行事の中で、どの児童生徒も落ち着ける場所を作り出すこと</a:t>
            </a:r>
            <a:endParaRPr kumimoji="1" lang="en-US" altLang="ja-JP" dirty="0" smtClean="0"/>
          </a:p>
          <a:p>
            <a:endParaRPr kumimoji="1" lang="en-US" altLang="ja-JP" dirty="0" smtClean="0"/>
          </a:p>
          <a:p>
            <a:r>
              <a:rPr kumimoji="1" lang="ja-JP" altLang="en-US" dirty="0" smtClean="0"/>
              <a:t>（クリック）</a:t>
            </a:r>
            <a:endParaRPr kumimoji="1" lang="en-US" altLang="ja-JP" dirty="0" smtClean="0"/>
          </a:p>
          <a:p>
            <a:r>
              <a:rPr kumimoji="1" lang="ja-JP" altLang="en-US" dirty="0" smtClean="0"/>
              <a:t>・二つ目は、「絆づくり」</a:t>
            </a:r>
            <a:endParaRPr kumimoji="1" lang="en-US" altLang="ja-JP" dirty="0" smtClean="0"/>
          </a:p>
          <a:p>
            <a:r>
              <a:rPr kumimoji="1" lang="ja-JP" altLang="en-US" dirty="0" smtClean="0"/>
              <a:t>　他者から認められ、他者の役にたっているという「自己有用感」の育成すること</a:t>
            </a:r>
            <a:endParaRPr kumimoji="1" lang="en-US" altLang="ja-JP" dirty="0" smtClean="0"/>
          </a:p>
          <a:p>
            <a:endParaRPr kumimoji="1" lang="en-US" altLang="ja-JP" dirty="0" smtClean="0"/>
          </a:p>
          <a:p>
            <a:r>
              <a:rPr kumimoji="1" lang="ja-JP" altLang="en-US" dirty="0" smtClean="0"/>
              <a:t>・ここまでは、全国共通の観点です。</a:t>
            </a:r>
            <a:endParaRPr kumimoji="1" lang="en-US" altLang="ja-JP" dirty="0" smtClean="0"/>
          </a:p>
          <a:p>
            <a:endParaRPr kumimoji="1" lang="en-US" altLang="ja-JP" dirty="0" smtClean="0"/>
          </a:p>
          <a:p>
            <a:r>
              <a:rPr kumimoji="1" lang="ja-JP" altLang="en-US" dirty="0" smtClean="0"/>
              <a:t>（クリック）</a:t>
            </a:r>
            <a:endParaRPr kumimoji="1" lang="en-US" altLang="ja-JP" dirty="0" smtClean="0"/>
          </a:p>
          <a:p>
            <a:r>
              <a:rPr kumimoji="1" lang="ja-JP" altLang="en-US" dirty="0" smtClean="0"/>
              <a:t>・三つ目は、北海道オリジナルの「環境づくり」です。</a:t>
            </a:r>
            <a:endParaRPr kumimoji="1" lang="en-US" altLang="ja-JP" dirty="0" smtClean="0"/>
          </a:p>
          <a:p>
            <a:r>
              <a:rPr kumimoji="1" lang="ja-JP" altLang="en-US" dirty="0" smtClean="0"/>
              <a:t>　全国に先駆けて取り入れました。</a:t>
            </a:r>
            <a:endParaRPr kumimoji="1" lang="en-US" altLang="ja-JP" dirty="0" smtClean="0"/>
          </a:p>
          <a:p>
            <a:r>
              <a:rPr kumimoji="1" lang="ja-JP" altLang="en-US" dirty="0" smtClean="0"/>
              <a:t>　落ち着いて学校生活を送ることができる環境を整備することです。</a:t>
            </a:r>
            <a:endParaRPr kumimoji="1" lang="en-US" altLang="ja-JP" dirty="0" smtClean="0"/>
          </a:p>
          <a:p>
            <a:r>
              <a:rPr kumimoji="1" lang="ja-JP" altLang="en-US" dirty="0" smtClean="0"/>
              <a:t>　</a:t>
            </a:r>
            <a:endParaRPr kumimoji="1" lang="en-US" altLang="ja-JP" dirty="0" smtClean="0"/>
          </a:p>
          <a:p>
            <a:r>
              <a:rPr kumimoji="1" lang="ja-JP" altLang="en-US" dirty="0" smtClean="0"/>
              <a:t>・これらを可能にするために、どのような教育活動が必要でしょうか。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11</a:t>
            </a:fld>
            <a:endParaRPr kumimoji="1" lang="ja-JP" altLang="en-US"/>
          </a:p>
        </p:txBody>
      </p:sp>
    </p:spTree>
    <p:extLst>
      <p:ext uri="{BB962C8B-B14F-4D97-AF65-F5344CB8AC3E}">
        <p14:creationId xmlns:p14="http://schemas.microsoft.com/office/powerpoint/2010/main" val="93680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829"/>
            <a:r>
              <a:rPr lang="ja-JP" altLang="en-US" b="0" dirty="0" smtClean="0">
                <a:solidFill>
                  <a:prstClr val="black"/>
                </a:solidFill>
                <a:latin typeface="ＭＳ ゴシック" panose="020B0609070205080204" pitchFamily="49" charset="-128"/>
                <a:ea typeface="ＭＳ ゴシック" panose="020B0609070205080204" pitchFamily="49" charset="-128"/>
              </a:rPr>
              <a:t>・授業で自分の考えを発表させる。</a:t>
            </a:r>
            <a:endParaRPr lang="en-US" altLang="ja-JP" b="0" dirty="0" smtClean="0">
              <a:solidFill>
                <a:prstClr val="black"/>
              </a:solidFill>
              <a:latin typeface="ＭＳ ゴシック" panose="020B0609070205080204" pitchFamily="49" charset="-128"/>
              <a:ea typeface="ＭＳ ゴシック" panose="020B0609070205080204" pitchFamily="49" charset="-128"/>
            </a:endParaRPr>
          </a:p>
          <a:p>
            <a:r>
              <a:rPr kumimoji="1" lang="ja-JP" altLang="en-US" b="0" dirty="0" smtClean="0"/>
              <a:t>　　これはすでに先生方が授業の中で実践されていることと思います。</a:t>
            </a:r>
            <a:endParaRPr kumimoji="1" lang="en-US" altLang="ja-JP" b="0" dirty="0" smtClean="0"/>
          </a:p>
          <a:p>
            <a:r>
              <a:rPr kumimoji="1" lang="ja-JP" altLang="en-US" b="0" dirty="0" smtClean="0"/>
              <a:t>　　いじめの未然防止にもつながるという視点が大切です。</a:t>
            </a:r>
            <a:endParaRPr kumimoji="1" lang="en-US" altLang="ja-JP" b="0" dirty="0" smtClean="0"/>
          </a:p>
          <a:p>
            <a:endParaRPr kumimoji="1" lang="en-US" altLang="ja-JP" b="0" dirty="0" smtClean="0"/>
          </a:p>
          <a:p>
            <a:pPr defTabSz="918829"/>
            <a:r>
              <a:rPr lang="ja-JP" altLang="en-US" b="0" dirty="0" smtClean="0">
                <a:solidFill>
                  <a:prstClr val="black"/>
                </a:solidFill>
                <a:latin typeface="ＭＳ ゴシック" panose="020B0609070205080204" pitchFamily="49" charset="-128"/>
                <a:ea typeface="ＭＳ ゴシック" panose="020B0609070205080204" pitchFamily="49" charset="-128"/>
              </a:rPr>
              <a:t>・異年齢で交流する活動を実施する。</a:t>
            </a:r>
            <a:endParaRPr lang="en-US" altLang="ja-JP" b="0" dirty="0" smtClean="0">
              <a:solidFill>
                <a:prstClr val="black"/>
              </a:solidFill>
              <a:latin typeface="ＭＳ ゴシック" panose="020B0609070205080204" pitchFamily="49" charset="-128"/>
              <a:ea typeface="ＭＳ ゴシック" panose="020B0609070205080204" pitchFamily="49" charset="-128"/>
            </a:endParaRPr>
          </a:p>
          <a:p>
            <a:r>
              <a:rPr kumimoji="1" lang="ja-JP" altLang="en-US" b="0" dirty="0" smtClean="0"/>
              <a:t>　　小学校で言えば、兄弟学年での活動は、</a:t>
            </a:r>
            <a:endParaRPr kumimoji="1" lang="en-US" altLang="ja-JP" b="0" dirty="0" smtClean="0"/>
          </a:p>
          <a:p>
            <a:r>
              <a:rPr kumimoji="1" lang="ja-JP" altLang="en-US" b="0" dirty="0" smtClean="0"/>
              <a:t>　　お兄さんお姉さんが、後輩に優しく接することで、</a:t>
            </a:r>
            <a:endParaRPr kumimoji="1" lang="en-US" altLang="ja-JP" b="0" dirty="0" smtClean="0"/>
          </a:p>
          <a:p>
            <a:r>
              <a:rPr kumimoji="1" lang="ja-JP" altLang="en-US" b="0" dirty="0" smtClean="0"/>
              <a:t>　　落ち着いた学校生活につながります。</a:t>
            </a:r>
            <a:endParaRPr kumimoji="1" lang="en-US" altLang="ja-JP" b="0" dirty="0" smtClean="0"/>
          </a:p>
          <a:p>
            <a:endParaRPr kumimoji="1" lang="en-US" altLang="ja-JP" b="0" dirty="0" smtClean="0"/>
          </a:p>
          <a:p>
            <a:pPr defTabSz="918829"/>
            <a:r>
              <a:rPr lang="ja-JP" altLang="en-US" spc="-151" dirty="0">
                <a:solidFill>
                  <a:prstClr val="black"/>
                </a:solidFill>
                <a:latin typeface="ＭＳ ゴシック" panose="020B0609070205080204" pitchFamily="49" charset="-128"/>
                <a:ea typeface="ＭＳ ゴシック" panose="020B0609070205080204" pitchFamily="49" charset="-128"/>
              </a:rPr>
              <a:t>・地域の人々と触れ合う活動を実施する。</a:t>
            </a:r>
            <a:endParaRPr lang="en-US" altLang="ja-JP" spc="-151" dirty="0">
              <a:solidFill>
                <a:prstClr val="black"/>
              </a:solidFill>
              <a:latin typeface="ＭＳ ゴシック" panose="020B0609070205080204" pitchFamily="49" charset="-128"/>
              <a:ea typeface="ＭＳ ゴシック" panose="020B0609070205080204" pitchFamily="49" charset="-128"/>
            </a:endParaRPr>
          </a:p>
          <a:p>
            <a:r>
              <a:rPr kumimoji="1" lang="ja-JP" altLang="en-US" dirty="0" smtClean="0"/>
              <a:t>　</a:t>
            </a:r>
            <a:endParaRPr kumimoji="1" lang="en-US" altLang="ja-JP" dirty="0" smtClean="0"/>
          </a:p>
          <a:p>
            <a:r>
              <a:rPr kumimoji="1" lang="ja-JP" altLang="en-US" dirty="0" smtClean="0"/>
              <a:t>・これらの活動が、いじめの未然防止につながるという視点を持ってほしいです。</a:t>
            </a:r>
            <a:endParaRPr kumimoji="1" lang="en-US" altLang="ja-JP" dirty="0" smtClean="0"/>
          </a:p>
          <a:p>
            <a:endParaRPr kumimoji="1" lang="en-US" altLang="ja-JP" dirty="0" smtClean="0"/>
          </a:p>
          <a:p>
            <a:r>
              <a:rPr kumimoji="1" lang="ja-JP" altLang="en-US" dirty="0" smtClean="0"/>
              <a:t>既存の教育活動を、いじめの未然防止の視点で、整理しましょう。</a:t>
            </a:r>
          </a:p>
          <a:p>
            <a:endParaRPr kumimoji="1" lang="en-US" altLang="ja-JP" dirty="0" smtClean="0"/>
          </a:p>
          <a:p>
            <a:r>
              <a:rPr kumimoji="1" lang="ja-JP" altLang="en-US" dirty="0" smtClean="0"/>
              <a:t>・「新しい活動を始めよう」というより、既存の活動を生かすようにしましょう。</a:t>
            </a:r>
          </a:p>
          <a:p>
            <a:endParaRPr kumimoji="1" lang="en-US" altLang="ja-JP" dirty="0" smtClean="0"/>
          </a:p>
          <a:p>
            <a:r>
              <a:rPr kumimoji="1" lang="ja-JP" altLang="en-US" dirty="0" smtClean="0"/>
              <a:t>・整理することで、既存の活動が、</a:t>
            </a:r>
          </a:p>
          <a:p>
            <a:r>
              <a:rPr kumimoji="1" lang="ja-JP" altLang="en-US" dirty="0" smtClean="0"/>
              <a:t>　　「居場所づくり」「絆づくり」「環境づくり」</a:t>
            </a:r>
          </a:p>
          <a:p>
            <a:r>
              <a:rPr kumimoji="1" lang="ja-JP" altLang="en-US" dirty="0" smtClean="0"/>
              <a:t>　　の観点から、いじめの未然防止につながることが可視化されます。</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12</a:t>
            </a:fld>
            <a:endParaRPr kumimoji="1" lang="ja-JP" altLang="en-US"/>
          </a:p>
        </p:txBody>
      </p:sp>
    </p:spTree>
    <p:extLst>
      <p:ext uri="{BB962C8B-B14F-4D97-AF65-F5344CB8AC3E}">
        <p14:creationId xmlns:p14="http://schemas.microsoft.com/office/powerpoint/2010/main" val="76491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・画面にお示ししたスライドは、</a:t>
            </a:r>
          </a:p>
          <a:p>
            <a:r>
              <a:rPr kumimoji="1" lang="ja-JP" altLang="en-US" dirty="0" smtClean="0"/>
              <a:t>「北海道における自殺の現状」を示すものです。</a:t>
            </a:r>
          </a:p>
          <a:p>
            <a:endParaRPr kumimoji="1" lang="en-US" altLang="ja-JP" dirty="0" smtClean="0"/>
          </a:p>
          <a:p>
            <a:r>
              <a:rPr kumimoji="1" lang="ja-JP" altLang="en-US" dirty="0" smtClean="0"/>
              <a:t>・このグラフからわかることは何でしょうか？</a:t>
            </a:r>
            <a:endParaRPr kumimoji="1" lang="en-US" altLang="ja-JP" dirty="0" smtClean="0"/>
          </a:p>
          <a:p>
            <a:r>
              <a:rPr kumimoji="1" lang="ja-JP" altLang="en-US" dirty="0" smtClean="0"/>
              <a:t>（クリック）</a:t>
            </a:r>
            <a:endParaRPr kumimoji="1" lang="en-US" altLang="ja-JP" dirty="0" smtClean="0"/>
          </a:p>
          <a:p>
            <a:r>
              <a:rPr kumimoji="1" lang="ja-JP" altLang="en-US" dirty="0" smtClean="0"/>
              <a:t>・平成</a:t>
            </a:r>
            <a:r>
              <a:rPr kumimoji="1" lang="en-US" altLang="ja-JP" dirty="0" smtClean="0"/>
              <a:t>29</a:t>
            </a:r>
            <a:r>
              <a:rPr kumimoji="1" lang="ja-JP" altLang="en-US" dirty="0" smtClean="0"/>
              <a:t>年の都道府県別の</a:t>
            </a:r>
            <a:r>
              <a:rPr kumimoji="1" lang="en-US" altLang="ja-JP" dirty="0" smtClean="0"/>
              <a:t>19</a:t>
            </a:r>
            <a:r>
              <a:rPr kumimoji="1" lang="ja-JP" altLang="en-US" dirty="0" smtClean="0"/>
              <a:t>歳以下の自殺者数は北海道で</a:t>
            </a:r>
            <a:r>
              <a:rPr kumimoji="1" lang="en-US" altLang="ja-JP" dirty="0" smtClean="0"/>
              <a:t>34</a:t>
            </a:r>
            <a:r>
              <a:rPr kumimoji="1" lang="ja-JP" altLang="en-US" dirty="0" smtClean="0"/>
              <a:t>人と、</a:t>
            </a:r>
            <a:endParaRPr kumimoji="1" lang="en-US" altLang="ja-JP" dirty="0" smtClean="0"/>
          </a:p>
          <a:p>
            <a:r>
              <a:rPr kumimoji="1" lang="ja-JP" altLang="en-US" dirty="0" smtClean="0"/>
              <a:t>　東京都、愛知県に次ぐ３番目の多さとなっています。</a:t>
            </a:r>
            <a:endParaRPr kumimoji="1" lang="en-US" altLang="ja-JP" dirty="0" smtClean="0"/>
          </a:p>
          <a:p>
            <a:r>
              <a:rPr kumimoji="1" lang="ja-JP" altLang="en-US" dirty="0" smtClean="0"/>
              <a:t>　北海道は多いですよね？</a:t>
            </a:r>
            <a:endParaRPr kumimoji="1" lang="en-US" altLang="ja-JP" dirty="0" smtClean="0"/>
          </a:p>
          <a:p>
            <a:endParaRPr kumimoji="1" lang="en-US" altLang="ja-JP" dirty="0" smtClean="0"/>
          </a:p>
          <a:p>
            <a:r>
              <a:rPr kumimoji="1" lang="ja-JP" altLang="en-US" dirty="0" smtClean="0"/>
              <a:t>・メール相談における自殺念慮の件数　</a:t>
            </a:r>
          </a:p>
          <a:p>
            <a:r>
              <a:rPr kumimoji="1" lang="ja-JP" altLang="en-US" dirty="0" smtClean="0"/>
              <a:t>　平成</a:t>
            </a:r>
            <a:r>
              <a:rPr kumimoji="1" lang="en-US" altLang="ja-JP" dirty="0" smtClean="0"/>
              <a:t>30</a:t>
            </a:r>
            <a:r>
              <a:rPr kumimoji="1" lang="ja-JP" altLang="en-US" dirty="0" smtClean="0"/>
              <a:t>年度　</a:t>
            </a:r>
            <a:r>
              <a:rPr kumimoji="1" lang="en-US" altLang="ja-JP" dirty="0" smtClean="0"/>
              <a:t>24</a:t>
            </a:r>
            <a:r>
              <a:rPr kumimoji="1" lang="ja-JP" altLang="en-US" dirty="0" smtClean="0"/>
              <a:t>件（増加）</a:t>
            </a:r>
          </a:p>
          <a:p>
            <a:r>
              <a:rPr kumimoji="1" lang="ja-JP" altLang="en-US" dirty="0" smtClean="0"/>
              <a:t>　平成</a:t>
            </a:r>
            <a:r>
              <a:rPr kumimoji="1" lang="en-US" altLang="ja-JP" dirty="0" smtClean="0"/>
              <a:t>29</a:t>
            </a:r>
            <a:r>
              <a:rPr kumimoji="1" lang="ja-JP" altLang="en-US" dirty="0" smtClean="0"/>
              <a:t>年度　７件</a:t>
            </a:r>
          </a:p>
          <a:p>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13</a:t>
            </a:fld>
            <a:endParaRPr kumimoji="1" lang="ja-JP" altLang="en-US"/>
          </a:p>
        </p:txBody>
      </p:sp>
    </p:spTree>
    <p:extLst>
      <p:ext uri="{BB962C8B-B14F-4D97-AF65-F5344CB8AC3E}">
        <p14:creationId xmlns:p14="http://schemas.microsoft.com/office/powerpoint/2010/main" val="251222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・在籍中の児童生徒の自殺を経験したことのある教職員は</a:t>
            </a:r>
            <a:r>
              <a:rPr kumimoji="1" lang="en-US" altLang="ja-JP" dirty="0" smtClean="0"/>
              <a:t>15.1</a:t>
            </a:r>
            <a:r>
              <a:rPr kumimoji="1" lang="ja-JP" altLang="en-US" dirty="0" smtClean="0"/>
              <a:t>％います。</a:t>
            </a:r>
            <a:endParaRPr kumimoji="1" lang="en-US" altLang="ja-JP" dirty="0" smtClean="0"/>
          </a:p>
          <a:p>
            <a:r>
              <a:rPr kumimoji="1" lang="ja-JP" altLang="en-US" dirty="0" smtClean="0"/>
              <a:t>・そのうち、児童生徒の自殺の可能性を「感じていた」のはわずか</a:t>
            </a:r>
            <a:r>
              <a:rPr kumimoji="1" lang="en-US" altLang="ja-JP" dirty="0" smtClean="0"/>
              <a:t>5.1</a:t>
            </a:r>
            <a:r>
              <a:rPr kumimoji="1" lang="ja-JP" altLang="en-US" dirty="0" smtClean="0"/>
              <a:t>％です。</a:t>
            </a:r>
            <a:endParaRPr kumimoji="1" lang="en-US" altLang="ja-JP" dirty="0" smtClean="0"/>
          </a:p>
          <a:p>
            <a:endParaRPr kumimoji="1" lang="en-US" altLang="ja-JP" dirty="0" smtClean="0"/>
          </a:p>
          <a:p>
            <a:r>
              <a:rPr kumimoji="1" lang="ja-JP" altLang="en-US" dirty="0" smtClean="0"/>
              <a:t>・このような実態を踏まえると、児童生徒が出すサインを気付く力を育成する</a:t>
            </a:r>
            <a:endParaRPr kumimoji="1" lang="en-US" altLang="ja-JP" dirty="0" smtClean="0"/>
          </a:p>
          <a:p>
            <a:r>
              <a:rPr kumimoji="1" lang="ja-JP" altLang="en-US" dirty="0" smtClean="0"/>
              <a:t>　ほか、予見が困難であるからこそ、児童生徒に自殺を企図させないための</a:t>
            </a:r>
            <a:endParaRPr kumimoji="1" lang="en-US" altLang="ja-JP" dirty="0" smtClean="0"/>
          </a:p>
          <a:p>
            <a:r>
              <a:rPr kumimoji="1" lang="ja-JP" altLang="en-US" dirty="0" smtClean="0"/>
              <a:t>　自殺予防教育に取り組む必要があるといえます。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14</a:t>
            </a:fld>
            <a:endParaRPr kumimoji="1" lang="ja-JP" altLang="en-US"/>
          </a:p>
        </p:txBody>
      </p:sp>
    </p:spTree>
    <p:extLst>
      <p:ext uri="{BB962C8B-B14F-4D97-AF65-F5344CB8AC3E}">
        <p14:creationId xmlns:p14="http://schemas.microsoft.com/office/powerpoint/2010/main" val="133816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latin typeface="ＭＳ ゴシック" panose="020B0609070205080204" pitchFamily="49" charset="-128"/>
                <a:ea typeface="ＭＳ ゴシック" panose="020B0609070205080204" pitchFamily="49" charset="-128"/>
              </a:rPr>
              <a:t>Q</a:t>
            </a:r>
            <a:r>
              <a:rPr lang="ja-JP" altLang="en-US" dirty="0" smtClean="0">
                <a:latin typeface="ＭＳ ゴシック" panose="020B0609070205080204" pitchFamily="49" charset="-128"/>
                <a:ea typeface="ＭＳ ゴシック" panose="020B0609070205080204" pitchFamily="49" charset="-128"/>
              </a:rPr>
              <a:t>　自殺予防教育を行っている先生、又は学校はありますか？</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・自殺</a:t>
            </a:r>
            <a:r>
              <a:rPr lang="ja-JP" altLang="en-US" dirty="0">
                <a:latin typeface="ＭＳ ゴシック" panose="020B0609070205080204" pitchFamily="49" charset="-128"/>
                <a:ea typeface="ＭＳ ゴシック" panose="020B0609070205080204" pitchFamily="49" charset="-128"/>
              </a:rPr>
              <a:t>予防教育について、約８割の教職員が必要だと思っていますが</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自殺</a:t>
            </a:r>
            <a:r>
              <a:rPr lang="ja-JP" altLang="en-US" dirty="0">
                <a:latin typeface="ＭＳ ゴシック" panose="020B0609070205080204" pitchFamily="49" charset="-128"/>
                <a:ea typeface="ＭＳ ゴシック" panose="020B0609070205080204" pitchFamily="49" charset="-128"/>
              </a:rPr>
              <a:t>を予防するための取組を行っているのは約４割と、意識と実態</a:t>
            </a:r>
            <a:r>
              <a:rPr lang="ja-JP" altLang="en-US" dirty="0" smtClean="0">
                <a:latin typeface="ＭＳ ゴシック" panose="020B0609070205080204" pitchFamily="49" charset="-128"/>
                <a:ea typeface="ＭＳ ゴシック" panose="020B0609070205080204" pitchFamily="49" charset="-128"/>
              </a:rPr>
              <a:t>の</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間に差</a:t>
            </a:r>
            <a:r>
              <a:rPr lang="ja-JP" altLang="en-US" dirty="0">
                <a:latin typeface="ＭＳ ゴシック" panose="020B0609070205080204" pitchFamily="49" charset="-128"/>
                <a:ea typeface="ＭＳ ゴシック" panose="020B0609070205080204" pitchFamily="49" charset="-128"/>
              </a:rPr>
              <a:t>が生じています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行っていない」理由として最も多かったのは「具体的に何をすれば</a:t>
            </a:r>
            <a:r>
              <a:rPr lang="ja-JP" altLang="en-US" dirty="0" smtClean="0">
                <a:latin typeface="ＭＳ ゴシック" panose="020B0609070205080204" pitchFamily="49" charset="-128"/>
                <a:ea typeface="ＭＳ ゴシック" panose="020B0609070205080204" pitchFamily="49" charset="-128"/>
              </a:rPr>
              <a:t>よい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dirty="0" err="1" smtClean="0">
                <a:latin typeface="ＭＳ ゴシック" panose="020B0609070205080204" pitchFamily="49" charset="-128"/>
                <a:ea typeface="ＭＳ ゴシック" panose="020B0609070205080204" pitchFamily="49" charset="-128"/>
              </a:rPr>
              <a:t>か</a:t>
            </a:r>
            <a:r>
              <a:rPr lang="ja-JP" altLang="en-US" dirty="0">
                <a:latin typeface="ＭＳ ゴシック" panose="020B0609070205080204" pitchFamily="49" charset="-128"/>
                <a:ea typeface="ＭＳ ゴシック" panose="020B0609070205080204" pitchFamily="49" charset="-128"/>
              </a:rPr>
              <a:t>わからない」で</a:t>
            </a:r>
            <a:r>
              <a:rPr lang="en-US" altLang="ja-JP" dirty="0">
                <a:latin typeface="ＭＳ ゴシック" panose="020B0609070205080204" pitchFamily="49" charset="-128"/>
                <a:ea typeface="ＭＳ ゴシック" panose="020B0609070205080204" pitchFamily="49" charset="-128"/>
              </a:rPr>
              <a:t>46.9</a:t>
            </a:r>
            <a:r>
              <a:rPr lang="ja-JP" altLang="en-US" dirty="0">
                <a:latin typeface="ＭＳ ゴシック" panose="020B0609070205080204" pitchFamily="49" charset="-128"/>
                <a:ea typeface="ＭＳ ゴシック" panose="020B0609070205080204" pitchFamily="49" charset="-128"/>
              </a:rPr>
              <a:t>％、</a:t>
            </a: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・次いで</a:t>
            </a:r>
            <a:r>
              <a:rPr lang="ja-JP" altLang="en-US" dirty="0">
                <a:latin typeface="ＭＳ ゴシック" panose="020B0609070205080204" pitchFamily="49" charset="-128"/>
                <a:ea typeface="ＭＳ ゴシック" panose="020B0609070205080204" pitchFamily="49" charset="-128"/>
              </a:rPr>
              <a:t>「実施する時間を確保することができない」で</a:t>
            </a:r>
            <a:r>
              <a:rPr lang="en-US" altLang="ja-JP" dirty="0">
                <a:latin typeface="ＭＳ ゴシック" panose="020B0609070205080204" pitchFamily="49" charset="-128"/>
                <a:ea typeface="ＭＳ ゴシック" panose="020B0609070205080204" pitchFamily="49" charset="-128"/>
              </a:rPr>
              <a:t>29.3</a:t>
            </a:r>
            <a:r>
              <a:rPr lang="ja-JP" altLang="en-US" dirty="0">
                <a:latin typeface="ＭＳ ゴシック" panose="020B0609070205080204" pitchFamily="49" charset="-128"/>
                <a:ea typeface="ＭＳ ゴシック" panose="020B0609070205080204" pitchFamily="49" charset="-128"/>
              </a:rPr>
              <a:t>％となって</a:t>
            </a:r>
            <a:r>
              <a:rPr lang="ja-JP" altLang="en-US" dirty="0" err="1" smtClean="0">
                <a:latin typeface="ＭＳ ゴシック" panose="020B0609070205080204" pitchFamily="49" charset="-128"/>
                <a:ea typeface="ＭＳ ゴシック" panose="020B0609070205080204" pitchFamily="49" charset="-128"/>
              </a:rPr>
              <a:t>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ます</a:t>
            </a:r>
            <a:r>
              <a:rPr lang="ja-JP" altLang="en-US" dirty="0">
                <a:latin typeface="ＭＳ ゴシック" panose="020B0609070205080204" pitchFamily="49" charset="-128"/>
                <a:ea typeface="ＭＳ ゴシック" panose="020B0609070205080204" pitchFamily="49" charset="-128"/>
              </a:rPr>
              <a:t>。取組例</a:t>
            </a:r>
            <a:r>
              <a:rPr lang="ja-JP" altLang="en-US" dirty="0" smtClean="0">
                <a:latin typeface="ＭＳ ゴシック" panose="020B0609070205080204" pitchFamily="49" charset="-128"/>
                <a:ea typeface="ＭＳ ゴシック" panose="020B0609070205080204" pitchFamily="49" charset="-128"/>
              </a:rPr>
              <a:t>の作成</a:t>
            </a:r>
            <a:r>
              <a:rPr lang="ja-JP" altLang="en-US" dirty="0">
                <a:latin typeface="ＭＳ ゴシック" panose="020B0609070205080204" pitchFamily="49" charset="-128"/>
                <a:ea typeface="ＭＳ ゴシック" panose="020B0609070205080204" pitchFamily="49" charset="-128"/>
              </a:rPr>
              <a:t>と実施する時間の確保が課題として挙げること</a:t>
            </a:r>
            <a:r>
              <a:rPr lang="ja-JP" altLang="en-US" dirty="0" smtClean="0">
                <a:latin typeface="ＭＳ ゴシック" panose="020B0609070205080204" pitchFamily="49" charset="-128"/>
                <a:ea typeface="ＭＳ ゴシック" panose="020B0609070205080204" pitchFamily="49" charset="-128"/>
              </a:rPr>
              <a:t>が</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できます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smtClean="0"/>
          </a:p>
          <a:p>
            <a:r>
              <a:rPr kumimoji="1" lang="ja-JP" altLang="en-US" dirty="0" smtClean="0"/>
              <a:t>・（ここには出ていないが）</a:t>
            </a:r>
            <a:endParaRPr kumimoji="1" lang="en-US" altLang="ja-JP" dirty="0" smtClean="0"/>
          </a:p>
          <a:p>
            <a:r>
              <a:rPr kumimoji="1" lang="ja-JP" altLang="en-US" dirty="0" smtClean="0"/>
              <a:t>　学校種別に見ると、高校生の自殺者数が最も多く、次いで中学生と</a:t>
            </a:r>
            <a:endParaRPr kumimoji="1" lang="en-US" altLang="ja-JP" dirty="0" smtClean="0"/>
          </a:p>
          <a:p>
            <a:r>
              <a:rPr kumimoji="1" lang="ja-JP" altLang="en-US" dirty="0" smtClean="0"/>
              <a:t>　なっています。このような実態から、児童生徒を対象とした自殺予防</a:t>
            </a:r>
            <a:endParaRPr kumimoji="1" lang="en-US" altLang="ja-JP" dirty="0" smtClean="0"/>
          </a:p>
          <a:p>
            <a:r>
              <a:rPr kumimoji="1" lang="ja-JP" altLang="en-US" dirty="0" smtClean="0"/>
              <a:t>　教育が必要であり、その中でも高校生を対象とした取組が重要である</a:t>
            </a:r>
            <a:endParaRPr kumimoji="1" lang="en-US" altLang="ja-JP" dirty="0" smtClean="0"/>
          </a:p>
          <a:p>
            <a:r>
              <a:rPr kumimoji="1" lang="ja-JP" altLang="en-US" dirty="0" smtClean="0"/>
              <a:t>　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15</a:t>
            </a:fld>
            <a:endParaRPr kumimoji="1" lang="ja-JP" altLang="en-US"/>
          </a:p>
        </p:txBody>
      </p:sp>
    </p:spTree>
    <p:extLst>
      <p:ext uri="{BB962C8B-B14F-4D97-AF65-F5344CB8AC3E}">
        <p14:creationId xmlns:p14="http://schemas.microsoft.com/office/powerpoint/2010/main" val="260468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・北海道教育員会では「児童生徒の自殺を予防するためのプログラム」を</a:t>
            </a:r>
            <a:endParaRPr kumimoji="1" lang="en-US" altLang="ja-JP" dirty="0" smtClean="0"/>
          </a:p>
          <a:p>
            <a:r>
              <a:rPr kumimoji="1" lang="ja-JP" altLang="en-US" dirty="0" smtClean="0"/>
              <a:t>　作成しています。</a:t>
            </a:r>
            <a:endParaRPr kumimoji="1" lang="en-US" altLang="ja-JP" dirty="0" smtClean="0"/>
          </a:p>
          <a:p>
            <a:endParaRPr kumimoji="1" lang="en-US" altLang="ja-JP" dirty="0" smtClean="0"/>
          </a:p>
          <a:p>
            <a:r>
              <a:rPr kumimoji="1" lang="ja-JP" altLang="en-US" dirty="0" smtClean="0"/>
              <a:t>本プログラムでは、各学校において</a:t>
            </a:r>
            <a:endParaRPr kumimoji="1" lang="en-US" altLang="ja-JP" dirty="0" smtClean="0"/>
          </a:p>
          <a:p>
            <a:r>
              <a:rPr kumimoji="1" lang="ja-JP" altLang="en-US" dirty="0" smtClean="0"/>
              <a:t>・児童生徒が、命ら暮らしの危機に直面したとき、誰にどうやって助けを求めればよいかの具体的かつ実践的な方法を学ぶ教育</a:t>
            </a:r>
            <a:endParaRPr kumimoji="1" lang="en-US" altLang="ja-JP" dirty="0" smtClean="0"/>
          </a:p>
          <a:p>
            <a:r>
              <a:rPr kumimoji="1" lang="ja-JP" altLang="en-US" dirty="0" smtClean="0"/>
              <a:t>・児童生徒がつらい時や苦しい時には助けを求めてもよいということ</a:t>
            </a:r>
            <a:endParaRPr kumimoji="1" lang="en-US" altLang="ja-JP" dirty="0" smtClean="0"/>
          </a:p>
          <a:p>
            <a:r>
              <a:rPr kumimoji="1" lang="ja-JP" altLang="en-US" dirty="0" smtClean="0"/>
              <a:t>　</a:t>
            </a:r>
            <a:r>
              <a:rPr kumimoji="1" lang="en-US" altLang="ja-JP" dirty="0" smtClean="0"/>
              <a:t>(</a:t>
            </a:r>
            <a:r>
              <a:rPr kumimoji="1" lang="ja-JP" altLang="en-US" dirty="0" smtClean="0"/>
              <a:t>ＳＯＳの出し方に関する教育</a:t>
            </a:r>
            <a:r>
              <a:rPr kumimoji="1" lang="en-US" altLang="ja-JP" dirty="0" smtClean="0"/>
              <a:t>)</a:t>
            </a:r>
            <a:r>
              <a:rPr kumimoji="1" lang="ja-JP" altLang="en-US" dirty="0" smtClean="0"/>
              <a:t>を学ぶ教育を進められるよう、指導案やワークシート等を掲載しています。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16</a:t>
            </a:fld>
            <a:endParaRPr kumimoji="1" lang="ja-JP" altLang="en-US"/>
          </a:p>
        </p:txBody>
      </p:sp>
    </p:spTree>
    <p:extLst>
      <p:ext uri="{BB962C8B-B14F-4D97-AF65-F5344CB8AC3E}">
        <p14:creationId xmlns:p14="http://schemas.microsoft.com/office/powerpoint/2010/main" val="2206237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a:t>
            </a:r>
            <a:r>
              <a:rPr kumimoji="1" lang="ja-JP" altLang="en-US" dirty="0" smtClean="0"/>
              <a:t>：援助希求的態度の育成</a:t>
            </a:r>
          </a:p>
          <a:p>
            <a:r>
              <a:rPr kumimoji="1" lang="ja-JP" altLang="en-US" dirty="0" smtClean="0"/>
              <a:t>本目標は、児童生徒が悩んだり困ったりした場合、誰かに相談したり助けを求めたりする力を身に付けることにより自殺の予防を図ることを意図しています。</a:t>
            </a:r>
          </a:p>
          <a:p>
            <a:endParaRPr kumimoji="1" lang="en-US" altLang="ja-JP" dirty="0" smtClean="0"/>
          </a:p>
          <a:p>
            <a:r>
              <a:rPr kumimoji="1" lang="ja-JP" altLang="en-US" dirty="0" smtClean="0"/>
              <a:t>　本道の児童生徒において、いじめられたときに「誰にも相談しない」と回答した割合が、小学校では</a:t>
            </a:r>
            <a:r>
              <a:rPr kumimoji="1" lang="en-US" altLang="ja-JP" dirty="0" smtClean="0"/>
              <a:t>9.2</a:t>
            </a:r>
            <a:r>
              <a:rPr kumimoji="1" lang="ja-JP" altLang="en-US" dirty="0" smtClean="0"/>
              <a:t>％、中学校では</a:t>
            </a:r>
            <a:r>
              <a:rPr kumimoji="1" lang="en-US" altLang="ja-JP" dirty="0" smtClean="0"/>
              <a:t>17.4</a:t>
            </a:r>
            <a:r>
              <a:rPr kumimoji="1" lang="ja-JP" altLang="en-US" dirty="0" smtClean="0"/>
              <a:t>％、高等学校では</a:t>
            </a:r>
            <a:r>
              <a:rPr kumimoji="1" lang="en-US" altLang="ja-JP" dirty="0" smtClean="0"/>
              <a:t>19.6</a:t>
            </a:r>
            <a:r>
              <a:rPr kumimoji="1" lang="ja-JP" altLang="en-US" dirty="0" smtClean="0"/>
              <a:t>％となっています。</a:t>
            </a:r>
            <a:endParaRPr kumimoji="1" lang="en-US" altLang="ja-JP" dirty="0" smtClean="0"/>
          </a:p>
          <a:p>
            <a:r>
              <a:rPr kumimoji="1" lang="ja-JP" altLang="en-US" dirty="0" smtClean="0"/>
              <a:t>　相談することに対する期待や抵抗について理解し、自分自身にあった相談方法を身に付け、援助希求的態度を育成します。</a:t>
            </a:r>
          </a:p>
          <a:p>
            <a:r>
              <a:rPr kumimoji="1" lang="ja-JP" altLang="en-US" dirty="0" smtClean="0"/>
              <a:t>　また、いじめられたときの相談相手に「友人」と回答した割合が、小学校では</a:t>
            </a:r>
            <a:r>
              <a:rPr kumimoji="1" lang="en-US" altLang="ja-JP" dirty="0" smtClean="0"/>
              <a:t>43.4</a:t>
            </a:r>
            <a:r>
              <a:rPr kumimoji="1" lang="ja-JP" altLang="en-US" dirty="0" smtClean="0"/>
              <a:t>％、中学校が</a:t>
            </a:r>
            <a:r>
              <a:rPr kumimoji="1" lang="en-US" altLang="ja-JP" dirty="0" smtClean="0"/>
              <a:t>51.6</a:t>
            </a:r>
            <a:r>
              <a:rPr kumimoji="1" lang="ja-JP" altLang="en-US" dirty="0" smtClean="0"/>
              <a:t>％、高等学校</a:t>
            </a:r>
            <a:r>
              <a:rPr kumimoji="1" lang="en-US" altLang="ja-JP" dirty="0" smtClean="0"/>
              <a:t>51.8</a:t>
            </a:r>
            <a:r>
              <a:rPr kumimoji="1" lang="ja-JP" altLang="en-US" dirty="0" smtClean="0"/>
              <a:t>％となっています。</a:t>
            </a:r>
            <a:endParaRPr kumimoji="1" lang="en-US" altLang="ja-JP" dirty="0" smtClean="0"/>
          </a:p>
          <a:p>
            <a:r>
              <a:rPr kumimoji="1" lang="ja-JP" altLang="en-US" dirty="0" smtClean="0"/>
              <a:t>　このことは、児童生徒が相談される側になる場合があることを示しています。</a:t>
            </a:r>
            <a:endParaRPr kumimoji="1" lang="en-US" altLang="ja-JP" dirty="0" smtClean="0"/>
          </a:p>
          <a:p>
            <a:r>
              <a:rPr kumimoji="1" lang="ja-JP" altLang="en-US" dirty="0" smtClean="0"/>
              <a:t>　本目標では、相談するだけではなく、相談された場合の対処方法も身に付けることを含んでいます。</a:t>
            </a:r>
            <a:endParaRPr kumimoji="1" lang="en-US" altLang="ja-JP" dirty="0" smtClean="0"/>
          </a:p>
          <a:p>
            <a:endParaRPr kumimoji="1" lang="en-US" altLang="ja-JP" dirty="0" smtClean="0"/>
          </a:p>
          <a:p>
            <a:r>
              <a:rPr kumimoji="1" lang="ja-JP" altLang="en-US" dirty="0" smtClean="0"/>
              <a:t>Ｂ：早期の問題認識（心の健康）</a:t>
            </a:r>
            <a:endParaRPr kumimoji="1" lang="en-US" altLang="ja-JP" dirty="0" smtClean="0"/>
          </a:p>
          <a:p>
            <a:r>
              <a:rPr kumimoji="1" lang="ja-JP" altLang="en-US" dirty="0" smtClean="0"/>
              <a:t>　本目標は、児童生徒が自殺に関する多くの情報を手に入れてしまっている状況から、正しい知識を早期に与えることにより自殺の予防を図ることを意図しています。</a:t>
            </a:r>
            <a:endParaRPr kumimoji="1" lang="en-US" altLang="ja-JP" dirty="0" smtClean="0"/>
          </a:p>
          <a:p>
            <a:r>
              <a:rPr kumimoji="1" lang="ja-JP" altLang="en-US" dirty="0" smtClean="0"/>
              <a:t>　自殺の深刻な実態や心の危機のサインの理解などを通して、早期に問題を認識するとともに、正しい知識を児童生徒に与えます。</a:t>
            </a:r>
            <a:endParaRPr kumimoji="1" lang="en-US" altLang="ja-JP" dirty="0" smtClean="0"/>
          </a:p>
          <a:p>
            <a:endParaRPr kumimoji="1" lang="en-US" altLang="ja-JP" dirty="0" smtClean="0"/>
          </a:p>
          <a:p>
            <a:r>
              <a:rPr kumimoji="1" lang="ja-JP" altLang="en-US" dirty="0" smtClean="0"/>
              <a:t>Ｃ：ストレス対処スキルの育成</a:t>
            </a:r>
            <a:endParaRPr kumimoji="1" lang="en-US" altLang="ja-JP" dirty="0" smtClean="0"/>
          </a:p>
          <a:p>
            <a:r>
              <a:rPr kumimoji="1" lang="ja-JP" altLang="en-US" dirty="0" smtClean="0"/>
              <a:t>　本目標は、児童生徒が困難な直面に遭遇するなどストレスがかかった状況において、そのストレスに対処する力を身に付けることにより自殺の予防を図ることを意図しています。ストレスに対処する方法を知るとともに、自分にあった方法を理解し実践する力を育成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17</a:t>
            </a:fld>
            <a:endParaRPr kumimoji="1" lang="ja-JP" altLang="en-US"/>
          </a:p>
        </p:txBody>
      </p:sp>
    </p:spTree>
    <p:extLst>
      <p:ext uri="{BB962C8B-B14F-4D97-AF65-F5344CB8AC3E}">
        <p14:creationId xmlns:p14="http://schemas.microsoft.com/office/powerpoint/2010/main" val="131610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txBox="1">
            <a:spLocks noGrp="1" noChangeArrowheads="1"/>
          </p:cNvSpPr>
          <p:nvPr/>
        </p:nvSpPr>
        <p:spPr bwMode="auto">
          <a:xfrm>
            <a:off x="3787932" y="9330905"/>
            <a:ext cx="2900284" cy="49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6" tIns="45410" rIns="90816" bIns="45410" anchor="b"/>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algn="r" eaLnBrk="1" hangingPunct="1">
              <a:buFont typeface="Arial" panose="020B0604020202020204" pitchFamily="34" charset="0"/>
              <a:buNone/>
            </a:pPr>
            <a:endParaRPr lang="en-US" altLang="ja-JP" dirty="0">
              <a:ea typeface="ＭＳ Ｐゴシック" panose="020B0600070205080204" pitchFamily="50" charset="-128"/>
            </a:endParaRPr>
          </a:p>
        </p:txBody>
      </p:sp>
      <p:sp>
        <p:nvSpPr>
          <p:cNvPr id="49155" name="Rectangle 2"/>
          <p:cNvSpPr>
            <a:spLocks noGrp="1" noRot="1" noChangeAspect="1" noChangeArrowheads="1" noTextEdit="1"/>
          </p:cNvSpPr>
          <p:nvPr>
            <p:ph type="sldImg" idx="4294967295"/>
          </p:nvPr>
        </p:nvSpPr>
        <p:spPr>
          <a:solidFill>
            <a:srgbClr val="FFFFFF"/>
          </a:solidFill>
          <a:ln/>
        </p:spPr>
      </p:sp>
      <p:sp>
        <p:nvSpPr>
          <p:cNvPr id="15364" name="Rectangle 3">
            <a:extLst/>
          </p:cNvPr>
          <p:cNvSpPr>
            <a:spLocks noGrp="1" noChangeArrowheads="1"/>
          </p:cNvSpPr>
          <p:nvPr>
            <p:ph type="body" idx="1"/>
          </p:nvPr>
        </p:nvSpPr>
        <p:spPr>
          <a:ln>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prstTxWarp prst="textNoShape">
              <a:avLst/>
            </a:prstTxWarp>
          </a:bodyPr>
          <a:lstStyle/>
          <a:p>
            <a:pPr eaLnBrk="1" hangingPunct="1">
              <a:defRPr/>
            </a:pPr>
            <a:r>
              <a:rPr lang="ja-JP" altLang="en-US" dirty="0" smtClean="0">
                <a:sym typeface="ＭＳ Ｐゴシック" panose="020B0600070205080204" pitchFamily="50" charset="-128"/>
              </a:rPr>
              <a:t>・北海道の不登校児童生徒数の推移です。</a:t>
            </a:r>
            <a:endParaRPr lang="en-US" altLang="ja-JP" dirty="0" smtClean="0">
              <a:sym typeface="ＭＳ Ｐゴシック" panose="020B0600070205080204" pitchFamily="50" charset="-128"/>
            </a:endParaRPr>
          </a:p>
          <a:p>
            <a:pPr eaLnBrk="1" hangingPunct="1">
              <a:defRPr/>
            </a:pPr>
            <a:endParaRPr lang="en-US" altLang="ja-JP" dirty="0" smtClean="0">
              <a:sym typeface="ＭＳ Ｐゴシック" panose="020B0600070205080204" pitchFamily="50" charset="-128"/>
            </a:endParaRPr>
          </a:p>
          <a:p>
            <a:pPr eaLnBrk="1" hangingPunct="1">
              <a:defRPr/>
            </a:pPr>
            <a:r>
              <a:rPr lang="ja-JP" altLang="en-US" dirty="0" smtClean="0">
                <a:sym typeface="ＭＳ Ｐゴシック" panose="020B0600070205080204" pitchFamily="50" charset="-128"/>
              </a:rPr>
              <a:t>・まず、上のグラフは学年別不登校児童生徒数です。</a:t>
            </a:r>
            <a:endParaRPr lang="en-US" altLang="ja-JP" dirty="0" smtClean="0">
              <a:sym typeface="ＭＳ Ｐゴシック" panose="020B0600070205080204" pitchFamily="50" charset="-128"/>
            </a:endParaRPr>
          </a:p>
          <a:p>
            <a:pPr eaLnBrk="1" hangingPunct="1">
              <a:defRPr/>
            </a:pPr>
            <a:r>
              <a:rPr lang="ja-JP" altLang="en-US" dirty="0" smtClean="0">
                <a:sym typeface="ＭＳ Ｐゴシック" panose="020B0600070205080204" pitchFamily="50" charset="-128"/>
              </a:rPr>
              <a:t>・このグラフからわかることは何でしょう？</a:t>
            </a:r>
            <a:endParaRPr lang="en-US" altLang="ja-JP" dirty="0" smtClean="0">
              <a:sym typeface="ＭＳ Ｐゴシック" panose="020B0600070205080204" pitchFamily="50" charset="-128"/>
            </a:endParaRPr>
          </a:p>
          <a:p>
            <a:pPr eaLnBrk="1" hangingPunct="1">
              <a:defRPr/>
            </a:pPr>
            <a:r>
              <a:rPr lang="ja-JP" altLang="en-US" dirty="0" smtClean="0">
                <a:sym typeface="ＭＳ Ｐゴシック" panose="020B0600070205080204" pitchFamily="50" charset="-128"/>
              </a:rPr>
              <a:t>下のグラフからは、中学校がダントツに多く、小学校、高校の順であることがわかります。</a:t>
            </a:r>
            <a:endParaRPr lang="en-US" altLang="ja-JP" dirty="0" smtClean="0">
              <a:sym typeface="ＭＳ Ｐゴシック" panose="020B0600070205080204" pitchFamily="50" charset="-128"/>
            </a:endParaRPr>
          </a:p>
          <a:p>
            <a:pPr eaLnBrk="1" hangingPunct="1">
              <a:defRPr/>
            </a:pPr>
            <a:endParaRPr lang="en-US" altLang="ja-JP" dirty="0" smtClean="0">
              <a:sym typeface="ＭＳ Ｐゴシック" panose="020B0600070205080204" pitchFamily="50" charset="-128"/>
            </a:endParaRPr>
          </a:p>
          <a:p>
            <a:pPr eaLnBrk="1" hangingPunct="1">
              <a:defRPr/>
            </a:pPr>
            <a:r>
              <a:rPr lang="ja-JP" altLang="en-US" dirty="0" smtClean="0">
                <a:sym typeface="ＭＳ Ｐゴシック" panose="020B0600070205080204" pitchFamily="50" charset="-128"/>
              </a:rPr>
              <a:t>先生方の学校ではどうでしょうか？</a:t>
            </a:r>
            <a:endParaRPr lang="en-US" altLang="ja-JP" dirty="0" smtClean="0">
              <a:sym typeface="ＭＳ Ｐゴシック" panose="020B0600070205080204" pitchFamily="50" charset="-128"/>
            </a:endParaRPr>
          </a:p>
          <a:p>
            <a:pPr eaLnBrk="1" hangingPunct="1">
              <a:defRPr/>
            </a:pPr>
            <a:r>
              <a:rPr lang="ja-JP" altLang="en-US" dirty="0" smtClean="0">
                <a:sym typeface="ＭＳ Ｐゴシック" panose="020B0600070205080204" pitchFamily="50" charset="-128"/>
              </a:rPr>
              <a:t>（クリック２）</a:t>
            </a:r>
            <a:endParaRPr lang="en-US" altLang="ja-JP" dirty="0" smtClean="0">
              <a:sym typeface="ＭＳ Ｐゴシック" panose="020B0600070205080204" pitchFamily="50" charset="-128"/>
            </a:endParaRPr>
          </a:p>
          <a:p>
            <a:pPr eaLnBrk="1" hangingPunct="1">
              <a:defRPr/>
            </a:pPr>
            <a:r>
              <a:rPr lang="en-US" altLang="ja-JP" dirty="0" smtClean="0">
                <a:sym typeface="ＭＳ Ｐゴシック" panose="020B0600070205080204" pitchFamily="50" charset="-128"/>
              </a:rPr>
              <a:t>【</a:t>
            </a:r>
            <a:r>
              <a:rPr lang="ja-JP" altLang="en-US" dirty="0" smtClean="0">
                <a:sym typeface="ＭＳ Ｐゴシック" panose="020B0600070205080204" pitchFamily="50" charset="-128"/>
              </a:rPr>
              <a:t>まとめ</a:t>
            </a:r>
            <a:r>
              <a:rPr lang="en-US" altLang="ja-JP" dirty="0" smtClean="0">
                <a:sym typeface="ＭＳ Ｐゴシック" panose="020B0600070205080204" pitchFamily="50" charset="-128"/>
              </a:rPr>
              <a:t>】</a:t>
            </a:r>
            <a:endParaRPr lang="ja-JP" altLang="en-US" dirty="0">
              <a:sym typeface="ＭＳ Ｐゴシック" panose="020B0600070205080204" pitchFamily="50" charset="-128"/>
            </a:endParaRPr>
          </a:p>
          <a:p>
            <a:pPr eaLnBrk="1" hangingPunct="1">
              <a:defRPr/>
            </a:pPr>
            <a:r>
              <a:rPr lang="ja-JP" altLang="en-US" dirty="0">
                <a:sym typeface="ＭＳ Ｐゴシック" panose="020B0600070205080204" pitchFamily="50" charset="-128"/>
              </a:rPr>
              <a:t>北海道の公立学校における不登校児童生徒の数は、</a:t>
            </a:r>
            <a:endParaRPr lang="ja-JP" altLang="en-US" dirty="0">
              <a:latin typeface="Arial" panose="020B0604020202020204" pitchFamily="34" charset="0"/>
            </a:endParaRPr>
          </a:p>
          <a:p>
            <a:pPr eaLnBrk="1" hangingPunct="1">
              <a:defRPr/>
            </a:pPr>
            <a:r>
              <a:rPr lang="ja-JP" altLang="en-US" dirty="0">
                <a:sym typeface="ＭＳ Ｐゴシック" panose="020B0600070205080204" pitchFamily="50" charset="-128"/>
              </a:rPr>
              <a:t>小学校で、</a:t>
            </a:r>
            <a:r>
              <a:rPr lang="ja-JP" altLang="en-US" dirty="0" smtClean="0">
                <a:sym typeface="ＭＳ Ｐゴシック" panose="020B0600070205080204" pitchFamily="50" charset="-128"/>
              </a:rPr>
              <a:t>１５３９人</a:t>
            </a:r>
            <a:endParaRPr lang="ja-JP" altLang="en-US" dirty="0">
              <a:latin typeface="Arial" panose="020B0604020202020204" pitchFamily="34" charset="0"/>
            </a:endParaRPr>
          </a:p>
          <a:p>
            <a:pPr eaLnBrk="1" hangingPunct="1">
              <a:defRPr/>
            </a:pPr>
            <a:r>
              <a:rPr lang="ja-JP" altLang="en-US" dirty="0">
                <a:sym typeface="ＭＳ Ｐゴシック" panose="020B0600070205080204" pitchFamily="50" charset="-128"/>
              </a:rPr>
              <a:t>中学校で、</a:t>
            </a:r>
            <a:r>
              <a:rPr lang="ja-JP" altLang="en-US" dirty="0" smtClean="0">
                <a:sym typeface="ＭＳ Ｐゴシック" panose="020B0600070205080204" pitchFamily="50" charset="-128"/>
              </a:rPr>
              <a:t>４８８１人</a:t>
            </a:r>
            <a:endParaRPr lang="ja-JP" altLang="en-US" dirty="0">
              <a:latin typeface="Arial" panose="020B0604020202020204" pitchFamily="34" charset="0"/>
            </a:endParaRPr>
          </a:p>
          <a:p>
            <a:pPr eaLnBrk="1" hangingPunct="1">
              <a:defRPr/>
            </a:pPr>
            <a:r>
              <a:rPr lang="ja-JP" altLang="en-US" dirty="0">
                <a:sym typeface="ＭＳ Ｐゴシック" panose="020B0600070205080204" pitchFamily="50" charset="-128"/>
              </a:rPr>
              <a:t>高等学校で</a:t>
            </a:r>
            <a:r>
              <a:rPr lang="ja-JP" altLang="en-US" dirty="0" smtClean="0">
                <a:sym typeface="ＭＳ Ｐゴシック" panose="020B0600070205080204" pitchFamily="50" charset="-128"/>
              </a:rPr>
              <a:t>、８２１人と増加傾向にあります。</a:t>
            </a:r>
            <a:endParaRPr lang="en-US" altLang="ja-JP" dirty="0" smtClean="0">
              <a:sym typeface="ＭＳ Ｐゴシック" panose="020B0600070205080204" pitchFamily="50" charset="-128"/>
            </a:endParaRPr>
          </a:p>
          <a:p>
            <a:pPr eaLnBrk="1" hangingPunct="1">
              <a:defRPr/>
            </a:pPr>
            <a:r>
              <a:rPr lang="ja-JP" altLang="en-US" dirty="0" smtClean="0">
                <a:latin typeface="Arial" panose="020B0604020202020204" pitchFamily="34" charset="0"/>
              </a:rPr>
              <a:t>大変</a:t>
            </a:r>
            <a:r>
              <a:rPr lang="ja-JP" altLang="en-US" dirty="0">
                <a:latin typeface="Arial" panose="020B0604020202020204" pitchFamily="34" charset="0"/>
              </a:rPr>
              <a:t>深刻な状態であるといえます</a:t>
            </a:r>
            <a:r>
              <a:rPr lang="ja-JP" altLang="en-US" dirty="0" smtClean="0">
                <a:latin typeface="Arial" panose="020B0604020202020204" pitchFamily="34" charset="0"/>
              </a:rPr>
              <a:t>。</a:t>
            </a:r>
          </a:p>
          <a:p>
            <a:pPr eaLnBrk="1" hangingPunct="1">
              <a:defRPr/>
            </a:pPr>
            <a:endParaRPr lang="en-US" altLang="ja-JP" dirty="0" smtClean="0">
              <a:sym typeface="ＭＳ Ｐゴシック" panose="020B0600070205080204" pitchFamily="50" charset="-128"/>
            </a:endParaRPr>
          </a:p>
        </p:txBody>
      </p:sp>
      <p:sp>
        <p:nvSpPr>
          <p:cNvPr id="49157" name="テキストボックス 2"/>
          <p:cNvSpPr txBox="1">
            <a:spLocks noChangeArrowheads="1"/>
          </p:cNvSpPr>
          <p:nvPr/>
        </p:nvSpPr>
        <p:spPr bwMode="auto">
          <a:xfrm>
            <a:off x="1074361" y="4921261"/>
            <a:ext cx="182157" cy="7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1" tIns="45042" rIns="90081" bIns="45042">
            <a:spAutoFit/>
          </a:bodyPr>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eaLnBrk="1" hangingPunct="1">
              <a:spcBef>
                <a:spcPct val="30000"/>
              </a:spcBef>
              <a:buFont typeface="Arial" panose="020B0604020202020204" pitchFamily="34" charset="0"/>
              <a:buNone/>
            </a:pPr>
            <a:endParaRPr lang="ja-JP" altLang="en-US"/>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18</a:t>
            </a:fld>
            <a:endParaRPr kumimoji="1" lang="ja-JP" altLang="en-US"/>
          </a:p>
        </p:txBody>
      </p:sp>
    </p:spTree>
    <p:extLst>
      <p:ext uri="{BB962C8B-B14F-4D97-AF65-F5344CB8AC3E}">
        <p14:creationId xmlns:p14="http://schemas.microsoft.com/office/powerpoint/2010/main" val="345031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txBox="1">
            <a:spLocks noGrp="1" noChangeArrowheads="1"/>
          </p:cNvSpPr>
          <p:nvPr/>
        </p:nvSpPr>
        <p:spPr bwMode="auto">
          <a:xfrm>
            <a:off x="3787932" y="9330905"/>
            <a:ext cx="2900284" cy="49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6" tIns="45410" rIns="90816" bIns="45410" anchor="b"/>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algn="r" eaLnBrk="1" hangingPunct="1">
              <a:buFont typeface="Arial" panose="020B0604020202020204" pitchFamily="34" charset="0"/>
              <a:buNone/>
            </a:pPr>
            <a:endParaRPr lang="en-US" altLang="ja-JP" dirty="0">
              <a:ea typeface="ＭＳ Ｐゴシック" panose="020B0600070205080204" pitchFamily="50" charset="-128"/>
            </a:endParaRPr>
          </a:p>
        </p:txBody>
      </p:sp>
      <p:sp>
        <p:nvSpPr>
          <p:cNvPr id="49155" name="Rectangle 2"/>
          <p:cNvSpPr>
            <a:spLocks noGrp="1" noRot="1" noChangeAspect="1" noChangeArrowheads="1" noTextEdit="1"/>
          </p:cNvSpPr>
          <p:nvPr>
            <p:ph type="sldImg" idx="4294967295"/>
          </p:nvPr>
        </p:nvSpPr>
        <p:spPr>
          <a:solidFill>
            <a:srgbClr val="FFFFFF"/>
          </a:solidFill>
          <a:ln/>
        </p:spPr>
      </p:sp>
      <p:sp>
        <p:nvSpPr>
          <p:cNvPr id="15364" name="Rectangle 3">
            <a:extLst/>
          </p:cNvPr>
          <p:cNvSpPr>
            <a:spLocks noGrp="1" noChangeArrowheads="1"/>
          </p:cNvSpPr>
          <p:nvPr>
            <p:ph type="body" idx="1"/>
          </p:nvPr>
        </p:nvSpPr>
        <p:spPr>
          <a:ln>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prstTxWarp prst="textNoShape">
              <a:avLst/>
            </a:prstTxWarp>
          </a:bodyPr>
          <a:lstStyle/>
          <a:p>
            <a:pPr defTabSz="911447">
              <a:defRPr/>
            </a:pPr>
            <a:r>
              <a:rPr lang="ja-JP" altLang="en-US" dirty="0" smtClean="0">
                <a:sym typeface="ＭＳ Ｐゴシック" panose="020B0600070205080204" pitchFamily="50" charset="-128"/>
              </a:rPr>
              <a:t>（クリック）</a:t>
            </a:r>
            <a:endParaRPr lang="en-US" altLang="ja-JP" dirty="0" smtClean="0">
              <a:sym typeface="ＭＳ Ｐゴシック" panose="020B0600070205080204" pitchFamily="50" charset="-128"/>
            </a:endParaRPr>
          </a:p>
          <a:p>
            <a:pPr defTabSz="911447">
              <a:defRPr/>
            </a:pPr>
            <a:r>
              <a:rPr lang="ja-JP" altLang="en-US" dirty="0" smtClean="0">
                <a:sym typeface="ＭＳ Ｐゴシック" panose="020B0600070205080204" pitchFamily="50" charset="-128"/>
              </a:rPr>
              <a:t>・特に多いのが中学校２、３年で、中学</a:t>
            </a:r>
            <a:r>
              <a:rPr lang="en-US" altLang="ja-JP" dirty="0" smtClean="0">
                <a:sym typeface="ＭＳ Ｐゴシック" panose="020B0600070205080204" pitchFamily="50" charset="-128"/>
              </a:rPr>
              <a:t>2</a:t>
            </a:r>
            <a:r>
              <a:rPr lang="ja-JP" altLang="en-US" dirty="0" smtClean="0">
                <a:sym typeface="ＭＳ Ｐゴシック" panose="020B0600070205080204" pitchFamily="50" charset="-128"/>
              </a:rPr>
              <a:t>年は約１８００人、中学３年は約１９００人です。</a:t>
            </a:r>
            <a:endParaRPr lang="en-US" altLang="ja-JP" dirty="0" smtClean="0">
              <a:latin typeface="Arial" panose="020B0604020202020204" pitchFamily="34" charset="0"/>
            </a:endParaRPr>
          </a:p>
          <a:p>
            <a:pPr eaLnBrk="1" hangingPunct="1">
              <a:defRPr/>
            </a:pPr>
            <a:endParaRPr lang="en-US" altLang="ja-JP" dirty="0">
              <a:latin typeface="Arial" panose="020B0604020202020204" pitchFamily="34" charset="0"/>
            </a:endParaRPr>
          </a:p>
        </p:txBody>
      </p:sp>
      <p:sp>
        <p:nvSpPr>
          <p:cNvPr id="49157" name="テキストボックス 2"/>
          <p:cNvSpPr txBox="1">
            <a:spLocks noChangeArrowheads="1"/>
          </p:cNvSpPr>
          <p:nvPr/>
        </p:nvSpPr>
        <p:spPr bwMode="auto">
          <a:xfrm>
            <a:off x="1074361" y="4921261"/>
            <a:ext cx="182157" cy="7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1" tIns="45042" rIns="90081" bIns="45042">
            <a:spAutoFit/>
          </a:bodyPr>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eaLnBrk="1" hangingPunct="1">
              <a:spcBef>
                <a:spcPct val="30000"/>
              </a:spcBef>
              <a:buFont typeface="Arial" panose="020B0604020202020204" pitchFamily="34" charset="0"/>
              <a:buNone/>
            </a:pPr>
            <a:endParaRPr lang="ja-JP" altLang="en-US"/>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19</a:t>
            </a:fld>
            <a:endParaRPr kumimoji="1" lang="ja-JP" altLang="en-US"/>
          </a:p>
        </p:txBody>
      </p:sp>
    </p:spTree>
    <p:extLst>
      <p:ext uri="{BB962C8B-B14F-4D97-AF65-F5344CB8AC3E}">
        <p14:creationId xmlns:p14="http://schemas.microsoft.com/office/powerpoint/2010/main" val="296669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404813" y="1230313"/>
            <a:ext cx="5902325"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この講義の流れはご覧のとおりです。</a:t>
            </a:r>
            <a:endParaRPr lang="en-US" altLang="ja-JP" dirty="0" smtClean="0"/>
          </a:p>
          <a:p>
            <a:endParaRPr lang="en-US" altLang="ja-JP" dirty="0"/>
          </a:p>
          <a:p>
            <a:r>
              <a:rPr lang="ja-JP" altLang="en-US" dirty="0" smtClean="0"/>
              <a:t>今日の児童生徒を取り巻く環境がどのようになっているのか、</a:t>
            </a:r>
            <a:endParaRPr lang="en-US" altLang="ja-JP" dirty="0" smtClean="0"/>
          </a:p>
          <a:p>
            <a:r>
              <a:rPr lang="ja-JP" altLang="en-US" dirty="0" smtClean="0"/>
              <a:t>受講者の皆さんと考えてみたいと思います。</a:t>
            </a:r>
            <a:endParaRPr lang="ja-JP" altLang="en-US" dirty="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2</a:t>
            </a:fld>
            <a:endParaRPr kumimoji="1" lang="ja-JP" altLang="en-US"/>
          </a:p>
        </p:txBody>
      </p:sp>
    </p:spTree>
    <p:extLst>
      <p:ext uri="{BB962C8B-B14F-4D97-AF65-F5344CB8AC3E}">
        <p14:creationId xmlns:p14="http://schemas.microsoft.com/office/powerpoint/2010/main" val="274789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txBox="1">
            <a:spLocks noGrp="1" noChangeArrowheads="1"/>
          </p:cNvSpPr>
          <p:nvPr/>
        </p:nvSpPr>
        <p:spPr bwMode="auto">
          <a:xfrm>
            <a:off x="3787932" y="9330905"/>
            <a:ext cx="2900284" cy="49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6" tIns="45410" rIns="90816" bIns="45410" anchor="b"/>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algn="r" eaLnBrk="1" hangingPunct="1">
              <a:buFont typeface="Arial" panose="020B0604020202020204" pitchFamily="34" charset="0"/>
              <a:buNone/>
            </a:pPr>
            <a:endParaRPr lang="en-US" altLang="ja-JP" dirty="0">
              <a:ea typeface="ＭＳ Ｐゴシック" panose="020B0600070205080204" pitchFamily="50" charset="-128"/>
            </a:endParaRPr>
          </a:p>
        </p:txBody>
      </p:sp>
      <p:sp>
        <p:nvSpPr>
          <p:cNvPr id="49155" name="Rectangle 2"/>
          <p:cNvSpPr>
            <a:spLocks noGrp="1" noRot="1" noChangeAspect="1" noChangeArrowheads="1" noTextEdit="1"/>
          </p:cNvSpPr>
          <p:nvPr>
            <p:ph type="sldImg" idx="4294967295"/>
          </p:nvPr>
        </p:nvSpPr>
        <p:spPr>
          <a:solidFill>
            <a:srgbClr val="FFFFFF"/>
          </a:solidFill>
          <a:ln/>
        </p:spPr>
      </p:sp>
      <p:sp>
        <p:nvSpPr>
          <p:cNvPr id="15364" name="Rectangle 3">
            <a:extLst/>
          </p:cNvPr>
          <p:cNvSpPr>
            <a:spLocks noGrp="1" noChangeArrowheads="1"/>
          </p:cNvSpPr>
          <p:nvPr>
            <p:ph type="body" idx="1"/>
          </p:nvPr>
        </p:nvSpPr>
        <p:spPr>
          <a:ln>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prstTxWarp prst="textNoShape">
              <a:avLst/>
            </a:prstTxWarp>
          </a:bodyPr>
          <a:lstStyle/>
          <a:p>
            <a:pPr eaLnBrk="1" hangingPunct="1">
              <a:defRPr/>
            </a:pPr>
            <a:r>
              <a:rPr lang="ja-JP" altLang="en-US" dirty="0" smtClean="0">
                <a:latin typeface="Arial" panose="020B0604020202020204" pitchFamily="34" charset="0"/>
              </a:rPr>
              <a:t>（クリック）</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・道内の高校では、前年度に比べ、</a:t>
            </a:r>
            <a:r>
              <a:rPr lang="en-US" altLang="ja-JP" dirty="0" smtClean="0">
                <a:latin typeface="Arial" panose="020B0604020202020204" pitchFamily="34" charset="0"/>
              </a:rPr>
              <a:t>33</a:t>
            </a:r>
            <a:r>
              <a:rPr lang="ja-JP" altLang="en-US" dirty="0" smtClean="0">
                <a:latin typeface="Arial" panose="020B0604020202020204" pitchFamily="34" charset="0"/>
              </a:rPr>
              <a:t>人増加しています。</a:t>
            </a:r>
            <a:endParaRPr lang="en-US" altLang="ja-JP" dirty="0" smtClean="0">
              <a:latin typeface="Arial" panose="020B0604020202020204" pitchFamily="34" charset="0"/>
            </a:endParaRPr>
          </a:p>
          <a:p>
            <a:pPr eaLnBrk="1" hangingPunct="1">
              <a:defRPr/>
            </a:pPr>
            <a:endParaRPr lang="en-US" altLang="ja-JP" dirty="0" smtClean="0">
              <a:latin typeface="Arial" panose="020B0604020202020204" pitchFamily="34" charset="0"/>
            </a:endParaRPr>
          </a:p>
        </p:txBody>
      </p:sp>
      <p:sp>
        <p:nvSpPr>
          <p:cNvPr id="49157" name="テキストボックス 2"/>
          <p:cNvSpPr txBox="1">
            <a:spLocks noChangeArrowheads="1"/>
          </p:cNvSpPr>
          <p:nvPr/>
        </p:nvSpPr>
        <p:spPr bwMode="auto">
          <a:xfrm>
            <a:off x="1074361" y="4921261"/>
            <a:ext cx="182157" cy="7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1" tIns="45042" rIns="90081" bIns="45042">
            <a:spAutoFit/>
          </a:bodyPr>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eaLnBrk="1" hangingPunct="1">
              <a:spcBef>
                <a:spcPct val="30000"/>
              </a:spcBef>
              <a:buFont typeface="Arial" panose="020B0604020202020204" pitchFamily="34" charset="0"/>
              <a:buNone/>
            </a:pPr>
            <a:endParaRPr lang="ja-JP" altLang="en-US"/>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20</a:t>
            </a:fld>
            <a:endParaRPr kumimoji="1" lang="ja-JP" altLang="en-US"/>
          </a:p>
        </p:txBody>
      </p:sp>
    </p:spTree>
    <p:extLst>
      <p:ext uri="{BB962C8B-B14F-4D97-AF65-F5344CB8AC3E}">
        <p14:creationId xmlns:p14="http://schemas.microsoft.com/office/powerpoint/2010/main" val="127788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txBox="1">
            <a:spLocks noGrp="1" noChangeArrowheads="1"/>
          </p:cNvSpPr>
          <p:nvPr/>
        </p:nvSpPr>
        <p:spPr bwMode="auto">
          <a:xfrm>
            <a:off x="3787932" y="9330905"/>
            <a:ext cx="2900284" cy="49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6" tIns="45410" rIns="90816" bIns="45410" anchor="b"/>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algn="r" eaLnBrk="1" hangingPunct="1">
              <a:buFont typeface="Arial" panose="020B0604020202020204" pitchFamily="34" charset="0"/>
              <a:buNone/>
            </a:pPr>
            <a:endParaRPr lang="en-US" altLang="ja-JP" dirty="0">
              <a:ea typeface="ＭＳ Ｐゴシック" panose="020B0600070205080204" pitchFamily="50" charset="-128"/>
            </a:endParaRPr>
          </a:p>
        </p:txBody>
      </p:sp>
      <p:sp>
        <p:nvSpPr>
          <p:cNvPr id="49155" name="Rectangle 2"/>
          <p:cNvSpPr>
            <a:spLocks noGrp="1" noRot="1" noChangeAspect="1" noChangeArrowheads="1" noTextEdit="1"/>
          </p:cNvSpPr>
          <p:nvPr>
            <p:ph type="sldImg" idx="4294967295"/>
          </p:nvPr>
        </p:nvSpPr>
        <p:spPr>
          <a:solidFill>
            <a:srgbClr val="FFFFFF"/>
          </a:solidFill>
          <a:ln/>
        </p:spPr>
      </p:sp>
      <p:sp>
        <p:nvSpPr>
          <p:cNvPr id="15364" name="Rectangle 3">
            <a:extLst/>
          </p:cNvPr>
          <p:cNvSpPr>
            <a:spLocks noGrp="1" noChangeArrowheads="1"/>
          </p:cNvSpPr>
          <p:nvPr>
            <p:ph type="body" idx="1"/>
          </p:nvPr>
        </p:nvSpPr>
        <p:spPr>
          <a:ln>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prstTxWarp prst="textNoShape">
              <a:avLst/>
            </a:prstTxWarp>
          </a:bodyPr>
          <a:lstStyle/>
          <a:p>
            <a:pPr eaLnBrk="1" hangingPunct="1">
              <a:defRPr/>
            </a:pPr>
            <a:r>
              <a:rPr lang="ja-JP" altLang="en-US" dirty="0" smtClean="0">
                <a:latin typeface="Arial" panose="020B0604020202020204" pitchFamily="34" charset="0"/>
              </a:rPr>
              <a:t>・高校では第１学年が最も多くなっています。</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（中途退学も第１学年が最も多い）</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（クリック）</a:t>
            </a:r>
            <a:endParaRPr lang="en-US" altLang="ja-JP" dirty="0" smtClean="0">
              <a:latin typeface="Arial" panose="020B0604020202020204" pitchFamily="34" charset="0"/>
            </a:endParaRPr>
          </a:p>
          <a:p>
            <a:pPr eaLnBrk="1" hangingPunct="1">
              <a:defRPr/>
            </a:pPr>
            <a:r>
              <a:rPr lang="en-US" altLang="ja-JP" dirty="0" smtClean="0">
                <a:latin typeface="Arial" panose="020B0604020202020204" pitchFamily="34" charset="0"/>
              </a:rPr>
              <a:t>※</a:t>
            </a:r>
            <a:r>
              <a:rPr lang="ja-JP" altLang="en-US" dirty="0" smtClean="0">
                <a:latin typeface="Arial" panose="020B0604020202020204" pitchFamily="34" charset="0"/>
              </a:rPr>
              <a:t>年間</a:t>
            </a:r>
            <a:r>
              <a:rPr lang="en-US" altLang="ja-JP" dirty="0" smtClean="0">
                <a:latin typeface="Arial" panose="020B0604020202020204" pitchFamily="34" charset="0"/>
              </a:rPr>
              <a:t>30</a:t>
            </a:r>
            <a:r>
              <a:rPr lang="ja-JP" altLang="en-US" dirty="0" smtClean="0">
                <a:latin typeface="Arial" panose="020B0604020202020204" pitchFamily="34" charset="0"/>
              </a:rPr>
              <a:t>日以上欠席した児童生徒のうち、不登校を主たる理由とする</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　場合のデータですから、</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　登校はするものの、保健室等で過ごす「隠れ不登校」も含めると、</a:t>
            </a:r>
            <a:endParaRPr lang="en-US" altLang="ja-JP" dirty="0" smtClean="0">
              <a:latin typeface="Arial" panose="020B0604020202020204" pitchFamily="34" charset="0"/>
            </a:endParaRPr>
          </a:p>
          <a:p>
            <a:pPr eaLnBrk="1" hangingPunct="1">
              <a:defRPr/>
            </a:pPr>
            <a:r>
              <a:rPr lang="ja-JP" altLang="en-US" dirty="0" smtClean="0">
                <a:latin typeface="Arial" panose="020B0604020202020204" pitchFamily="34" charset="0"/>
              </a:rPr>
              <a:t>　その数はこの数字だけではないことが推測できます。</a:t>
            </a:r>
            <a:endParaRPr lang="en-US" altLang="ja-JP" dirty="0" smtClean="0">
              <a:latin typeface="Arial" panose="020B0604020202020204" pitchFamily="34" charset="0"/>
            </a:endParaRPr>
          </a:p>
          <a:p>
            <a:pPr eaLnBrk="1" hangingPunct="1">
              <a:defRPr/>
            </a:pPr>
            <a:endParaRPr lang="en-US" altLang="ja-JP" dirty="0">
              <a:latin typeface="Arial" panose="020B0604020202020204" pitchFamily="34" charset="0"/>
            </a:endParaRPr>
          </a:p>
        </p:txBody>
      </p:sp>
      <p:sp>
        <p:nvSpPr>
          <p:cNvPr id="49157" name="テキストボックス 2"/>
          <p:cNvSpPr txBox="1">
            <a:spLocks noChangeArrowheads="1"/>
          </p:cNvSpPr>
          <p:nvPr/>
        </p:nvSpPr>
        <p:spPr bwMode="auto">
          <a:xfrm>
            <a:off x="1074361" y="4921261"/>
            <a:ext cx="182157" cy="7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81" tIns="45042" rIns="90081" bIns="45042">
            <a:spAutoFit/>
          </a:bodyPr>
          <a:lstStyle>
            <a:lvl1pPr>
              <a:defRPr sz="4400">
                <a:solidFill>
                  <a:srgbClr val="996633"/>
                </a:solidFill>
                <a:latin typeface="Arial" panose="020B0604020202020204" pitchFamily="34" charset="0"/>
                <a:ea typeface="ＭＳ ゴシック" panose="020B0609070205080204" pitchFamily="49" charset="-128"/>
              </a:defRPr>
            </a:lvl1pPr>
            <a:lvl2pPr marL="742950" indent="-285750">
              <a:defRPr sz="4400">
                <a:solidFill>
                  <a:srgbClr val="996633"/>
                </a:solidFill>
                <a:latin typeface="Arial" panose="020B0604020202020204" pitchFamily="34" charset="0"/>
                <a:ea typeface="ＭＳ ゴシック" panose="020B0609070205080204" pitchFamily="49" charset="-128"/>
              </a:defRPr>
            </a:lvl2pPr>
            <a:lvl3pPr marL="1143000" indent="-228600">
              <a:defRPr sz="4400">
                <a:solidFill>
                  <a:srgbClr val="996633"/>
                </a:solidFill>
                <a:latin typeface="Arial" panose="020B0604020202020204" pitchFamily="34" charset="0"/>
                <a:ea typeface="ＭＳ ゴシック" panose="020B0609070205080204" pitchFamily="49" charset="-128"/>
              </a:defRPr>
            </a:lvl3pPr>
            <a:lvl4pPr marL="1600200" indent="-228600">
              <a:defRPr sz="4400">
                <a:solidFill>
                  <a:srgbClr val="996633"/>
                </a:solidFill>
                <a:latin typeface="Arial" panose="020B0604020202020204" pitchFamily="34" charset="0"/>
                <a:ea typeface="ＭＳ ゴシック" panose="020B0609070205080204" pitchFamily="49" charset="-128"/>
              </a:defRPr>
            </a:lvl4pPr>
            <a:lvl5pPr marL="2057400" indent="-22860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sz="4400">
                <a:solidFill>
                  <a:srgbClr val="996633"/>
                </a:solidFill>
                <a:latin typeface="Arial" panose="020B0604020202020204" pitchFamily="34" charset="0"/>
                <a:ea typeface="ＭＳ ゴシック" panose="020B0609070205080204" pitchFamily="49" charset="-128"/>
              </a:defRPr>
            </a:lvl9pPr>
          </a:lstStyle>
          <a:p>
            <a:pPr eaLnBrk="1" hangingPunct="1">
              <a:spcBef>
                <a:spcPct val="30000"/>
              </a:spcBef>
              <a:buFont typeface="Arial" panose="020B0604020202020204" pitchFamily="34" charset="0"/>
              <a:buNone/>
            </a:pPr>
            <a:endParaRPr lang="ja-JP" altLang="en-US"/>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21</a:t>
            </a:fld>
            <a:endParaRPr kumimoji="1" lang="ja-JP" altLang="en-US"/>
          </a:p>
        </p:txBody>
      </p:sp>
    </p:spTree>
    <p:extLst>
      <p:ext uri="{BB962C8B-B14F-4D97-AF65-F5344CB8AC3E}">
        <p14:creationId xmlns:p14="http://schemas.microsoft.com/office/powerpoint/2010/main" val="96963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イメージプレースホルダ 1"/>
          <p:cNvSpPr>
            <a:spLocks noGrp="1" noRot="1" noChangeAspect="1" noChangeArrowheads="1" noTextEdit="1"/>
          </p:cNvSpPr>
          <p:nvPr>
            <p:ph type="sldImg" idx="4294967295"/>
          </p:nvPr>
        </p:nvSpPr>
        <p:spPr>
          <a:ln/>
        </p:spPr>
      </p:sp>
      <p:sp>
        <p:nvSpPr>
          <p:cNvPr id="75779" name="文字列プレースホルダ 2"/>
          <p:cNvSpPr>
            <a:spLocks noGrp="1" noChangeArrowheads="1"/>
          </p:cNvSpPr>
          <p:nvPr>
            <p:ph type="body" idx="4294967295"/>
          </p:nvPr>
        </p:nvSpPr>
        <p:spPr/>
        <p:txBody>
          <a:bodyPr>
            <a:prstTxWarp prst="textNoShape">
              <a:avLst/>
            </a:prstTxWarp>
          </a:bodyPr>
          <a:lstStyle/>
          <a:p>
            <a:r>
              <a:rPr lang="ja-JP" altLang="en-US" dirty="0" smtClean="0"/>
              <a:t>・不登校の対応には、チームによる支援が大切になります。</a:t>
            </a:r>
            <a:endParaRPr lang="en-US" altLang="ja-JP" dirty="0" smtClean="0"/>
          </a:p>
          <a:p>
            <a:r>
              <a:rPr lang="ja-JP" altLang="en-US" dirty="0" smtClean="0"/>
              <a:t>　チームによる支援とは、問題を抱える児童生徒に対して、校内の複数の教員、</a:t>
            </a:r>
            <a:endParaRPr lang="en-US" altLang="ja-JP" dirty="0" smtClean="0"/>
          </a:p>
          <a:p>
            <a:r>
              <a:rPr lang="ja-JP" altLang="en-US" dirty="0" smtClean="0"/>
              <a:t>　</a:t>
            </a:r>
            <a:r>
              <a:rPr lang="en-US" altLang="ja-JP" dirty="0" smtClean="0"/>
              <a:t>SC</a:t>
            </a:r>
            <a:r>
              <a:rPr lang="ja-JP" altLang="en-US" dirty="0" smtClean="0"/>
              <a:t>や</a:t>
            </a:r>
            <a:r>
              <a:rPr lang="en-US" altLang="ja-JP" dirty="0" smtClean="0"/>
              <a:t>SSW</a:t>
            </a:r>
            <a:r>
              <a:rPr lang="ja-JP" altLang="en-US" dirty="0" smtClean="0"/>
              <a:t>などがチームを編成し、児童生徒の支援、家庭の支援などを行い問題</a:t>
            </a:r>
            <a:endParaRPr lang="en-US" altLang="ja-JP" dirty="0" smtClean="0"/>
          </a:p>
          <a:p>
            <a:r>
              <a:rPr lang="ja-JP" altLang="en-US" dirty="0" smtClean="0"/>
              <a:t>　解決を行うものです。</a:t>
            </a:r>
          </a:p>
          <a:p>
            <a:r>
              <a:rPr lang="ja-JP" altLang="en-US" dirty="0" smtClean="0"/>
              <a:t>　相談機関と連携していくことも必要になります。</a:t>
            </a:r>
            <a:endParaRPr lang="en-US" altLang="ja-JP" dirty="0" smtClean="0"/>
          </a:p>
          <a:p>
            <a:endParaRPr lang="ja-JP" altLang="en-US" dirty="0" smtClean="0"/>
          </a:p>
          <a:p>
            <a:r>
              <a:rPr lang="ja-JP" altLang="en-US" dirty="0" smtClean="0"/>
              <a:t>・そのため、教職員間での指導の在り方についての共通理解と、</a:t>
            </a:r>
            <a:endParaRPr lang="en-US" altLang="ja-JP" dirty="0" smtClean="0"/>
          </a:p>
          <a:p>
            <a:r>
              <a:rPr lang="ja-JP" altLang="en-US" dirty="0" smtClean="0"/>
              <a:t>　チームによる支援に対する教職員の意識が重要</a:t>
            </a:r>
            <a:endParaRPr lang="en-US" altLang="ja-JP" dirty="0" smtClean="0"/>
          </a:p>
          <a:p>
            <a:r>
              <a:rPr lang="ja-JP" altLang="en-US" dirty="0" smtClean="0"/>
              <a:t>　であり、校務分掌の明確化や研修の実施が欠かせません。</a:t>
            </a:r>
          </a:p>
          <a:p>
            <a:endParaRPr lang="ja-JP" altLang="en-US"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22</a:t>
            </a:fld>
            <a:endParaRPr kumimoji="1" lang="ja-JP" altLang="en-US"/>
          </a:p>
        </p:txBody>
      </p:sp>
    </p:spTree>
    <p:extLst>
      <p:ext uri="{BB962C8B-B14F-4D97-AF65-F5344CB8AC3E}">
        <p14:creationId xmlns:p14="http://schemas.microsoft.com/office/powerpoint/2010/main" val="181185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ChangeArrowheads="1" noTextEdit="1"/>
          </p:cNvSpPr>
          <p:nvPr>
            <p:ph type="sldImg" idx="4294967295"/>
          </p:nvPr>
        </p:nvSpPr>
        <p:spPr>
          <a:ln/>
        </p:spPr>
      </p:sp>
      <p:sp>
        <p:nvSpPr>
          <p:cNvPr id="47107" name="ノート プレースホルダー 2"/>
          <p:cNvSpPr>
            <a:spLocks noGrp="1" noChangeArrowheads="1"/>
          </p:cNvSpPr>
          <p:nvPr>
            <p:ph type="body" idx="4294967295"/>
          </p:nvPr>
        </p:nvSpPr>
        <p:spPr/>
        <p:txBody>
          <a:bodyPr>
            <a:prstTxWarp prst="textNoShape">
              <a:avLst/>
            </a:prstTxWarp>
          </a:bodyPr>
          <a:lstStyle/>
          <a:p>
            <a:r>
              <a:rPr lang="ja-JP" altLang="en-US" dirty="0" smtClean="0"/>
              <a:t>・不登校対応に係る学校での必要な取組として、</a:t>
            </a:r>
            <a:endParaRPr lang="en-US" altLang="ja-JP" dirty="0" smtClean="0"/>
          </a:p>
          <a:p>
            <a:r>
              <a:rPr lang="ja-JP" altLang="en-US" dirty="0" smtClean="0"/>
              <a:t>　「児童生徒理解・教育支援シート」の活用があります。</a:t>
            </a:r>
            <a:endParaRPr lang="en-US" altLang="ja-JP" dirty="0" smtClean="0"/>
          </a:p>
          <a:p>
            <a:endParaRPr lang="en-US" altLang="ja-JP" dirty="0" smtClean="0"/>
          </a:p>
          <a:p>
            <a:r>
              <a:rPr lang="ja-JP" altLang="en-US" dirty="0" smtClean="0"/>
              <a:t>・遅刻・早退等の不登校に至る前兆、本人の状態等</a:t>
            </a:r>
            <a:endParaRPr lang="en-US" altLang="ja-JP" dirty="0" smtClean="0"/>
          </a:p>
          <a:p>
            <a:endParaRPr lang="ja-JP" altLang="en-US" dirty="0" smtClean="0"/>
          </a:p>
          <a:p>
            <a:r>
              <a:rPr lang="ja-JP" altLang="en-US" dirty="0" smtClean="0"/>
              <a:t>・本人の学習健康状況等　を記録することで、校内での情報共有ができます。</a:t>
            </a:r>
            <a:endParaRPr lang="en-US" altLang="ja-JP" dirty="0" smtClean="0"/>
          </a:p>
          <a:p>
            <a:endParaRPr lang="ja-JP" altLang="en-US"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23</a:t>
            </a:fld>
            <a:endParaRPr kumimoji="1" lang="ja-JP" altLang="en-US"/>
          </a:p>
        </p:txBody>
      </p:sp>
    </p:spTree>
    <p:extLst>
      <p:ext uri="{BB962C8B-B14F-4D97-AF65-F5344CB8AC3E}">
        <p14:creationId xmlns:p14="http://schemas.microsoft.com/office/powerpoint/2010/main" val="348029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044">
              <a:defRPr/>
            </a:pPr>
            <a:r>
              <a:rPr lang="ja-JP" altLang="en-US" dirty="0" smtClean="0"/>
              <a:t>・これらの情報を関係機関が共有 し、組織的・計画的に支援を行うことを目的とし、</a:t>
            </a:r>
            <a:endParaRPr lang="en-US" altLang="ja-JP" dirty="0" smtClean="0"/>
          </a:p>
          <a:p>
            <a:pPr defTabSz="911044">
              <a:defRPr/>
            </a:pPr>
            <a:r>
              <a:rPr lang="ja-JP" altLang="en-US" dirty="0" smtClean="0"/>
              <a:t>学級担任、養護教諭、スクールカウンセラー、 スクールソーシャルワーカー等を中心に</a:t>
            </a:r>
            <a:endParaRPr lang="en-US" altLang="ja-JP" dirty="0" smtClean="0"/>
          </a:p>
          <a:p>
            <a:pPr defTabSz="911044">
              <a:defRPr/>
            </a:pPr>
            <a:r>
              <a:rPr lang="ja-JP" altLang="en-US" dirty="0" smtClean="0"/>
              <a:t>学校が組織的に作成します。 </a:t>
            </a:r>
            <a:endParaRPr lang="en-US" altLang="ja-JP" dirty="0" smtClean="0"/>
          </a:p>
          <a:p>
            <a:pPr defTabSz="911044">
              <a:defRPr/>
            </a:pPr>
            <a:endParaRPr lang="en-US" altLang="ja-JP" dirty="0" smtClean="0"/>
          </a:p>
          <a:p>
            <a:pPr defTabSz="911044">
              <a:defRPr/>
            </a:pPr>
            <a:r>
              <a:rPr lang="ja-JP" altLang="en-US" dirty="0" smtClean="0"/>
              <a:t>・シートを作成することによって、不登校児童生徒の支援に必要な情報や、支援計画を</a:t>
            </a:r>
            <a:endParaRPr lang="en-US" altLang="ja-JP" dirty="0" smtClean="0"/>
          </a:p>
          <a:p>
            <a:pPr defTabSz="911044">
              <a:defRPr/>
            </a:pPr>
            <a:r>
              <a:rPr lang="ja-JP" altLang="en-US" dirty="0" smtClean="0"/>
              <a:t>　共通理解し、多角的な視野に立った指導体制が構築できるようになります。</a:t>
            </a:r>
            <a:endParaRPr lang="en-US" altLang="ja-JP" dirty="0" smtClean="0"/>
          </a:p>
          <a:p>
            <a:pPr defTabSz="911044">
              <a:defRPr/>
            </a:pPr>
            <a:r>
              <a:rPr lang="ja-JP" altLang="en-US" dirty="0" smtClean="0"/>
              <a:t>　また、児童生徒やその保護者にとっても、「担当者が変わるたびに同じことを説明しなければならない」</a:t>
            </a:r>
            <a:endParaRPr lang="en-US" altLang="ja-JP" dirty="0" smtClean="0"/>
          </a:p>
          <a:p>
            <a:pPr defTabSz="911044">
              <a:defRPr/>
            </a:pPr>
            <a:r>
              <a:rPr lang="ja-JP" altLang="en-US" dirty="0" smtClean="0"/>
              <a:t>　といった問題を減少させることが期待できます。</a:t>
            </a:r>
            <a:endParaRPr lang="en-US" altLang="ja-JP" dirty="0" smtClean="0"/>
          </a:p>
          <a:p>
            <a:pPr defTabSz="911044">
              <a:defRPr/>
            </a:pPr>
            <a:endParaRPr lang="en-US" altLang="ja-JP" dirty="0" smtClean="0"/>
          </a:p>
          <a:p>
            <a:pPr defTabSz="911044">
              <a:defRPr/>
            </a:pPr>
            <a:r>
              <a:rPr lang="ja-JP" altLang="en-US" dirty="0" smtClean="0"/>
              <a:t>なお、「児童生徒理解・教育支援シート」の参考様式は文部科学省の</a:t>
            </a:r>
            <a:r>
              <a:rPr lang="en-US" altLang="ja-JP" dirty="0" smtClean="0"/>
              <a:t>web</a:t>
            </a:r>
            <a:r>
              <a:rPr lang="ja-JP" altLang="en-US" dirty="0" smtClean="0"/>
              <a:t>ページに載っていますので、御活用ください。</a:t>
            </a:r>
            <a:endParaRPr lang="en-US" altLang="ja-JP" dirty="0" smtClean="0"/>
          </a:p>
          <a:p>
            <a:pPr defTabSz="911044">
              <a:defRPr/>
            </a:pPr>
            <a:endParaRPr lang="en-US" altLang="ja-JP" dirty="0" smtClean="0"/>
          </a:p>
          <a:p>
            <a:pPr defTabSz="911044">
              <a:defRPr/>
            </a:pPr>
            <a:r>
              <a:rPr lang="ja-JP" altLang="en-US" dirty="0" smtClean="0"/>
              <a:t>小学校、中学校、高校との切れ目のない連携が大切になります。</a:t>
            </a:r>
            <a:endParaRPr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24</a:t>
            </a:fld>
            <a:endParaRPr kumimoji="1" lang="ja-JP" altLang="en-US"/>
          </a:p>
        </p:txBody>
      </p:sp>
    </p:spTree>
    <p:extLst>
      <p:ext uri="{BB962C8B-B14F-4D97-AF65-F5344CB8AC3E}">
        <p14:creationId xmlns:p14="http://schemas.microsoft.com/office/powerpoint/2010/main" val="19387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・次に北海道の虐待の現状です。</a:t>
            </a:r>
          </a:p>
          <a:p>
            <a:endParaRPr kumimoji="1" lang="ja-JP" altLang="en-US" dirty="0" smtClean="0"/>
          </a:p>
          <a:p>
            <a:r>
              <a:rPr kumimoji="1" lang="ja-JP" altLang="en-US" dirty="0" smtClean="0"/>
              <a:t>・画面にお示ししたスライドは、</a:t>
            </a:r>
          </a:p>
          <a:p>
            <a:r>
              <a:rPr kumimoji="1" lang="ja-JP" altLang="en-US" dirty="0" smtClean="0"/>
              <a:t>　「北海道の虐待の現状」を示すものです。</a:t>
            </a:r>
          </a:p>
          <a:p>
            <a:endParaRPr kumimoji="1" lang="en-US" altLang="ja-JP" dirty="0" smtClean="0"/>
          </a:p>
          <a:p>
            <a:r>
              <a:rPr kumimoji="1" lang="ja-JP" altLang="en-US" dirty="0" smtClean="0"/>
              <a:t>・平成</a:t>
            </a:r>
            <a:r>
              <a:rPr kumimoji="1" lang="en-US" altLang="ja-JP" dirty="0" smtClean="0"/>
              <a:t>30</a:t>
            </a:r>
            <a:r>
              <a:rPr kumimoji="1" lang="ja-JP" altLang="en-US" dirty="0" smtClean="0"/>
              <a:t>年９月 北海道保健福祉部子ども未来推進局子ども子育て支援課作成の</a:t>
            </a:r>
          </a:p>
          <a:p>
            <a:r>
              <a:rPr kumimoji="1" lang="ja-JP" altLang="en-US" dirty="0" smtClean="0"/>
              <a:t>「平成</a:t>
            </a:r>
            <a:r>
              <a:rPr kumimoji="1" lang="en-US" altLang="ja-JP" dirty="0" smtClean="0"/>
              <a:t>29</a:t>
            </a:r>
            <a:r>
              <a:rPr kumimoji="1" lang="ja-JP" altLang="en-US" dirty="0" smtClean="0"/>
              <a:t>年度　全道の児童相談所における児童虐待相談対応状況」です。</a:t>
            </a:r>
          </a:p>
          <a:p>
            <a:endParaRPr kumimoji="1" lang="ja-JP" altLang="en-US" dirty="0" smtClean="0"/>
          </a:p>
          <a:p>
            <a:r>
              <a:rPr kumimoji="1" lang="ja-JP" altLang="en-US" dirty="0" smtClean="0"/>
              <a:t>・このグラフからわかることは何でしょうか？</a:t>
            </a:r>
            <a:endParaRPr kumimoji="1" lang="en-US" altLang="ja-JP" dirty="0" smtClean="0"/>
          </a:p>
          <a:p>
            <a:r>
              <a:rPr kumimoji="1" lang="ja-JP" altLang="en-US" dirty="0" smtClean="0"/>
              <a:t>（クリック）</a:t>
            </a:r>
          </a:p>
          <a:p>
            <a:r>
              <a:rPr kumimoji="1" lang="ja-JP" altLang="en-US" dirty="0" smtClean="0"/>
              <a:t>（受講者の感想）</a:t>
            </a:r>
          </a:p>
          <a:p>
            <a:r>
              <a:rPr kumimoji="1" lang="ja-JP" altLang="en-US" dirty="0" smtClean="0"/>
              <a:t>・平成</a:t>
            </a:r>
            <a:r>
              <a:rPr kumimoji="1" lang="en-US" altLang="ja-JP" dirty="0" smtClean="0"/>
              <a:t>29</a:t>
            </a:r>
            <a:r>
              <a:rPr kumimoji="1" lang="ja-JP" altLang="en-US" dirty="0" smtClean="0"/>
              <a:t>年度は平成</a:t>
            </a:r>
            <a:r>
              <a:rPr kumimoji="1" lang="en-US" altLang="ja-JP" dirty="0" smtClean="0"/>
              <a:t>25</a:t>
            </a:r>
            <a:r>
              <a:rPr kumimoji="1" lang="ja-JP" altLang="en-US" dirty="0" smtClean="0"/>
              <a:t>年度と比較して約</a:t>
            </a:r>
            <a:r>
              <a:rPr kumimoji="1" lang="en-US" altLang="ja-JP" dirty="0" smtClean="0"/>
              <a:t>2.5</a:t>
            </a:r>
            <a:r>
              <a:rPr kumimoji="1" lang="ja-JP" altLang="en-US" dirty="0" smtClean="0"/>
              <a:t>倍に増加しています。</a:t>
            </a:r>
          </a:p>
          <a:p>
            <a:r>
              <a:rPr kumimoji="1" lang="ja-JP" altLang="en-US" dirty="0" smtClean="0"/>
              <a:t>・深刻な状況ですよね。</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25</a:t>
            </a:fld>
            <a:endParaRPr kumimoji="1" lang="ja-JP" altLang="en-US"/>
          </a:p>
        </p:txBody>
      </p:sp>
    </p:spTree>
    <p:extLst>
      <p:ext uri="{BB962C8B-B14F-4D97-AF65-F5344CB8AC3E}">
        <p14:creationId xmlns:p14="http://schemas.microsoft.com/office/powerpoint/2010/main" val="2504461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・文部科学省作成の「学校・教育委員会向け虐待対応の手引き」の抜粋です。</a:t>
            </a:r>
            <a:endParaRPr kumimoji="1" lang="en-US" altLang="ja-JP" dirty="0" smtClean="0"/>
          </a:p>
          <a:p>
            <a:r>
              <a:rPr kumimoji="1" lang="ja-JP" altLang="en-US" dirty="0" smtClean="0"/>
              <a:t>　学校における虐待対応の流れをご確認していただければと思います。</a:t>
            </a:r>
            <a:endParaRPr kumimoji="1" lang="en-US" altLang="ja-JP" dirty="0" smtClean="0"/>
          </a:p>
          <a:p>
            <a:r>
              <a:rPr kumimoji="1" lang="ja-JP" altLang="en-US" dirty="0" smtClean="0"/>
              <a:t>（クリック２）</a:t>
            </a:r>
            <a:endParaRPr kumimoji="1" lang="en-US" altLang="ja-JP" dirty="0" smtClean="0"/>
          </a:p>
          <a:p>
            <a:r>
              <a:rPr kumimoji="1" lang="ja-JP" altLang="en-US" dirty="0" smtClean="0"/>
              <a:t>・学校は警察への通報も可能です。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26</a:t>
            </a:fld>
            <a:endParaRPr kumimoji="1" lang="ja-JP" altLang="en-US"/>
          </a:p>
        </p:txBody>
      </p:sp>
    </p:spTree>
    <p:extLst>
      <p:ext uri="{BB962C8B-B14F-4D97-AF65-F5344CB8AC3E}">
        <p14:creationId xmlns:p14="http://schemas.microsoft.com/office/powerpoint/2010/main" val="232463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・「学校・教育委員会等向け虐待対応の手引き」　令和元年５月　文部科学省では</a:t>
            </a:r>
            <a:endParaRPr kumimoji="1" lang="en-US" altLang="ja-JP" dirty="0" smtClean="0"/>
          </a:p>
          <a:p>
            <a:endParaRPr kumimoji="1" lang="en-US" altLang="ja-JP" dirty="0" smtClean="0"/>
          </a:p>
          <a:p>
            <a:r>
              <a:rPr kumimoji="1" lang="ja-JP" altLang="en-US" dirty="0" smtClean="0"/>
              <a:t>・チームとしての対応、早期対応を求めています。</a:t>
            </a:r>
            <a:endParaRPr kumimoji="1" lang="en-US" altLang="ja-JP" dirty="0" smtClean="0"/>
          </a:p>
          <a:p>
            <a:r>
              <a:rPr kumimoji="1" lang="en-US" altLang="ja-JP" dirty="0" smtClean="0"/>
              <a:t>(</a:t>
            </a:r>
            <a:r>
              <a:rPr kumimoji="1" lang="ja-JP" altLang="en-US" dirty="0" smtClean="0"/>
              <a:t>メンバー</a:t>
            </a:r>
            <a:r>
              <a:rPr kumimoji="1" lang="en-US" altLang="ja-JP" dirty="0" smtClean="0"/>
              <a:t>)</a:t>
            </a:r>
            <a:r>
              <a:rPr kumimoji="1" lang="ja-JP" altLang="en-US" dirty="0" smtClean="0"/>
              <a:t>　管理職、養護教諭、学級担任、学年主任</a:t>
            </a:r>
          </a:p>
          <a:p>
            <a:r>
              <a:rPr kumimoji="1" lang="ja-JP" altLang="en-US" dirty="0" smtClean="0"/>
              <a:t>　スクールソーシャルワーカー、スクールカウンセラー等です。</a:t>
            </a:r>
            <a:endParaRPr kumimoji="1" lang="en-US" altLang="ja-JP" dirty="0" smtClean="0"/>
          </a:p>
          <a:p>
            <a:endParaRPr kumimoji="1" lang="en-US" altLang="ja-JP" dirty="0" smtClean="0"/>
          </a:p>
          <a:p>
            <a:r>
              <a:rPr kumimoji="1" lang="ja-JP" altLang="en-US" dirty="0" smtClean="0"/>
              <a:t>・虐待については、体の痣の発見など、養護教諭の役割が重要になってきます。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27</a:t>
            </a:fld>
            <a:endParaRPr kumimoji="1" lang="ja-JP" altLang="en-US"/>
          </a:p>
        </p:txBody>
      </p:sp>
    </p:spTree>
    <p:extLst>
      <p:ext uri="{BB962C8B-B14F-4D97-AF65-F5344CB8AC3E}">
        <p14:creationId xmlns:p14="http://schemas.microsoft.com/office/powerpoint/2010/main" val="22087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233">
              <a:defRPr/>
            </a:pPr>
            <a:r>
              <a:rPr kumimoji="1" lang="ja-JP" altLang="en-US" dirty="0" smtClean="0"/>
              <a:t>・トイレ、更衣室、服装、宿泊研修等で特別な配慮をしている学校が多くあります。</a:t>
            </a:r>
            <a:endParaRPr kumimoji="1" lang="en-US" altLang="ja-JP" dirty="0" smtClean="0"/>
          </a:p>
          <a:p>
            <a:pPr defTabSz="911233">
              <a:defRPr/>
            </a:pPr>
            <a:endParaRPr kumimoji="1" lang="en-US" altLang="ja-JP" dirty="0" smtClean="0"/>
          </a:p>
          <a:p>
            <a:pPr defTabSz="911233">
              <a:defRPr/>
            </a:pPr>
            <a:r>
              <a:rPr kumimoji="1" lang="en-US" altLang="ja-JP" dirty="0" smtClean="0"/>
              <a:t>Q</a:t>
            </a:r>
            <a:r>
              <a:rPr kumimoji="1" lang="ja-JP" altLang="en-US" dirty="0" smtClean="0"/>
              <a:t>皆さんの学校ではどのような対応を取られていますか。</a:t>
            </a:r>
            <a:endParaRPr kumimoji="1" lang="en-US" altLang="ja-JP" dirty="0" smtClean="0"/>
          </a:p>
          <a:p>
            <a:pPr defTabSz="911233">
              <a:defRPr/>
            </a:pP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28</a:t>
            </a:fld>
            <a:endParaRPr kumimoji="1" lang="ja-JP" altLang="en-US"/>
          </a:p>
        </p:txBody>
      </p:sp>
    </p:spTree>
    <p:extLst>
      <p:ext uri="{BB962C8B-B14F-4D97-AF65-F5344CB8AC3E}">
        <p14:creationId xmlns:p14="http://schemas.microsoft.com/office/powerpoint/2010/main" val="4127840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233">
              <a:defRPr/>
            </a:pPr>
            <a:r>
              <a:rPr lang="en-US" altLang="ja-JP" dirty="0"/>
              <a:t>※</a:t>
            </a:r>
            <a:r>
              <a:rPr lang="ja-JP" altLang="en-US" dirty="0"/>
              <a:t>先生方が偏見に基づいた指導をしないこと</a:t>
            </a:r>
            <a:endParaRPr lang="en-US" altLang="ja-JP" dirty="0"/>
          </a:p>
          <a:p>
            <a:pPr defTabSz="911233">
              <a:defRPr/>
            </a:pPr>
            <a:r>
              <a:rPr lang="ja-JP" altLang="en-US" dirty="0"/>
              <a:t>　また、先生方の言動に起因し、他の生徒からの差別意識を助長することがないようにする</a:t>
            </a:r>
            <a:endParaRPr lang="en-US" altLang="ja-JP" dirty="0"/>
          </a:p>
          <a:p>
            <a:pPr defTabSz="911233">
              <a:defRPr/>
            </a:pPr>
            <a:r>
              <a:rPr lang="ja-JP" altLang="en-US" dirty="0"/>
              <a:t>　ことは基本中の基本になりますよね。</a:t>
            </a:r>
          </a:p>
          <a:p>
            <a:pPr defTabSz="911233">
              <a:defRPr/>
            </a:pPr>
            <a:endParaRPr lang="en-US" altLang="ja-JP" dirty="0"/>
          </a:p>
          <a:p>
            <a:pPr defTabSz="911233">
              <a:defRPr/>
            </a:pPr>
            <a:r>
              <a:rPr lang="ja-JP" altLang="en-US" dirty="0"/>
              <a:t>ア　学校における支援体制</a:t>
            </a:r>
          </a:p>
          <a:p>
            <a:pPr defTabSz="911233">
              <a:defRPr/>
            </a:pPr>
            <a:r>
              <a:rPr lang="ja-JP" altLang="en-US" dirty="0"/>
              <a:t>　・相談を受けた者だけで抱え込まない、組織的な対応を</a:t>
            </a:r>
          </a:p>
          <a:p>
            <a:pPr defTabSz="911233">
              <a:defRPr/>
            </a:pPr>
            <a:r>
              <a:rPr lang="ja-JP" altLang="en-US" dirty="0"/>
              <a:t>　　→学校内外に「サポートチーム」を作り、「支援委員会」や「ケース</a:t>
            </a:r>
          </a:p>
          <a:p>
            <a:pPr defTabSz="911233">
              <a:defRPr/>
            </a:pPr>
            <a:r>
              <a:rPr lang="ja-JP" altLang="en-US" dirty="0"/>
              <a:t>　　　会議」を開催するなど、組織的な対応が重要であること</a:t>
            </a:r>
          </a:p>
          <a:p>
            <a:pPr defTabSz="911233">
              <a:defRPr/>
            </a:pPr>
            <a:r>
              <a:rPr lang="ja-JP" altLang="en-US" dirty="0"/>
              <a:t>　　</a:t>
            </a:r>
          </a:p>
          <a:p>
            <a:pPr defTabSz="911233">
              <a:defRPr/>
            </a:pPr>
            <a:r>
              <a:rPr lang="ja-JP" altLang="en-US" dirty="0"/>
              <a:t>　・情報共有に当たって</a:t>
            </a:r>
          </a:p>
          <a:p>
            <a:pPr defTabSz="911233">
              <a:defRPr/>
            </a:pPr>
            <a:r>
              <a:rPr lang="ja-JP" altLang="en-US" dirty="0"/>
              <a:t>　　→児童生徒が自身の性同一性を可能な限り秘匿しておきたい場合がある</a:t>
            </a:r>
          </a:p>
          <a:p>
            <a:pPr defTabSz="911233">
              <a:defRPr/>
            </a:pPr>
            <a:r>
              <a:rPr lang="ja-JP" altLang="en-US" dirty="0"/>
              <a:t>　　　ことなどに留意すること</a:t>
            </a:r>
          </a:p>
          <a:p>
            <a:pPr defTabSz="911233">
              <a:defRPr/>
            </a:pPr>
            <a:r>
              <a:rPr lang="ja-JP" altLang="en-US" dirty="0"/>
              <a:t>　　→当事者（児童生徒や保護者）に対し、チームで情報共有する意図を十</a:t>
            </a:r>
          </a:p>
          <a:p>
            <a:pPr defTabSz="911233">
              <a:defRPr/>
            </a:pPr>
            <a:r>
              <a:rPr lang="ja-JP" altLang="en-US" dirty="0"/>
              <a:t>　　　分に説明･相談して理解を得ることが重要であること　</a:t>
            </a:r>
            <a:endParaRPr lang="en-US" altLang="ja-JP" dirty="0"/>
          </a:p>
          <a:p>
            <a:pPr defTabSz="911233">
              <a:defRPr/>
            </a:pPr>
            <a:r>
              <a:rPr lang="ja-JP" altLang="en-US" dirty="0"/>
              <a:t>イ　医療機関との連携</a:t>
            </a:r>
          </a:p>
          <a:p>
            <a:pPr defTabSz="911233">
              <a:defRPr/>
            </a:pPr>
            <a:r>
              <a:rPr lang="ja-JP" altLang="en-US" dirty="0"/>
              <a:t>　・医療機関による診断や助言</a:t>
            </a:r>
          </a:p>
          <a:p>
            <a:pPr defTabSz="911233">
              <a:defRPr/>
            </a:pPr>
            <a:r>
              <a:rPr lang="ja-JP" altLang="en-US" dirty="0"/>
              <a:t>　　→学校が専門的知見を得る重要な機会となるとともに、教職員や他の児</a:t>
            </a:r>
          </a:p>
          <a:p>
            <a:pPr defTabSz="911233">
              <a:defRPr/>
            </a:pPr>
            <a:r>
              <a:rPr lang="ja-JP" altLang="en-US" dirty="0"/>
              <a:t>　　　童生徒・保護者等に対する説明材料ともなりうること　　</a:t>
            </a:r>
          </a:p>
          <a:p>
            <a:pPr defTabSz="911233">
              <a:defRPr/>
            </a:pPr>
            <a:endParaRPr lang="ja-JP" altLang="en-US" dirty="0"/>
          </a:p>
          <a:p>
            <a:pPr defTabSz="911233">
              <a:defRPr/>
            </a:pPr>
            <a:r>
              <a:rPr lang="ja-JP" altLang="en-US" dirty="0"/>
              <a:t>　・連携を図るに当たって</a:t>
            </a:r>
          </a:p>
          <a:p>
            <a:pPr defTabSz="911233">
              <a:defRPr/>
            </a:pPr>
            <a:r>
              <a:rPr lang="ja-JP" altLang="en-US" dirty="0"/>
              <a:t>　　→当事者（児童生徒や保護者）の意向を踏まえること</a:t>
            </a:r>
          </a:p>
          <a:p>
            <a:pPr defTabSz="911233">
              <a:defRPr/>
            </a:pPr>
            <a:r>
              <a:rPr lang="ja-JP" altLang="en-US" dirty="0"/>
              <a:t>　　　</a:t>
            </a:r>
            <a:r>
              <a:rPr lang="en-US" altLang="ja-JP" dirty="0"/>
              <a:t>※</a:t>
            </a:r>
            <a:r>
              <a:rPr lang="ja-JP" altLang="en-US" dirty="0"/>
              <a:t>当事者の同意が得られない場合、具体の個人情報に関わらない、</a:t>
            </a:r>
          </a:p>
          <a:p>
            <a:pPr defTabSz="911233">
              <a:defRPr/>
            </a:pPr>
            <a:r>
              <a:rPr lang="ja-JP" altLang="en-US" dirty="0"/>
              <a:t>　　　　 一般的な助言を受けることは考えられること</a:t>
            </a:r>
          </a:p>
          <a:p>
            <a:pPr defTabSz="911233">
              <a:defRPr/>
            </a:pPr>
            <a:endParaRPr lang="ja-JP" altLang="en-US" dirty="0"/>
          </a:p>
          <a:p>
            <a:pPr>
              <a:spcBef>
                <a:spcPts val="599"/>
              </a:spcBef>
              <a:buClr>
                <a:schemeClr val="accent1"/>
              </a:buClr>
              <a:buSzPct val="76000"/>
            </a:pPr>
            <a:r>
              <a:rPr lang="ja-JP" altLang="en-US" dirty="0"/>
              <a:t>ウ　学校生活の各場面での支援</a:t>
            </a:r>
            <a:endParaRPr lang="en-US" altLang="ja-JP" dirty="0"/>
          </a:p>
          <a:p>
            <a:pPr>
              <a:spcBef>
                <a:spcPts val="599"/>
              </a:spcBef>
              <a:buClr>
                <a:schemeClr val="accent1"/>
              </a:buClr>
              <a:buSzPct val="76000"/>
            </a:pPr>
            <a:r>
              <a:rPr lang="ja-JP" altLang="en-US" dirty="0"/>
              <a:t>　</a:t>
            </a:r>
            <a:r>
              <a:rPr lang="ja-JP" altLang="en-US" sz="1400" dirty="0"/>
              <a:t>・先入観をもたない、その時々の状況に応じた支援を</a:t>
            </a:r>
            <a:endParaRPr lang="en-US" altLang="ja-JP" sz="1400" dirty="0"/>
          </a:p>
          <a:p>
            <a:pPr>
              <a:spcBef>
                <a:spcPts val="599"/>
              </a:spcBef>
              <a:buClr>
                <a:schemeClr val="accent1"/>
              </a:buClr>
              <a:buSzPct val="76000"/>
            </a:pPr>
            <a:r>
              <a:rPr lang="ja-JP" altLang="en-US" dirty="0"/>
              <a:t>　　→児童生徒が求める支援は、当該児童生徒が有する違和感の強弱等に応</a:t>
            </a:r>
            <a:endParaRPr lang="en-US" altLang="ja-JP" dirty="0"/>
          </a:p>
          <a:p>
            <a:pPr>
              <a:spcBef>
                <a:spcPts val="599"/>
              </a:spcBef>
              <a:buClr>
                <a:schemeClr val="accent1"/>
              </a:buClr>
              <a:buSzPct val="76000"/>
            </a:pPr>
            <a:r>
              <a:rPr lang="ja-JP" altLang="en-US" dirty="0"/>
              <a:t>　　　 </a:t>
            </a:r>
            <a:r>
              <a:rPr lang="ja-JP" altLang="en-US" dirty="0" err="1"/>
              <a:t>じ</a:t>
            </a:r>
            <a:r>
              <a:rPr lang="ja-JP" altLang="en-US" dirty="0"/>
              <a:t>様々であり、成長に従っての違和感の変動もありうること</a:t>
            </a:r>
            <a:endParaRPr lang="en-US" altLang="ja-JP" dirty="0"/>
          </a:p>
          <a:p>
            <a:pPr>
              <a:spcBef>
                <a:spcPts val="599"/>
              </a:spcBef>
              <a:buClr>
                <a:schemeClr val="accent1"/>
              </a:buClr>
              <a:buSzPct val="76000"/>
            </a:pPr>
            <a:endParaRPr lang="en-US" altLang="ja-JP" dirty="0"/>
          </a:p>
          <a:p>
            <a:pPr>
              <a:spcBef>
                <a:spcPts val="599"/>
              </a:spcBef>
              <a:buClr>
                <a:schemeClr val="accent1"/>
              </a:buClr>
              <a:buSzPct val="76000"/>
            </a:pPr>
            <a:r>
              <a:rPr lang="ja-JP" altLang="en-US" dirty="0"/>
              <a:t>　・他の児童生徒や保護者との情報共有に当たって</a:t>
            </a:r>
            <a:endParaRPr lang="en-US" altLang="ja-JP" dirty="0"/>
          </a:p>
          <a:p>
            <a:pPr>
              <a:spcBef>
                <a:spcPts val="599"/>
              </a:spcBef>
              <a:buClr>
                <a:schemeClr val="accent1"/>
              </a:buClr>
              <a:buSzPct val="76000"/>
            </a:pPr>
            <a:r>
              <a:rPr lang="ja-JP" altLang="en-US" dirty="0"/>
              <a:t>　　→当事者（児童生徒や保護者）の意向を踏まえること</a:t>
            </a:r>
            <a:endParaRPr lang="en-US" altLang="ja-JP" dirty="0"/>
          </a:p>
          <a:p>
            <a:pPr>
              <a:spcBef>
                <a:spcPts val="599"/>
              </a:spcBef>
              <a:buClr>
                <a:schemeClr val="accent1"/>
              </a:buClr>
              <a:buSzPct val="76000"/>
            </a:pPr>
            <a:r>
              <a:rPr lang="ja-JP" altLang="en-US" dirty="0"/>
              <a:t>　　→性同一性障害に係る児童生徒への配慮と、他の児童生徒への配慮との　</a:t>
            </a:r>
            <a:endParaRPr lang="en-US" altLang="ja-JP" dirty="0"/>
          </a:p>
          <a:p>
            <a:pPr>
              <a:spcBef>
                <a:spcPts val="599"/>
              </a:spcBef>
              <a:buClr>
                <a:schemeClr val="accent1"/>
              </a:buClr>
              <a:buSzPct val="76000"/>
            </a:pPr>
            <a:r>
              <a:rPr lang="ja-JP" altLang="en-US" dirty="0"/>
              <a:t>　　　均衡を取りながら支援を進めること</a:t>
            </a:r>
            <a:endParaRPr lang="en-US" altLang="ja-JP" dirty="0"/>
          </a:p>
          <a:p>
            <a:pPr>
              <a:spcBef>
                <a:spcPts val="599"/>
              </a:spcBef>
              <a:buClr>
                <a:schemeClr val="accent1"/>
              </a:buClr>
              <a:buSzPct val="76000"/>
            </a:pPr>
            <a:r>
              <a:rPr lang="ja-JP" altLang="en-US" dirty="0"/>
              <a:t>　　　</a:t>
            </a:r>
          </a:p>
          <a:p>
            <a:pPr defTabSz="911233">
              <a:defRPr/>
            </a:pPr>
            <a:r>
              <a:rPr lang="ja-JP" altLang="en-US" dirty="0"/>
              <a:t>エ　保護者との関係</a:t>
            </a:r>
          </a:p>
          <a:p>
            <a:pPr defTabSz="911233">
              <a:defRPr/>
            </a:pPr>
            <a:r>
              <a:rPr lang="ja-JP" altLang="en-US" dirty="0"/>
              <a:t>　・保護者が児童生徒の悩みや不安等を受容していない場合</a:t>
            </a:r>
          </a:p>
          <a:p>
            <a:pPr defTabSz="911233">
              <a:defRPr/>
            </a:pPr>
            <a:r>
              <a:rPr lang="ja-JP" altLang="en-US" dirty="0"/>
              <a:t>　　→学校生活における児童生徒の悩みや不安を軽減し、問題行動の未然防</a:t>
            </a:r>
          </a:p>
          <a:p>
            <a:pPr defTabSz="911233">
              <a:defRPr/>
            </a:pPr>
            <a:r>
              <a:rPr lang="ja-JP" altLang="en-US" dirty="0"/>
              <a:t>　　　止等を進めることを目的として、保護者と学校が十分に話し合い、可</a:t>
            </a:r>
          </a:p>
          <a:p>
            <a:pPr defTabSz="911233">
              <a:defRPr/>
            </a:pPr>
            <a:r>
              <a:rPr lang="ja-JP" altLang="en-US" dirty="0"/>
              <a:t>　　　能な支援を行っていくこと　　　</a:t>
            </a:r>
          </a:p>
          <a:p>
            <a:pPr defTabSz="911233">
              <a:defRPr/>
            </a:pPr>
            <a:endParaRPr lang="ja-JP" altLang="en-US" dirty="0"/>
          </a:p>
          <a:p>
            <a:pPr defTabSz="911233">
              <a:defRPr/>
            </a:pPr>
            <a:r>
              <a:rPr lang="ja-JP" altLang="en-US" dirty="0"/>
              <a:t>オ　相談環境の整備及び相談体制の充実</a:t>
            </a:r>
          </a:p>
          <a:p>
            <a:pPr defTabSz="911233">
              <a:defRPr/>
            </a:pPr>
            <a:r>
              <a:rPr lang="ja-JP" altLang="en-US" dirty="0"/>
              <a:t>　・児童生徒が相談しやすい環境の整備を</a:t>
            </a:r>
          </a:p>
          <a:p>
            <a:pPr defTabSz="911233">
              <a:defRPr/>
            </a:pPr>
            <a:r>
              <a:rPr lang="ja-JP" altLang="en-US" dirty="0"/>
              <a:t>　　→性的マイノリティに対する教職員の理解や受容の促進を図ること</a:t>
            </a:r>
          </a:p>
          <a:p>
            <a:pPr defTabSz="911233">
              <a:defRPr/>
            </a:pPr>
            <a:r>
              <a:rPr lang="ja-JP" altLang="en-US" dirty="0"/>
              <a:t>　　→学級やＨＲが悩みや不安を抱える児童生徒に対する支援の土台になる</a:t>
            </a:r>
          </a:p>
          <a:p>
            <a:pPr defTabSz="911233">
              <a:defRPr/>
            </a:pPr>
            <a:r>
              <a:rPr lang="ja-JP" altLang="en-US" dirty="0"/>
              <a:t>　　　よう努めること</a:t>
            </a:r>
          </a:p>
          <a:p>
            <a:pPr defTabSz="911233">
              <a:defRPr/>
            </a:pPr>
            <a:endParaRPr lang="ja-JP" altLang="en-US" dirty="0"/>
          </a:p>
          <a:p>
            <a:pPr defTabSz="911233">
              <a:defRPr/>
            </a:pPr>
            <a:r>
              <a:rPr lang="ja-JP" altLang="en-US" dirty="0"/>
              <a:t>　・児童生徒の悩みや不安を聞くに当たって</a:t>
            </a:r>
          </a:p>
          <a:p>
            <a:pPr defTabSz="911233">
              <a:defRPr/>
            </a:pPr>
            <a:r>
              <a:rPr lang="ja-JP" altLang="en-US" dirty="0"/>
              <a:t>　　→児童生徒の信頼を踏まえつつ、まずは悩みや不安を聞く姿勢を示すな</a:t>
            </a:r>
          </a:p>
          <a:p>
            <a:pPr defTabSz="911233">
              <a:defRPr/>
            </a:pPr>
            <a:r>
              <a:rPr lang="ja-JP" altLang="en-US" dirty="0"/>
              <a:t>　　　ど、良き理解者となるよう努めること</a:t>
            </a:r>
          </a:p>
          <a:p>
            <a:pPr defTabSz="911233">
              <a:defRPr/>
            </a:pPr>
            <a:r>
              <a:rPr lang="ja-JP" altLang="en-US" dirty="0"/>
              <a:t>　</a:t>
            </a:r>
          </a:p>
          <a:p>
            <a:pPr defTabSz="911233">
              <a:defRPr/>
            </a:pPr>
            <a:r>
              <a:rPr lang="en-US" altLang="ja-JP" dirty="0"/>
              <a:t>※</a:t>
            </a:r>
            <a:r>
              <a:rPr lang="ja-JP" altLang="en-US" dirty="0"/>
              <a:t>性的マイノリティへの支援の充実</a:t>
            </a:r>
          </a:p>
          <a:p>
            <a:pPr defTabSz="911233">
              <a:defRPr/>
            </a:pPr>
            <a:r>
              <a:rPr lang="ja-JP" altLang="en-US" dirty="0"/>
              <a:t>　性的マイノリティは、社会や地域の無理解や偏見等の社会的要因によって自殺念慮を　</a:t>
            </a:r>
          </a:p>
          <a:p>
            <a:pPr defTabSz="911233">
              <a:defRPr/>
            </a:pPr>
            <a:r>
              <a:rPr lang="ja-JP" altLang="en-US" dirty="0"/>
              <a:t>　抱えることもあることから、性的マイノリティに対する教職員の理解を促進</a:t>
            </a:r>
            <a:r>
              <a:rPr lang="ja-JP" altLang="en-US" dirty="0" err="1"/>
              <a:t>するととも</a:t>
            </a:r>
            <a:endParaRPr lang="ja-JP" altLang="en-US" dirty="0"/>
          </a:p>
          <a:p>
            <a:pPr defTabSz="911233">
              <a:defRPr/>
            </a:pPr>
            <a:r>
              <a:rPr lang="ja-JP" altLang="en-US" dirty="0"/>
              <a:t>　に、学校における適切な教育相談の実施等</a:t>
            </a:r>
            <a:r>
              <a:rPr lang="ja-JP" altLang="en-US" dirty="0" smtClean="0"/>
              <a:t>をお願いします。</a:t>
            </a:r>
            <a:endParaRPr lang="en-US" altLang="ja-JP"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29</a:t>
            </a:fld>
            <a:endParaRPr kumimoji="1" lang="ja-JP" altLang="en-US"/>
          </a:p>
        </p:txBody>
      </p:sp>
    </p:spTree>
    <p:extLst>
      <p:ext uri="{BB962C8B-B14F-4D97-AF65-F5344CB8AC3E}">
        <p14:creationId xmlns:p14="http://schemas.microsoft.com/office/powerpoint/2010/main" val="20598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p:spPr>
        <p:txBody>
          <a:bodyPr/>
          <a:lstStyle/>
          <a:p>
            <a:pPr defTabSz="915184">
              <a:defRPr/>
            </a:pPr>
            <a:r>
              <a:rPr lang="ja-JP" altLang="en-US" dirty="0" smtClean="0"/>
              <a:t>・画面にお示ししたスライドは、</a:t>
            </a:r>
          </a:p>
          <a:p>
            <a:pPr defTabSz="915184">
              <a:defRPr/>
            </a:pPr>
            <a:r>
              <a:rPr lang="ja-JP" altLang="en-US" dirty="0" smtClean="0"/>
              <a:t>　文部科学省が毎年実施している平成</a:t>
            </a:r>
            <a:r>
              <a:rPr lang="en-US" altLang="ja-JP" dirty="0" smtClean="0"/>
              <a:t>30</a:t>
            </a:r>
            <a:r>
              <a:rPr lang="ja-JP" altLang="en-US" dirty="0" smtClean="0"/>
              <a:t>年度の問題行動調査の結果です。</a:t>
            </a:r>
            <a:endParaRPr lang="en-US" altLang="ja-JP" dirty="0" smtClean="0"/>
          </a:p>
          <a:p>
            <a:pPr defTabSz="915184">
              <a:defRPr/>
            </a:pPr>
            <a:endParaRPr lang="en-US" altLang="ja-JP" dirty="0" smtClean="0"/>
          </a:p>
          <a:p>
            <a:pPr defTabSz="915184">
              <a:defRPr/>
            </a:pPr>
            <a:r>
              <a:rPr lang="en-US" altLang="ja-JP" dirty="0" smtClean="0"/>
              <a:t>Q</a:t>
            </a:r>
            <a:r>
              <a:rPr lang="ja-JP" altLang="en-US" dirty="0" smtClean="0"/>
              <a:t>　これを見てどのような感想をお持ちですか。</a:t>
            </a:r>
            <a:endParaRPr lang="en-US" altLang="ja-JP" dirty="0" smtClean="0"/>
          </a:p>
          <a:p>
            <a:endParaRPr lang="en-US" altLang="ja-JP" dirty="0" smtClean="0"/>
          </a:p>
          <a:p>
            <a:r>
              <a:rPr lang="en-US" altLang="ja-JP" dirty="0" smtClean="0"/>
              <a:t>Q</a:t>
            </a:r>
            <a:r>
              <a:rPr lang="ja-JP" altLang="en-US" dirty="0" smtClean="0"/>
              <a:t>　なぜ差があるのでしょう。</a:t>
            </a:r>
            <a:endParaRPr lang="en-US" altLang="ja-JP" dirty="0" smtClean="0"/>
          </a:p>
          <a:p>
            <a:endParaRPr lang="en-US" altLang="ja-JP" dirty="0" smtClean="0"/>
          </a:p>
          <a:p>
            <a:pPr defTabSz="911447">
              <a:defRPr/>
            </a:pPr>
            <a:r>
              <a:rPr lang="ja-JP" altLang="en-US" dirty="0" smtClean="0"/>
              <a:t>・北海道の現状を他県との比較から確認しましょう。</a:t>
            </a:r>
            <a:endParaRPr lang="en-US" altLang="ja-JP" dirty="0" smtClean="0"/>
          </a:p>
          <a:p>
            <a:r>
              <a:rPr lang="ja-JP" altLang="en-US" dirty="0" smtClean="0"/>
              <a:t>・各都道府県によって、認知の数に約</a:t>
            </a:r>
            <a:r>
              <a:rPr lang="en-US" altLang="ja-JP" dirty="0" smtClean="0"/>
              <a:t>10</a:t>
            </a:r>
            <a:r>
              <a:rPr lang="ja-JP" altLang="en-US" dirty="0" smtClean="0"/>
              <a:t>倍の開きが生じています。</a:t>
            </a:r>
            <a:endParaRPr lang="en-US" altLang="ja-JP" dirty="0" smtClean="0"/>
          </a:p>
          <a:p>
            <a:r>
              <a:rPr lang="ja-JP" altLang="en-US" dirty="0" smtClean="0"/>
              <a:t>（クリック３）</a:t>
            </a:r>
            <a:endParaRPr lang="en-US" altLang="ja-JP" dirty="0" smtClean="0"/>
          </a:p>
          <a:p>
            <a:r>
              <a:rPr lang="ja-JP" altLang="en-US" dirty="0" smtClean="0"/>
              <a:t>・一番多いのは、宮崎県の</a:t>
            </a:r>
            <a:r>
              <a:rPr lang="en-US" altLang="ja-JP" dirty="0" smtClean="0"/>
              <a:t>101.3</a:t>
            </a:r>
            <a:r>
              <a:rPr lang="ja-JP" altLang="en-US" dirty="0" smtClean="0"/>
              <a:t>人</a:t>
            </a:r>
            <a:endParaRPr lang="en-US" altLang="ja-JP" dirty="0" smtClean="0"/>
          </a:p>
          <a:p>
            <a:r>
              <a:rPr lang="ja-JP" altLang="en-US" dirty="0" smtClean="0"/>
              <a:t>・一番少ないのは、佐賀県の</a:t>
            </a:r>
            <a:r>
              <a:rPr lang="en-US" altLang="ja-JP" dirty="0" smtClean="0"/>
              <a:t>9.7</a:t>
            </a:r>
            <a:r>
              <a:rPr lang="ja-JP" altLang="en-US" dirty="0" smtClean="0"/>
              <a:t>人となっており、実に</a:t>
            </a:r>
            <a:r>
              <a:rPr lang="en-US" altLang="ja-JP" dirty="0" smtClean="0"/>
              <a:t>10.4</a:t>
            </a:r>
            <a:r>
              <a:rPr lang="ja-JP" altLang="en-US" dirty="0" smtClean="0"/>
              <a:t>倍の差があります。</a:t>
            </a:r>
            <a:endParaRPr lang="en-US" altLang="ja-JP" dirty="0" smtClean="0"/>
          </a:p>
          <a:p>
            <a:r>
              <a:rPr lang="ja-JP" altLang="en-US" dirty="0" smtClean="0"/>
              <a:t>（クリック）　</a:t>
            </a:r>
            <a:endParaRPr lang="en-US" altLang="ja-JP" dirty="0" smtClean="0"/>
          </a:p>
          <a:p>
            <a:r>
              <a:rPr lang="ja-JP" altLang="en-US" dirty="0" smtClean="0"/>
              <a:t>この都道府県の差は、年々縮まってきていますが、依然として差が大きい現状が見られます。</a:t>
            </a:r>
            <a:endParaRPr lang="en-US" altLang="ja-JP" dirty="0" smtClean="0"/>
          </a:p>
          <a:p>
            <a:endParaRPr lang="en-US" altLang="ja-JP" dirty="0" smtClean="0"/>
          </a:p>
          <a:p>
            <a:pPr defTabSz="911447">
              <a:defRPr/>
            </a:pPr>
            <a:r>
              <a:rPr lang="en-US" altLang="ja-JP" dirty="0" smtClean="0"/>
              <a:t>Q</a:t>
            </a:r>
            <a:r>
              <a:rPr lang="ja-JP" altLang="en-US" dirty="0" smtClean="0"/>
              <a:t>　本当に都道府県によって児童生徒の状況は違うのでしょうか。（受講者の感想）</a:t>
            </a:r>
            <a:endParaRPr lang="en-US" altLang="ja-JP" dirty="0" smtClean="0"/>
          </a:p>
          <a:p>
            <a:pPr defTabSz="911447">
              <a:defRPr/>
            </a:pPr>
            <a:endParaRPr lang="en-US" altLang="ja-JP" dirty="0" smtClean="0"/>
          </a:p>
          <a:p>
            <a:r>
              <a:rPr lang="en-US" altLang="ja-JP" dirty="0" smtClean="0"/>
              <a:t>Q</a:t>
            </a:r>
            <a:r>
              <a:rPr lang="ja-JP" altLang="en-US" dirty="0" smtClean="0"/>
              <a:t>　保護者の方はこのデータからどう思われると思いますか。</a:t>
            </a:r>
            <a:endParaRPr lang="en-US" altLang="ja-JP" dirty="0" smtClean="0"/>
          </a:p>
          <a:p>
            <a:r>
              <a:rPr lang="ja-JP" altLang="en-US" dirty="0" smtClean="0"/>
              <a:t>　　結果から、（クリック）</a:t>
            </a:r>
            <a:endParaRPr lang="en-US" altLang="ja-JP" dirty="0" smtClean="0"/>
          </a:p>
          <a:p>
            <a:r>
              <a:rPr lang="ja-JP" altLang="en-US" dirty="0" smtClean="0"/>
              <a:t>○　「ちゃんとした調査だろうか？」といった不信</a:t>
            </a:r>
          </a:p>
          <a:p>
            <a:r>
              <a:rPr lang="ja-JP" altLang="en-US" dirty="0" smtClean="0"/>
              <a:t>○　「認知件数が多い県は子供たちが荒れているのではないか？」といった誤解</a:t>
            </a:r>
          </a:p>
          <a:p>
            <a:r>
              <a:rPr lang="ja-JP" altLang="en-US" dirty="0" smtClean="0"/>
              <a:t>○　「いじめの認知件数が少ない県は、いじめを隠しているのではないか？」</a:t>
            </a:r>
            <a:endParaRPr lang="en-US" altLang="ja-JP" dirty="0" smtClean="0"/>
          </a:p>
          <a:p>
            <a:r>
              <a:rPr lang="ja-JP" altLang="en-US" dirty="0" smtClean="0"/>
              <a:t>　といった疑念</a:t>
            </a:r>
            <a:endParaRPr lang="en-US" altLang="ja-JP" dirty="0" smtClean="0"/>
          </a:p>
          <a:p>
            <a:r>
              <a:rPr lang="ja-JP" altLang="en-US" dirty="0" smtClean="0"/>
              <a:t>　など、調査結果を見た保護者や地域の方が心配な目で見ていると聞きます。</a:t>
            </a:r>
            <a:endParaRPr lang="en-US" altLang="ja-JP" dirty="0" smtClean="0"/>
          </a:p>
          <a:p>
            <a:endParaRPr lang="en-US" altLang="ja-JP" dirty="0" smtClean="0"/>
          </a:p>
          <a:p>
            <a:r>
              <a:rPr lang="ja-JP" altLang="en-US" dirty="0" smtClean="0"/>
              <a:t>・本道のいじめの認知件数は、平成</a:t>
            </a:r>
            <a:r>
              <a:rPr lang="en-US" altLang="ja-JP" dirty="0" smtClean="0"/>
              <a:t>27</a:t>
            </a:r>
            <a:r>
              <a:rPr lang="ja-JP" altLang="en-US" dirty="0" smtClean="0"/>
              <a:t>年度以降大幅に増加し、各学校において、積極的な認知が行われているものと捉えてはおります。これは、「法規上のいじめ」をしっかりと理解し、指導にあたっている証拠です。</a:t>
            </a:r>
          </a:p>
          <a:p>
            <a:r>
              <a:rPr lang="ja-JP" altLang="en-US" dirty="0" smtClean="0"/>
              <a:t>　しかし、この都道府県の差は、いじめに対する「認識の差」でもあると言えるのではないでしょうか。</a:t>
            </a:r>
            <a:endParaRPr lang="en-US" altLang="ja-JP" dirty="0" smtClean="0"/>
          </a:p>
          <a:p>
            <a:r>
              <a:rPr lang="ja-JP" altLang="en-US" dirty="0" smtClean="0"/>
              <a:t>　正確な認知に向けた取組が一層求められています。</a:t>
            </a:r>
            <a:endParaRPr lang="en-US" altLang="ja-JP" dirty="0" smtClean="0"/>
          </a:p>
          <a:p>
            <a:endParaRPr lang="en-US" altLang="ja-JP" dirty="0" smtClean="0"/>
          </a:p>
          <a:p>
            <a:endParaRPr lang="en-US" altLang="ja-JP" dirty="0" smtClean="0"/>
          </a:p>
          <a:p>
            <a:endParaRPr lang="en-US" altLang="ja-JP"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3</a:t>
            </a:fld>
            <a:endParaRPr kumimoji="1" lang="ja-JP" altLang="en-US"/>
          </a:p>
        </p:txBody>
      </p:sp>
    </p:spTree>
    <p:extLst>
      <p:ext uri="{BB962C8B-B14F-4D97-AF65-F5344CB8AC3E}">
        <p14:creationId xmlns:p14="http://schemas.microsoft.com/office/powerpoint/2010/main" val="427469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233">
              <a:defRPr/>
            </a:pPr>
            <a:r>
              <a:rPr lang="ja-JP" altLang="en-US" dirty="0" smtClean="0"/>
              <a:t>（クリック）</a:t>
            </a:r>
            <a:endParaRPr lang="en-US" altLang="ja-JP" dirty="0" smtClean="0"/>
          </a:p>
          <a:p>
            <a:pPr defTabSz="911233">
              <a:defRPr/>
            </a:pPr>
            <a:r>
              <a:rPr lang="ja-JP" altLang="en-US" dirty="0" smtClean="0"/>
              <a:t>・画面にお示ししたスライドは、</a:t>
            </a:r>
            <a:endParaRPr lang="en-US" altLang="ja-JP" dirty="0" smtClean="0"/>
          </a:p>
          <a:p>
            <a:r>
              <a:rPr lang="ja-JP" altLang="en-US" dirty="0" smtClean="0"/>
              <a:t>　「北海道の学校種別いじめの認知学校数の推移」を示すものです。</a:t>
            </a:r>
            <a:endParaRPr lang="en-US" altLang="ja-JP" dirty="0" smtClean="0"/>
          </a:p>
          <a:p>
            <a:endParaRPr lang="ja-JP" altLang="en-US" dirty="0" smtClean="0"/>
          </a:p>
          <a:p>
            <a:r>
              <a:rPr lang="en-US" altLang="ja-JP" dirty="0" smtClean="0"/>
              <a:t>Q</a:t>
            </a:r>
            <a:r>
              <a:rPr lang="ja-JP" altLang="en-US" dirty="0" smtClean="0"/>
              <a:t>　このグラフからわかることは何でしょうか。（クリック２）</a:t>
            </a:r>
            <a:endParaRPr lang="en-US" altLang="ja-JP" dirty="0" smtClean="0"/>
          </a:p>
          <a:p>
            <a:r>
              <a:rPr lang="ja-JP" altLang="en-US" dirty="0" smtClean="0"/>
              <a:t>・小学校での認知率が中・高校に比べて低いですよね。</a:t>
            </a:r>
          </a:p>
          <a:p>
            <a:r>
              <a:rPr lang="ja-JP" altLang="en-US" dirty="0" smtClean="0"/>
              <a:t>・約４割の学校がいじめゼロという結果です。どのように感じますか。</a:t>
            </a:r>
          </a:p>
          <a:p>
            <a:endParaRPr lang="en-US" altLang="ja-JP" dirty="0" smtClean="0"/>
          </a:p>
          <a:p>
            <a:r>
              <a:rPr lang="ja-JP" altLang="en-US" dirty="0" smtClean="0"/>
              <a:t>ちなみに、平成</a:t>
            </a:r>
            <a:r>
              <a:rPr lang="en-US" altLang="ja-JP" dirty="0" smtClean="0"/>
              <a:t>27</a:t>
            </a:r>
            <a:r>
              <a:rPr lang="ja-JP" altLang="en-US" dirty="0" smtClean="0"/>
              <a:t>年からは、認知の大切さ、早期対応の大切さの観点から、アンケートの調査項目を変更しています。</a:t>
            </a:r>
            <a:endParaRPr lang="en-US" altLang="ja-JP" dirty="0" smtClean="0"/>
          </a:p>
          <a:p>
            <a:r>
              <a:rPr lang="ja-JP" altLang="en-US" dirty="0" smtClean="0"/>
              <a:t>（クリック）</a:t>
            </a:r>
            <a:endParaRPr lang="en-US" altLang="ja-JP" dirty="0" smtClean="0"/>
          </a:p>
          <a:p>
            <a:r>
              <a:rPr lang="ja-JP" altLang="en-US" dirty="0" smtClean="0"/>
              <a:t>増減に一喜一憂するのではなく、いじめを積極的に認知し、綿密に対応していくことが大切です。</a:t>
            </a:r>
          </a:p>
          <a:p>
            <a:endParaRPr lang="en-US" altLang="ja-JP" dirty="0" smtClean="0"/>
          </a:p>
          <a:p>
            <a:endParaRPr lang="ja-JP" altLang="en-US"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4</a:t>
            </a:fld>
            <a:endParaRPr kumimoji="1" lang="ja-JP" altLang="en-US"/>
          </a:p>
        </p:txBody>
      </p:sp>
    </p:spTree>
    <p:extLst>
      <p:ext uri="{BB962C8B-B14F-4D97-AF65-F5344CB8AC3E}">
        <p14:creationId xmlns:p14="http://schemas.microsoft.com/office/powerpoint/2010/main" val="378198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r>
              <a:rPr lang="en-US" altLang="ja-JP" dirty="0" smtClean="0"/>
              <a:t>Q</a:t>
            </a:r>
            <a:r>
              <a:rPr lang="ja-JP" altLang="en-US" dirty="0" smtClean="0"/>
              <a:t>　いじめの正確な認知に向けた取組の充実について、いかがですか。ご自身の学校ではどうでしょう。</a:t>
            </a:r>
            <a:endParaRPr lang="en-US" altLang="ja-JP" dirty="0" smtClean="0"/>
          </a:p>
          <a:p>
            <a:r>
              <a:rPr lang="en-US" altLang="ja-JP" dirty="0" smtClean="0"/>
              <a:t>Q</a:t>
            </a:r>
            <a:r>
              <a:rPr lang="ja-JP" altLang="en-US" dirty="0" smtClean="0"/>
              <a:t>　勤務校において、「法のいじめの定義」の確認はされていますでしょうか。</a:t>
            </a:r>
            <a:endParaRPr lang="en-US" altLang="ja-JP" dirty="0" smtClean="0"/>
          </a:p>
          <a:p>
            <a:r>
              <a:rPr lang="en-US" altLang="ja-JP" dirty="0" smtClean="0"/>
              <a:t>Q</a:t>
            </a:r>
            <a:r>
              <a:rPr lang="ja-JP" altLang="en-US" dirty="0" smtClean="0"/>
              <a:t>（受講者の皆さんは）ところで、いじめの定義を言えますか。</a:t>
            </a:r>
            <a:endParaRPr lang="en-US" altLang="ja-JP" dirty="0" smtClean="0"/>
          </a:p>
          <a:p>
            <a:r>
              <a:rPr lang="ja-JP" altLang="en-US" dirty="0" smtClean="0"/>
              <a:t>　今一度ご確認いただきたいと思います。</a:t>
            </a:r>
            <a:endParaRPr lang="en-US" altLang="ja-JP" dirty="0" smtClean="0"/>
          </a:p>
          <a:p>
            <a:r>
              <a:rPr lang="ja-JP" altLang="en-US" dirty="0" smtClean="0"/>
              <a:t>　いじめ防止対策推進法（平成</a:t>
            </a:r>
            <a:r>
              <a:rPr lang="en-US" altLang="ja-JP" dirty="0" smtClean="0"/>
              <a:t>25</a:t>
            </a:r>
            <a:r>
              <a:rPr lang="ja-JP" altLang="en-US" dirty="0" smtClean="0"/>
              <a:t>年）の定義を確認します。</a:t>
            </a:r>
            <a:endParaRPr lang="en-US" altLang="ja-JP" dirty="0" smtClean="0"/>
          </a:p>
          <a:p>
            <a:r>
              <a:rPr lang="ja-JP" altLang="en-US" dirty="0" smtClean="0"/>
              <a:t>（クリック）</a:t>
            </a:r>
            <a:endParaRPr lang="en-US" altLang="ja-JP" dirty="0" smtClean="0"/>
          </a:p>
          <a:p>
            <a:r>
              <a:rPr lang="ja-JP" altLang="en-US" dirty="0" smtClean="0"/>
              <a:t>　「当該行為の対象となった児童等が心身の苦痛を感じているもの」であり、具体的ないじめの種類にインターネットを通じて行われるものを含むとされています。ですから、具体的ないじめの種類に「パソコン・携帯電話での中傷」「悪口」も含まれます。</a:t>
            </a:r>
            <a:endParaRPr lang="en-US" altLang="ja-JP" dirty="0" smtClean="0"/>
          </a:p>
          <a:p>
            <a:r>
              <a:rPr lang="ja-JP" altLang="en-US" dirty="0" smtClean="0"/>
              <a:t>　「いじめ」に当たるか否かの判断は、表面的・形式的にすることなく、いじめられた児童生徒の立場に立つことが必要です。</a:t>
            </a:r>
            <a:endParaRPr lang="en-US" altLang="ja-JP" dirty="0" smtClean="0"/>
          </a:p>
          <a:p>
            <a:r>
              <a:rPr lang="ja-JP" altLang="en-US" dirty="0" smtClean="0"/>
              <a:t>　「いじめの認知漏れ」について</a:t>
            </a:r>
            <a:endParaRPr lang="en-US" altLang="ja-JP" dirty="0" smtClean="0"/>
          </a:p>
          <a:p>
            <a:r>
              <a:rPr lang="ja-JP" altLang="en-US" dirty="0" smtClean="0"/>
              <a:t>・本当にいじめに気付いていないのか、恣意的判断で認知していないことも考えられるのではないでしょうか。</a:t>
            </a:r>
            <a:endParaRPr lang="en-US" altLang="ja-JP"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5</a:t>
            </a:fld>
            <a:endParaRPr kumimoji="1" lang="ja-JP" altLang="en-US"/>
          </a:p>
        </p:txBody>
      </p:sp>
    </p:spTree>
    <p:extLst>
      <p:ext uri="{BB962C8B-B14F-4D97-AF65-F5344CB8AC3E}">
        <p14:creationId xmlns:p14="http://schemas.microsoft.com/office/powerpoint/2010/main" val="190414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・「法律上のいじめ」とは前のスライドのいじめの定義です。（いじめ防止対策推進法）</a:t>
            </a:r>
            <a:endParaRPr kumimoji="1" lang="en-US" altLang="ja-JP" dirty="0" smtClean="0"/>
          </a:p>
          <a:p>
            <a:r>
              <a:rPr kumimoji="1" lang="ja-JP" altLang="en-US" dirty="0" smtClean="0"/>
              <a:t>・今や、法律上のいじめの定義が、社会通念上のいじめの定義（誰もが深刻な被害と認識するいじめ）を超えていることの認識が必要です。</a:t>
            </a:r>
          </a:p>
          <a:p>
            <a:r>
              <a:rPr kumimoji="1" lang="ja-JP" altLang="en-US" dirty="0" smtClean="0"/>
              <a:t>（クリック）</a:t>
            </a:r>
            <a:endParaRPr kumimoji="1" lang="en-US" altLang="ja-JP" dirty="0" smtClean="0"/>
          </a:p>
          <a:p>
            <a:r>
              <a:rPr kumimoji="1" lang="ja-JP" altLang="en-US" dirty="0" smtClean="0"/>
              <a:t>・いじめは「誰もが深刻な被害と認識するもの」、つまり「いじり」や「からかい」はいじめではない、といういじめの誤った認識をしないことが重要になります。</a:t>
            </a:r>
            <a:endParaRPr kumimoji="1" lang="en-US" altLang="ja-JP" dirty="0" smtClean="0"/>
          </a:p>
          <a:p>
            <a:r>
              <a:rPr kumimoji="1" lang="en-US" altLang="ja-JP" dirty="0" smtClean="0"/>
              <a:t>Q</a:t>
            </a:r>
            <a:r>
              <a:rPr kumimoji="1" lang="ja-JP" altLang="en-US" dirty="0" smtClean="0"/>
              <a:t>誤った認識をしないことがなぜ重要なのでしょうか。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6</a:t>
            </a:fld>
            <a:endParaRPr kumimoji="1" lang="ja-JP" altLang="en-US"/>
          </a:p>
        </p:txBody>
      </p:sp>
    </p:spTree>
    <p:extLst>
      <p:ext uri="{BB962C8B-B14F-4D97-AF65-F5344CB8AC3E}">
        <p14:creationId xmlns:p14="http://schemas.microsoft.com/office/powerpoint/2010/main" val="17101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6" y="1019434"/>
            <a:ext cx="6362700" cy="3579813"/>
          </a:xfrm>
        </p:spPr>
      </p:sp>
      <p:sp>
        <p:nvSpPr>
          <p:cNvPr id="3" name="ノート プレースホルダー 2"/>
          <p:cNvSpPr>
            <a:spLocks noGrp="1"/>
          </p:cNvSpPr>
          <p:nvPr>
            <p:ph type="body" idx="1"/>
          </p:nvPr>
        </p:nvSpPr>
        <p:spPr/>
        <p:txBody>
          <a:bodyPr/>
          <a:lstStyle/>
          <a:p>
            <a:r>
              <a:rPr lang="ja-JP" altLang="en-US" dirty="0" smtClean="0"/>
              <a:t>・積極的な認知は、いじめの初期段階の対応ができるため、重要です。</a:t>
            </a:r>
          </a:p>
          <a:p>
            <a:r>
              <a:rPr lang="ja-JP" altLang="en-US" dirty="0" smtClean="0"/>
              <a:t>・皆さんの学校は定義に基づいて、認知を行っているでしょうか。</a:t>
            </a:r>
          </a:p>
          <a:p>
            <a:endParaRPr lang="en-US" altLang="ja-JP" dirty="0" smtClean="0"/>
          </a:p>
          <a:p>
            <a:r>
              <a:rPr lang="ja-JP" altLang="en-US" dirty="0" smtClean="0"/>
              <a:t>・学校において、いじめの正確な認知が進まない現状について、次の２点のような要因が考えられます。</a:t>
            </a:r>
            <a:endParaRPr lang="en-US" altLang="ja-JP" dirty="0" smtClean="0"/>
          </a:p>
          <a:p>
            <a:r>
              <a:rPr lang="ja-JP" altLang="en-US" dirty="0" smtClean="0"/>
              <a:t>①教職員が、児童生徒に指導し見守りを継続することで解決できるものは「いじめとはしない」と考えていること。</a:t>
            </a:r>
            <a:endParaRPr lang="en-US" altLang="ja-JP" dirty="0" smtClean="0"/>
          </a:p>
          <a:p>
            <a:r>
              <a:rPr lang="ja-JP" altLang="en-US" dirty="0" smtClean="0"/>
              <a:t>②法の定義に沿っていじめを認知した場合、「被害児童生徒」、「加害児童生徒」の保護者への説明や学校の対応について、当該の保護者から理解を得ることが難しい事案もあること</a:t>
            </a:r>
            <a:endParaRPr lang="en-US" altLang="ja-JP" dirty="0" smtClean="0"/>
          </a:p>
          <a:p>
            <a:endParaRPr lang="en-US" altLang="ja-JP" dirty="0" smtClean="0"/>
          </a:p>
          <a:p>
            <a:r>
              <a:rPr lang="ja-JP" altLang="en-US" dirty="0" smtClean="0"/>
              <a:t>・いじめを正確に認知することが、法や条例が機能するための第一歩となります。</a:t>
            </a:r>
            <a:endParaRPr lang="en-US" altLang="ja-JP" dirty="0" smtClean="0"/>
          </a:p>
          <a:p>
            <a:r>
              <a:rPr lang="ja-JP" altLang="en-US" dirty="0" smtClean="0"/>
              <a:t>・実際に道内の学校で部活動内でいじめがあるかどうかの問い合わせに部活動顧問が「いじめはない」と返答し、保護者との関係をこじらせ裁判になってしまった事例もあります。</a:t>
            </a:r>
            <a:endParaRPr lang="en-US" altLang="ja-JP" dirty="0" smtClean="0"/>
          </a:p>
          <a:p>
            <a:r>
              <a:rPr lang="ja-JP" altLang="en-US" dirty="0" smtClean="0"/>
              <a:t>・重大事態とは、法第</a:t>
            </a:r>
            <a:r>
              <a:rPr lang="en-US" altLang="ja-JP" dirty="0" smtClean="0"/>
              <a:t>28</a:t>
            </a:r>
            <a:r>
              <a:rPr lang="ja-JP" altLang="en-US" dirty="0" smtClean="0"/>
              <a:t>条に規定されているとおり、「いじめにより当該学校に在籍する児童等の生命、心身又は財産に重大な被害が生じた疑いがあると認めるとき」です。</a:t>
            </a:r>
            <a:endParaRPr lang="en-US" altLang="ja-JP" dirty="0" smtClean="0"/>
          </a:p>
          <a:p>
            <a:r>
              <a:rPr lang="ja-JP" altLang="en-US" dirty="0" smtClean="0"/>
              <a:t>・どのいじめの事態もその対応によっては重大事態へと発展する可能性があることを常に意識して対応に当たることが求められます。</a:t>
            </a:r>
            <a:endParaRPr lang="en-US" altLang="ja-JP" dirty="0" smtClean="0"/>
          </a:p>
        </p:txBody>
      </p:sp>
      <p:sp>
        <p:nvSpPr>
          <p:cNvPr id="4" name="スライド番号プレースホルダー 3"/>
          <p:cNvSpPr>
            <a:spLocks noGrp="1"/>
          </p:cNvSpPr>
          <p:nvPr>
            <p:ph type="sldNum" sz="quarter" idx="10"/>
          </p:nvPr>
        </p:nvSpPr>
        <p:spPr/>
        <p:txBody>
          <a:bodyPr/>
          <a:lstStyle/>
          <a:p>
            <a:fld id="{CEEEB887-679D-4D85-ACAC-2C9ECF041923}" type="slidenum">
              <a:rPr kumimoji="1" lang="ja-JP" altLang="en-US" smtClean="0"/>
              <a:t>7</a:t>
            </a:fld>
            <a:endParaRPr kumimoji="1" lang="ja-JP" altLang="en-US"/>
          </a:p>
        </p:txBody>
      </p:sp>
    </p:spTree>
    <p:extLst>
      <p:ext uri="{BB962C8B-B14F-4D97-AF65-F5344CB8AC3E}">
        <p14:creationId xmlns:p14="http://schemas.microsoft.com/office/powerpoint/2010/main" val="82647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r>
              <a:rPr lang="ja-JP" altLang="en-US" dirty="0" smtClean="0"/>
              <a:t>・いじめの積極的な認知に向けた取組の充実として３点あります。お読みいただきたいと思います。</a:t>
            </a:r>
            <a:endParaRPr lang="en-US" altLang="ja-JP" dirty="0" smtClean="0"/>
          </a:p>
          <a:p>
            <a:r>
              <a:rPr lang="ja-JP" altLang="en-US" dirty="0" smtClean="0"/>
              <a:t>①研修の充実促進</a:t>
            </a:r>
            <a:endParaRPr lang="en-US" altLang="ja-JP" dirty="0" smtClean="0"/>
          </a:p>
          <a:p>
            <a:r>
              <a:rPr lang="ja-JP" altLang="en-US" dirty="0" smtClean="0"/>
              <a:t>②いじめ対策組織が中心になり検証を行うこと</a:t>
            </a:r>
            <a:endParaRPr lang="en-US" altLang="ja-JP" dirty="0" smtClean="0"/>
          </a:p>
          <a:p>
            <a:r>
              <a:rPr lang="ja-JP" altLang="en-US" dirty="0" smtClean="0"/>
              <a:t>③いじめ認知ゼロの学校においても外部に検証を仰ぐこと</a:t>
            </a:r>
            <a:endParaRPr lang="en-US" altLang="ja-JP" dirty="0" smtClean="0"/>
          </a:p>
          <a:p>
            <a:r>
              <a:rPr lang="ja-JP" altLang="en-US" dirty="0" smtClean="0"/>
              <a:t>（クリック）</a:t>
            </a:r>
            <a:endParaRPr lang="en-US" altLang="ja-JP" dirty="0" smtClean="0"/>
          </a:p>
          <a:p>
            <a:r>
              <a:rPr lang="ja-JP" altLang="en-US" dirty="0" smtClean="0"/>
              <a:t>・いじめの認知件数が多いことは教職員の目が行き届いていることです。</a:t>
            </a:r>
            <a:endParaRPr lang="en-US" altLang="ja-JP" dirty="0" smtClean="0"/>
          </a:p>
          <a:p>
            <a:r>
              <a:rPr lang="ja-JP" altLang="en-US" dirty="0" smtClean="0"/>
              <a:t>　先生方の認識はどうでしょうか。</a:t>
            </a:r>
            <a:endParaRPr lang="en-US" altLang="ja-JP"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8</a:t>
            </a:fld>
            <a:endParaRPr kumimoji="1" lang="ja-JP" altLang="en-US"/>
          </a:p>
        </p:txBody>
      </p:sp>
    </p:spTree>
    <p:extLst>
      <p:ext uri="{BB962C8B-B14F-4D97-AF65-F5344CB8AC3E}">
        <p14:creationId xmlns:p14="http://schemas.microsoft.com/office/powerpoint/2010/main" val="23728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r>
              <a:rPr lang="ja-JP" altLang="en-US" dirty="0" smtClean="0"/>
              <a:t>・いじめを認知した場合には、教職員がいじめの問題を抱え込んだり、いじめを看過したり軽視したりせず、他の教職員や保護者と連携し対応するなど、教職員一人一人がいじめを見</a:t>
            </a:r>
          </a:p>
          <a:p>
            <a:r>
              <a:rPr lang="ja-JP" altLang="en-US" dirty="0" smtClean="0"/>
              <a:t>逃さない体制づくりに努めることが重要です。</a:t>
            </a:r>
            <a:endParaRPr lang="en-US" altLang="ja-JP" dirty="0" smtClean="0"/>
          </a:p>
          <a:p>
            <a:r>
              <a:rPr lang="ja-JP" altLang="en-US" dirty="0" smtClean="0"/>
              <a:t>（クリック）</a:t>
            </a:r>
            <a:endParaRPr lang="en-US" altLang="ja-JP" dirty="0" smtClean="0"/>
          </a:p>
          <a:p>
            <a:r>
              <a:rPr lang="ja-JP" altLang="en-US" dirty="0" smtClean="0"/>
              <a:t>・①積極的な認知、②組織的な対応、③適切な対処が重要です。</a:t>
            </a:r>
            <a:endParaRPr lang="en-US" altLang="ja-JP" dirty="0" smtClean="0"/>
          </a:p>
        </p:txBody>
      </p:sp>
      <p:sp>
        <p:nvSpPr>
          <p:cNvPr id="2" name="スライド番号プレースホルダー 1"/>
          <p:cNvSpPr>
            <a:spLocks noGrp="1"/>
          </p:cNvSpPr>
          <p:nvPr>
            <p:ph type="sldNum" sz="quarter" idx="10"/>
          </p:nvPr>
        </p:nvSpPr>
        <p:spPr/>
        <p:txBody>
          <a:bodyPr/>
          <a:lstStyle/>
          <a:p>
            <a:fld id="{CEEEB887-679D-4D85-ACAC-2C9ECF041923}" type="slidenum">
              <a:rPr kumimoji="1" lang="ja-JP" altLang="en-US" smtClean="0"/>
              <a:t>9</a:t>
            </a:fld>
            <a:endParaRPr kumimoji="1" lang="ja-JP" altLang="en-US"/>
          </a:p>
        </p:txBody>
      </p:sp>
    </p:spTree>
    <p:extLst>
      <p:ext uri="{BB962C8B-B14F-4D97-AF65-F5344CB8AC3E}">
        <p14:creationId xmlns:p14="http://schemas.microsoft.com/office/powerpoint/2010/main" val="232051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8AE3C19-5342-4F2F-ACD7-F960E61FF1B6}" type="datetime1">
              <a:rPr kumimoji="1" lang="ja-JP" altLang="en-US" smtClean="0"/>
              <a:t>2020/5/20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97756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D53FBB-C311-4647-9560-25CC5BF27494}" type="datetime1">
              <a:rPr kumimoji="1" lang="ja-JP" altLang="en-US" smtClean="0"/>
              <a:t>2020/5/20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82260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5040922-CF6E-4D32-B2B4-5B39E71E7A61}" type="datetime1">
              <a:rPr kumimoji="1" lang="ja-JP" altLang="en-US" smtClean="0"/>
              <a:t>2020/5/20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15825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D09297-D6FD-4A9F-BC3D-0614746647EA}" type="datetime1">
              <a:rPr kumimoji="1" lang="ja-JP" altLang="en-US" smtClean="0"/>
              <a:t>2020/5/20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7103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643619-4C37-4373-AD24-FA71B14C9514}" type="datetime1">
              <a:rPr kumimoji="1" lang="ja-JP" altLang="en-US" smtClean="0"/>
              <a:t>2020/5/20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49165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ADAA6DA-2298-40CD-8681-CB422CDD8321}" type="datetime1">
              <a:rPr kumimoji="1" lang="ja-JP" altLang="en-US" smtClean="0"/>
              <a:t>2020/5/20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6977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A61EFBE-E5D4-4D3F-951A-81AC19862C14}" type="datetime1">
              <a:rPr kumimoji="1" lang="ja-JP" altLang="en-US" smtClean="0"/>
              <a:t>2020/5/20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89824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96007FA-13F3-47CC-BCF1-6F0B964D0BDB}" type="datetime1">
              <a:rPr kumimoji="1" lang="ja-JP" altLang="en-US" smtClean="0"/>
              <a:t>2020/5/20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97300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732A3-609C-43FD-B7DB-EB99AD4F5088}" type="datetime1">
              <a:rPr kumimoji="1" lang="ja-JP" altLang="en-US" smtClean="0"/>
              <a:t>2020/5/20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4896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D88CA7-99C7-49E9-B9FF-2E880CBCACD3}" type="datetime1">
              <a:rPr kumimoji="1" lang="ja-JP" altLang="en-US" smtClean="0"/>
              <a:t>2020/5/20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33326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2B52B67-AEC7-4192-A3CA-394AA5D82B25}" type="datetime1">
              <a:rPr kumimoji="1" lang="ja-JP" altLang="en-US" smtClean="0"/>
              <a:t>2020/5/20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43007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2DF65-3801-4366-B85F-D5EBA814B34E}" type="datetime1">
              <a:rPr kumimoji="1" lang="ja-JP" altLang="en-US" smtClean="0"/>
              <a:t>2020/5/20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254282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99622" y="1805352"/>
            <a:ext cx="7104765" cy="968328"/>
          </a:xfrm>
          <a:solidFill>
            <a:srgbClr val="FFFF99"/>
          </a:solidFill>
          <a:ln w="139700" cmpd="dbl">
            <a:solidFill>
              <a:srgbClr val="FF8900"/>
            </a:solidFill>
          </a:ln>
          <a:effectLst>
            <a:outerShdw blurRad="279400" dist="38100" dir="2700000" algn="tl" rotWithShape="0">
              <a:prstClr val="black">
                <a:alpha val="40000"/>
              </a:prstClr>
            </a:outerShdw>
          </a:effectLst>
        </p:spPr>
        <p:txBody>
          <a:bodyPr anchor="ctr">
            <a:noAutofit/>
          </a:bodyPr>
          <a:lstStyle/>
          <a:p>
            <a:pPr>
              <a:lnSpc>
                <a:spcPct val="100000"/>
              </a:lnSpc>
            </a:pPr>
            <a:r>
              <a:rPr lang="ja-JP" altLang="en-US" sz="4400" b="1" dirty="0" smtClean="0">
                <a:latin typeface="ＭＳ ゴシック" panose="020B0609070205080204" pitchFamily="49" charset="-128"/>
                <a:ea typeface="ＭＳ ゴシック" panose="020B0609070205080204" pitchFamily="49" charset="-128"/>
                <a:cs typeface="メイリオ" panose="020B0604030504040204" pitchFamily="50" charset="-128"/>
              </a:rPr>
              <a:t>生徒指導上の今日的な課題</a:t>
            </a:r>
            <a:endParaRPr lang="ja-JP" altLang="en-US" sz="4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サブタイトル 2"/>
          <p:cNvSpPr>
            <a:spLocks noGrp="1"/>
          </p:cNvSpPr>
          <p:nvPr>
            <p:ph type="subTitle" idx="1"/>
          </p:nvPr>
        </p:nvSpPr>
        <p:spPr>
          <a:xfrm>
            <a:off x="865965" y="500516"/>
            <a:ext cx="10365915" cy="1163065"/>
          </a:xfrm>
        </p:spPr>
        <p:txBody>
          <a:bodyPr>
            <a:normAutofit/>
          </a:bodyPr>
          <a:lstStyle/>
          <a:p>
            <a:r>
              <a:rPr lang="ja-JP" altLang="en-US" sz="2800" b="1" dirty="0">
                <a:latin typeface="ＭＳ ゴシック" panose="020B0609070205080204" pitchFamily="49" charset="-128"/>
                <a:ea typeface="ＭＳ ゴシック" panose="020B0609070205080204" pitchFamily="49" charset="-128"/>
                <a:cs typeface="メイリオ" panose="020B0604030504040204" pitchFamily="50" charset="-128"/>
              </a:rPr>
              <a:t>令和元</a:t>
            </a:r>
            <a:r>
              <a:rPr lang="ja-JP" altLang="ja-JP"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年度</a:t>
            </a: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2019</a:t>
            </a: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年度）</a:t>
            </a:r>
            <a:r>
              <a:rPr lang="ja-JP" altLang="en-US" sz="2800" b="1"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実践的生徒指導研修</a:t>
            </a:r>
            <a:r>
              <a:rPr lang="en-US" altLang="ja-JP"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発展編</a:t>
            </a:r>
            <a:r>
              <a:rPr lang="en-US" altLang="ja-JP"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ja-JP"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～組織的な生徒指導の進め方～</a:t>
            </a:r>
            <a:endParaRPr lang="en-US" altLang="ja-JP" sz="28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テキスト ボックス 4"/>
          <p:cNvSpPr txBox="1"/>
          <p:nvPr/>
        </p:nvSpPr>
        <p:spPr>
          <a:xfrm>
            <a:off x="1446441" y="4078516"/>
            <a:ext cx="9443217" cy="1515800"/>
          </a:xfrm>
          <a:prstGeom prst="rect">
            <a:avLst/>
          </a:prstGeom>
          <a:noFill/>
        </p:spPr>
        <p:txBody>
          <a:bodyPr wrap="square">
            <a:spAutoFit/>
          </a:bodyPr>
          <a:lstStyle/>
          <a:p>
            <a:pPr eaLnBrk="0" hangingPunct="0">
              <a:lnSpc>
                <a:spcPts val="3700"/>
              </a:lnSpc>
            </a:pPr>
            <a:r>
              <a:rPr lang="ja-JP" altLang="en-US" sz="3600" dirty="0" smtClean="0">
                <a:latin typeface="ＭＳ ゴシック" panose="020B0609070205080204" pitchFamily="49" charset="-128"/>
                <a:ea typeface="ＭＳ ゴシック" panose="020B0609070205080204" pitchFamily="49" charset="-128"/>
              </a:rPr>
              <a:t>　いじめ</a:t>
            </a:r>
            <a:r>
              <a:rPr lang="ja-JP" altLang="en-US" sz="3600" dirty="0">
                <a:latin typeface="ＭＳ ゴシック" panose="020B0609070205080204" pitchFamily="49" charset="-128"/>
                <a:ea typeface="ＭＳ ゴシック" panose="020B0609070205080204" pitchFamily="49" charset="-128"/>
              </a:rPr>
              <a:t>、自殺、不登校、虐待</a:t>
            </a:r>
            <a:r>
              <a:rPr lang="ja-JP" altLang="en-US" sz="3600" dirty="0" smtClean="0">
                <a:latin typeface="ＭＳ ゴシック" panose="020B0609070205080204" pitchFamily="49" charset="-128"/>
                <a:ea typeface="ＭＳ ゴシック" panose="020B0609070205080204" pitchFamily="49" charset="-128"/>
              </a:rPr>
              <a:t>、性同一性障害に係る講義を通して、北海道の現状と求められる学校の対応について理解を深める</a:t>
            </a:r>
            <a:r>
              <a:rPr lang="ja-JP" altLang="ja-JP" sz="3600" dirty="0" smtClean="0">
                <a:latin typeface="ＭＳ ゴシック" panose="020B0609070205080204" pitchFamily="49" charset="-128"/>
                <a:ea typeface="ＭＳ ゴシック" panose="020B0609070205080204" pitchFamily="49" charset="-128"/>
              </a:rPr>
              <a:t>。</a:t>
            </a:r>
            <a:endParaRPr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テキスト ボックス 6"/>
          <p:cNvSpPr txBox="1"/>
          <p:nvPr/>
        </p:nvSpPr>
        <p:spPr>
          <a:xfrm>
            <a:off x="1446441" y="3210624"/>
            <a:ext cx="1671482" cy="656590"/>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lgn="ctr">
              <a:lnSpc>
                <a:spcPts val="4400"/>
              </a:lnSpc>
              <a:defRPr/>
            </a:pPr>
            <a:r>
              <a:rPr lang="ja-JP" altLang="en-US" sz="3600" b="1" dirty="0">
                <a:latin typeface="ＭＳ ゴシック" panose="020B0609070205080204" pitchFamily="49" charset="-128"/>
                <a:ea typeface="ＭＳ ゴシック" panose="020B0609070205080204" pitchFamily="49" charset="-128"/>
              </a:rPr>
              <a:t>ねらい</a:t>
            </a:r>
            <a:r>
              <a:rPr lang="ja-JP" altLang="en-US" sz="2800" dirty="0"/>
              <a:t>　</a:t>
            </a:r>
            <a:endParaRPr lang="en-US" altLang="ja-JP" sz="2800" dirty="0"/>
          </a:p>
        </p:txBody>
      </p:sp>
      <p:sp>
        <p:nvSpPr>
          <p:cNvPr id="4" name="スライド番号プレースホルダー 3"/>
          <p:cNvSpPr>
            <a:spLocks noGrp="1"/>
          </p:cNvSpPr>
          <p:nvPr>
            <p:ph type="sldNum" sz="quarter" idx="12"/>
          </p:nvPr>
        </p:nvSpPr>
        <p:spPr/>
        <p:txBody>
          <a:bodyPr/>
          <a:lstStyle/>
          <a:p>
            <a:fld id="{F5C35AD2-8B7B-4CF4-BC66-4791DB21DCBF}" type="slidenum">
              <a:rPr kumimoji="1" lang="ja-JP" altLang="en-US" smtClean="0"/>
              <a:t>1</a:t>
            </a:fld>
            <a:endParaRPr kumimoji="1" lang="ja-JP" altLang="en-US"/>
          </a:p>
        </p:txBody>
      </p:sp>
    </p:spTree>
    <p:extLst>
      <p:ext uri="{BB962C8B-B14F-4D97-AF65-F5344CB8AC3E}">
        <p14:creationId xmlns:p14="http://schemas.microsoft.com/office/powerpoint/2010/main" val="180910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734" y="5085184"/>
            <a:ext cx="1334266" cy="1296144"/>
          </a:xfrm>
          <a:prstGeom prst="rect">
            <a:avLst/>
          </a:prstGeom>
        </p:spPr>
      </p:pic>
      <p:sp>
        <p:nvSpPr>
          <p:cNvPr id="6" name="角丸四角形吹き出し 5"/>
          <p:cNvSpPr/>
          <p:nvPr/>
        </p:nvSpPr>
        <p:spPr>
          <a:xfrm>
            <a:off x="6168646" y="4470078"/>
            <a:ext cx="2878568" cy="1504354"/>
          </a:xfrm>
          <a:prstGeom prst="wedgeRoundRectCallout">
            <a:avLst>
              <a:gd name="adj1" fmla="val 57394"/>
              <a:gd name="adj2" fmla="val 42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ja-JP" altLang="en-US" sz="2000" dirty="0">
                <a:solidFill>
                  <a:prstClr val="white"/>
                </a:solidFill>
                <a:latin typeface="HG丸ｺﾞｼｯｸM-PRO" panose="020F0600000000000000" pitchFamily="50" charset="-128"/>
                <a:ea typeface="HG丸ｺﾞｼｯｸM-PRO" panose="020F0600000000000000" pitchFamily="50" charset="-128"/>
              </a:rPr>
              <a:t>単発の活動ではなく、年間を通した取組となるよう、作成して</a:t>
            </a:r>
            <a:endParaRPr lang="en-US" altLang="ja-JP" sz="2000" dirty="0">
              <a:solidFill>
                <a:prstClr val="white"/>
              </a:solidFill>
              <a:latin typeface="HG丸ｺﾞｼｯｸM-PRO" panose="020F0600000000000000" pitchFamily="50" charset="-128"/>
              <a:ea typeface="HG丸ｺﾞｼｯｸM-PRO" panose="020F0600000000000000" pitchFamily="50" charset="-128"/>
            </a:endParaRPr>
          </a:p>
          <a:p>
            <a:pPr>
              <a:defRPr/>
            </a:pPr>
            <a:r>
              <a:rPr lang="ja-JP" altLang="en-US" sz="2000" dirty="0">
                <a:solidFill>
                  <a:prstClr val="white"/>
                </a:solidFill>
                <a:latin typeface="HG丸ｺﾞｼｯｸM-PRO" panose="020F0600000000000000" pitchFamily="50" charset="-128"/>
                <a:ea typeface="HG丸ｺﾞｼｯｸM-PRO" panose="020F0600000000000000" pitchFamily="50" charset="-128"/>
              </a:rPr>
              <a:t>います。</a:t>
            </a:r>
          </a:p>
        </p:txBody>
      </p:sp>
      <p:sp>
        <p:nvSpPr>
          <p:cNvPr id="7" name="Text Box 70"/>
          <p:cNvSpPr txBox="1">
            <a:spLocks noChangeArrowheads="1"/>
          </p:cNvSpPr>
          <p:nvPr/>
        </p:nvSpPr>
        <p:spPr bwMode="auto">
          <a:xfrm>
            <a:off x="647148" y="580866"/>
            <a:ext cx="75370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70000"/>
              <a:buFont typeface="Wingdings 2" pitchFamily="18" charset="2"/>
              <a:buChar char=""/>
              <a:defRPr kumimoji="1"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kumimoji="1"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kumimoji="1"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kumimoji="1"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kumimoji="1">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9pPr>
          </a:lstStyle>
          <a:p>
            <a:pPr>
              <a:spcBef>
                <a:spcPct val="50000"/>
              </a:spcBef>
              <a:buClr>
                <a:srgbClr val="2D5902"/>
              </a:buClr>
              <a:buSzTx/>
              <a:buNone/>
            </a:pPr>
            <a:r>
              <a:rPr lang="ja-JP" altLang="en-US" b="1" dirty="0" smtClean="0">
                <a:solidFill>
                  <a:prstClr val="black"/>
                </a:solidFill>
                <a:latin typeface="ＭＳ ゴシック" panose="020B0609070205080204" pitchFamily="49" charset="-128"/>
                <a:ea typeface="ＭＳ ゴシック" panose="020B0609070205080204" pitchFamily="49" charset="-128"/>
                <a:cs typeface="HG丸ｺﾞｼｯｸM-PRO"/>
              </a:rPr>
              <a:t>○ </a:t>
            </a:r>
            <a:r>
              <a:rPr lang="ja-JP" altLang="en-US" b="1" dirty="0">
                <a:solidFill>
                  <a:prstClr val="black"/>
                </a:solidFill>
                <a:latin typeface="ＭＳ ゴシック" panose="020B0609070205080204" pitchFamily="49" charset="-128"/>
                <a:ea typeface="ＭＳ ゴシック" panose="020B0609070205080204" pitchFamily="49" charset="-128"/>
                <a:cs typeface="HG丸ｺﾞｼｯｸM-PRO"/>
              </a:rPr>
              <a:t>いじめ未然防止</a:t>
            </a:r>
            <a:r>
              <a:rPr lang="ja-JP" altLang="en-US" b="1" dirty="0" smtClean="0">
                <a:solidFill>
                  <a:prstClr val="black"/>
                </a:solidFill>
                <a:latin typeface="ＭＳ ゴシック" panose="020B0609070205080204" pitchFamily="49" charset="-128"/>
                <a:ea typeface="ＭＳ ゴシック" panose="020B0609070205080204" pitchFamily="49" charset="-128"/>
                <a:cs typeface="HG丸ｺﾞｼｯｸM-PRO"/>
              </a:rPr>
              <a:t>モデルプログラム</a:t>
            </a:r>
            <a:endParaRPr lang="ja-JP" altLang="en-US" b="1" dirty="0">
              <a:solidFill>
                <a:prstClr val="black"/>
              </a:solidFill>
              <a:latin typeface="ＭＳ ゴシック" panose="020B0609070205080204" pitchFamily="49" charset="-128"/>
              <a:ea typeface="ＭＳ ゴシック" panose="020B0609070205080204" pitchFamily="49" charset="-128"/>
              <a:cs typeface="HG丸ｺﾞｼｯｸM-PRO"/>
            </a:endParaRPr>
          </a:p>
        </p:txBody>
      </p:sp>
      <p:sp>
        <p:nvSpPr>
          <p:cNvPr id="8" name="サブタイトル 2"/>
          <p:cNvSpPr txBox="1">
            <a:spLocks/>
          </p:cNvSpPr>
          <p:nvPr/>
        </p:nvSpPr>
        <p:spPr bwMode="auto">
          <a:xfrm>
            <a:off x="6168009" y="1391012"/>
            <a:ext cx="4032449" cy="2664296"/>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tIns="72000" bIns="72000"/>
          <a:lstStyle>
            <a:lvl1pPr marL="26988">
              <a:spcBef>
                <a:spcPct val="20000"/>
              </a:spcBef>
              <a:buClr>
                <a:schemeClr val="accent1"/>
              </a:buClr>
              <a:buSzPct val="70000"/>
              <a:buFont typeface="Wingdings 2" pitchFamily="18" charset="2"/>
              <a:buChar char=""/>
              <a:defRPr kumimoji="1"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kumimoji="1"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kumimoji="1"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kumimoji="1"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kumimoji="1">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9pPr>
          </a:lstStyle>
          <a:p>
            <a:pPr>
              <a:lnSpc>
                <a:spcPts val="2200"/>
              </a:lnSpc>
              <a:buClr>
                <a:srgbClr val="4F81BD"/>
              </a:buClr>
              <a:buNone/>
            </a:pPr>
            <a:r>
              <a:rPr lang="ja-JP" altLang="en-US" sz="2400" dirty="0">
                <a:solidFill>
                  <a:srgbClr val="1F497D"/>
                </a:solidFill>
                <a:latin typeface="ＭＳ ゴシック" panose="020B0609070205080204" pitchFamily="49" charset="-128"/>
                <a:ea typeface="ＭＳ ゴシック" panose="020B0609070205080204" pitchFamily="49" charset="-128"/>
              </a:rPr>
              <a:t>　</a:t>
            </a:r>
            <a:r>
              <a:rPr lang="ja-JP" altLang="en-US" sz="2000" dirty="0">
                <a:solidFill>
                  <a:prstClr val="black"/>
                </a:solidFill>
                <a:latin typeface="ＭＳ ゴシック" panose="020B0609070205080204" pitchFamily="49" charset="-128"/>
                <a:ea typeface="ＭＳ ゴシック" panose="020B0609070205080204" pitchFamily="49" charset="-128"/>
                <a:cs typeface="ＭＳ ゴシック"/>
              </a:rPr>
              <a:t>教育課程に位置づいた、計画的な未然防止が準備されているかイベント的な取組だけでなく、</a:t>
            </a:r>
            <a:r>
              <a:rPr lang="ja-JP" altLang="en-US" sz="2000" u="sng" dirty="0">
                <a:solidFill>
                  <a:prstClr val="black"/>
                </a:solidFill>
                <a:latin typeface="ＭＳ ゴシック" panose="020B0609070205080204" pitchFamily="49" charset="-128"/>
                <a:ea typeface="ＭＳ ゴシック" panose="020B0609070205080204" pitchFamily="49" charset="-128"/>
                <a:cs typeface="ＭＳ ゴシック"/>
              </a:rPr>
              <a:t>日々の授業の中で行われる働きかけも含め、年間を通して適切に配置され、繰り返し行われる</a:t>
            </a:r>
            <a:r>
              <a:rPr lang="ja-JP" altLang="en-US" sz="2000" dirty="0">
                <a:solidFill>
                  <a:prstClr val="black"/>
                </a:solidFill>
                <a:latin typeface="ＭＳ ゴシック" panose="020B0609070205080204" pitchFamily="49" charset="-128"/>
                <a:ea typeface="ＭＳ ゴシック" panose="020B0609070205080204" pitchFamily="49" charset="-128"/>
                <a:cs typeface="ＭＳ ゴシック"/>
              </a:rPr>
              <a:t>未然防止の取組が、「学校いじめ防止基本方針」 の柱になります。</a:t>
            </a:r>
            <a:r>
              <a:rPr lang="ja-JP" altLang="en-US" sz="2000" dirty="0">
                <a:solidFill>
                  <a:prstClr val="black"/>
                </a:solidFill>
                <a:latin typeface="ＭＳ ゴシック" panose="020B0609070205080204" pitchFamily="49" charset="-128"/>
                <a:ea typeface="ＭＳ ゴシック" panose="020B0609070205080204" pitchFamily="49" charset="-128"/>
              </a:rPr>
              <a:t>　　　　</a:t>
            </a:r>
            <a:r>
              <a:rPr lang="en-US" altLang="ja-JP" sz="2000" dirty="0">
                <a:solidFill>
                  <a:prstClr val="black"/>
                </a:solidFill>
                <a:latin typeface="ＭＳ ゴシック" panose="020B0609070205080204" pitchFamily="49" charset="-128"/>
                <a:ea typeface="ＭＳ ゴシック" panose="020B0609070205080204" pitchFamily="49" charset="-128"/>
              </a:rPr>
              <a:t>                         </a:t>
            </a:r>
            <a:r>
              <a:rPr lang="ja-JP" altLang="en-US" sz="2000" dirty="0">
                <a:solidFill>
                  <a:prstClr val="black"/>
                </a:solidFill>
                <a:latin typeface="ＭＳ ゴシック" panose="020B0609070205080204" pitchFamily="49" charset="-128"/>
                <a:ea typeface="ＭＳ ゴシック" panose="020B0609070205080204" pitchFamily="49" charset="-128"/>
              </a:rPr>
              <a:t>生徒指導リーフ　</a:t>
            </a:r>
            <a:r>
              <a:rPr lang="en-US" altLang="ja-JP" sz="2000" dirty="0">
                <a:solidFill>
                  <a:prstClr val="black"/>
                </a:solidFill>
                <a:latin typeface="ＭＳ ゴシック" panose="020B0609070205080204" pitchFamily="49" charset="-128"/>
                <a:ea typeface="ＭＳ ゴシック" panose="020B0609070205080204" pitchFamily="49" charset="-128"/>
              </a:rPr>
              <a:t>Leaf.13 </a:t>
            </a:r>
          </a:p>
        </p:txBody>
      </p:sp>
      <p:pic>
        <p:nvPicPr>
          <p:cNvPr id="9" name="図 8"/>
          <p:cNvPicPr>
            <a:picLocks noChangeAspect="1"/>
          </p:cNvPicPr>
          <p:nvPr/>
        </p:nvPicPr>
        <p:blipFill>
          <a:blip r:embed="rId4"/>
          <a:stretch>
            <a:fillRect/>
          </a:stretch>
        </p:blipFill>
        <p:spPr>
          <a:xfrm>
            <a:off x="922833" y="1392359"/>
            <a:ext cx="4835029" cy="5197301"/>
          </a:xfrm>
          <a:prstGeom prst="rect">
            <a:avLst/>
          </a:prstGeom>
          <a:ln>
            <a:solidFill>
              <a:schemeClr val="tx1"/>
            </a:solidFill>
          </a:ln>
        </p:spPr>
      </p:pic>
      <p:sp>
        <p:nvSpPr>
          <p:cNvPr id="10"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10</a:t>
            </a:fld>
            <a:endParaRPr kumimoji="1" lang="ja-JP" altLang="en-US"/>
          </a:p>
        </p:txBody>
      </p:sp>
    </p:spTree>
    <p:extLst>
      <p:ext uri="{BB962C8B-B14F-4D97-AF65-F5344CB8AC3E}">
        <p14:creationId xmlns:p14="http://schemas.microsoft.com/office/powerpoint/2010/main" val="2329599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14387" y="1432785"/>
            <a:ext cx="10601325" cy="3170099"/>
          </a:xfrm>
          <a:prstGeom prst="rect">
            <a:avLst/>
          </a:prstGeom>
          <a:noFill/>
        </p:spPr>
        <p:txBody>
          <a:bodyPr wrap="square" rtlCol="0">
            <a:spAutoFit/>
          </a:bodyPr>
          <a:lstStyle/>
          <a:p>
            <a:pPr>
              <a:lnSpc>
                <a:spcPts val="2400"/>
              </a:lnSpc>
            </a:pPr>
            <a:r>
              <a:rPr lang="ja-JP" altLang="en-US" sz="2400" b="1" dirty="0">
                <a:solidFill>
                  <a:prstClr val="black"/>
                </a:solidFill>
                <a:latin typeface="ＭＳ ゴシック" panose="020B0609070205080204" pitchFamily="49" charset="-128"/>
                <a:ea typeface="ＭＳ ゴシック" panose="020B0609070205080204" pitchFamily="49" charset="-128"/>
              </a:rPr>
              <a:t>①居場所づくり</a:t>
            </a:r>
            <a:endParaRPr lang="en-US" altLang="ja-JP" sz="2400" b="1" dirty="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a:solidFill>
                  <a:prstClr val="black"/>
                </a:solidFill>
                <a:latin typeface="ＭＳ ゴシック" panose="020B0609070205080204" pitchFamily="49" charset="-128"/>
                <a:ea typeface="ＭＳ ゴシック" panose="020B0609070205080204" pitchFamily="49" charset="-128"/>
              </a:rPr>
              <a:t>　・全ての児童生徒が安心でき、他者から、認められている、自分</a:t>
            </a:r>
            <a:r>
              <a:rPr lang="ja-JP" altLang="en-US" sz="2000" dirty="0" smtClean="0">
                <a:solidFill>
                  <a:prstClr val="black"/>
                </a:solidFill>
                <a:latin typeface="ＭＳ ゴシック" panose="020B0609070205080204" pitchFamily="49" charset="-128"/>
                <a:ea typeface="ＭＳ ゴシック" panose="020B0609070205080204" pitchFamily="49" charset="-128"/>
              </a:rPr>
              <a:t>が必要</a:t>
            </a:r>
            <a:r>
              <a:rPr lang="ja-JP" altLang="en-US" sz="2000" dirty="0">
                <a:solidFill>
                  <a:prstClr val="black"/>
                </a:solidFill>
                <a:latin typeface="ＭＳ ゴシック" panose="020B0609070205080204" pitchFamily="49" charset="-128"/>
                <a:ea typeface="ＭＳ ゴシック" panose="020B0609070205080204" pitchFamily="49" charset="-128"/>
              </a:rPr>
              <a:t>とされる存在で</a:t>
            </a:r>
            <a:r>
              <a:rPr lang="ja-JP" altLang="en-US" sz="2000" dirty="0" err="1" smtClean="0">
                <a:solidFill>
                  <a:prstClr val="black"/>
                </a:solidFill>
                <a:latin typeface="ＭＳ ゴシック" panose="020B0609070205080204" pitchFamily="49" charset="-128"/>
                <a:ea typeface="ＭＳ ゴシック" panose="020B0609070205080204" pitchFamily="49" charset="-128"/>
              </a:rPr>
              <a:t>あ</a:t>
            </a:r>
            <a:r>
              <a:rPr lang="ja-JP" altLang="en-US" sz="20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smtClean="0">
                <a:solidFill>
                  <a:prstClr val="black"/>
                </a:solidFill>
                <a:latin typeface="ＭＳ ゴシック" panose="020B0609070205080204" pitchFamily="49" charset="-128"/>
                <a:ea typeface="ＭＳ ゴシック" panose="020B0609070205080204" pitchFamily="49" charset="-128"/>
              </a:rPr>
              <a:t>　　</a:t>
            </a:r>
            <a:r>
              <a:rPr lang="ja-JP" altLang="en-US" sz="2000" dirty="0" err="1" smtClean="0">
                <a:solidFill>
                  <a:prstClr val="black"/>
                </a:solidFill>
                <a:latin typeface="ＭＳ ゴシック" panose="020B0609070205080204" pitchFamily="49" charset="-128"/>
                <a:ea typeface="ＭＳ ゴシック" panose="020B0609070205080204" pitchFamily="49" charset="-128"/>
              </a:rPr>
              <a:t>ると</a:t>
            </a:r>
            <a:r>
              <a:rPr lang="ja-JP" altLang="en-US" sz="2000" dirty="0">
                <a:solidFill>
                  <a:prstClr val="black"/>
                </a:solidFill>
                <a:latin typeface="ＭＳ ゴシック" panose="020B0609070205080204" pitchFamily="49" charset="-128"/>
                <a:ea typeface="ＭＳ ゴシック" panose="020B0609070205080204" pitchFamily="49" charset="-128"/>
              </a:rPr>
              <a:t>感じ、落ち着いて学べる場をつくる</a:t>
            </a:r>
            <a:r>
              <a:rPr lang="ja-JP" altLang="en-US" sz="2000" dirty="0" smtClean="0">
                <a:solidFill>
                  <a:prstClr val="black"/>
                </a:solidFill>
                <a:latin typeface="ＭＳ ゴシック" panose="020B0609070205080204" pitchFamily="49" charset="-128"/>
                <a:ea typeface="ＭＳ ゴシック" panose="020B0609070205080204" pitchFamily="49" charset="-128"/>
              </a:rPr>
              <a:t>こと</a:t>
            </a:r>
            <a:r>
              <a:rPr lang="ja-JP" altLang="en-US" sz="2000" dirty="0">
                <a:solidFill>
                  <a:prstClr val="black"/>
                </a:solidFill>
                <a:latin typeface="ＭＳ ゴシック" panose="020B0609070205080204" pitchFamily="49" charset="-128"/>
                <a:ea typeface="ＭＳ ゴシック" panose="020B0609070205080204" pitchFamily="49" charset="-128"/>
              </a:rPr>
              <a:t>、学級や学校を落ち着ける場所にして</a:t>
            </a:r>
            <a:r>
              <a:rPr lang="ja-JP" altLang="en-US" sz="2000" dirty="0" smtClean="0">
                <a:solidFill>
                  <a:prstClr val="black"/>
                </a:solidFill>
                <a:latin typeface="ＭＳ ゴシック" panose="020B0609070205080204" pitchFamily="49" charset="-128"/>
                <a:ea typeface="ＭＳ ゴシック" panose="020B0609070205080204" pitchFamily="49" charset="-128"/>
              </a:rPr>
              <a:t>いく</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smtClean="0">
                <a:solidFill>
                  <a:prstClr val="black"/>
                </a:solidFill>
                <a:latin typeface="ＭＳ ゴシック" panose="020B0609070205080204" pitchFamily="49" charset="-128"/>
                <a:ea typeface="ＭＳ ゴシック" panose="020B0609070205080204" pitchFamily="49" charset="-128"/>
              </a:rPr>
              <a:t>　　こと</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400" b="1" dirty="0">
                <a:solidFill>
                  <a:prstClr val="black"/>
                </a:solidFill>
                <a:latin typeface="ＭＳ ゴシック" panose="020B0609070205080204" pitchFamily="49" charset="-128"/>
                <a:ea typeface="ＭＳ ゴシック" panose="020B0609070205080204" pitchFamily="49" charset="-128"/>
              </a:rPr>
              <a:t>②絆づくり</a:t>
            </a:r>
            <a:endParaRPr lang="en-US" altLang="ja-JP" sz="2400" b="1" dirty="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a:solidFill>
                  <a:prstClr val="black"/>
                </a:solidFill>
                <a:latin typeface="ＭＳ ゴシック" panose="020B0609070205080204" pitchFamily="49" charset="-128"/>
                <a:ea typeface="ＭＳ ゴシック" panose="020B0609070205080204" pitchFamily="49" charset="-128"/>
              </a:rPr>
              <a:t>　・日々の授業や行事等において、全ての児童生徒が違いを認め合い</a:t>
            </a:r>
            <a:r>
              <a:rPr lang="ja-JP" altLang="en-US" sz="2000" dirty="0" smtClean="0">
                <a:solidFill>
                  <a:prstClr val="black"/>
                </a:solidFill>
                <a:latin typeface="ＭＳ ゴシック" panose="020B0609070205080204" pitchFamily="49" charset="-128"/>
                <a:ea typeface="ＭＳ ゴシック" panose="020B0609070205080204" pitchFamily="49" charset="-128"/>
              </a:rPr>
              <a:t>、支え合い</a:t>
            </a:r>
            <a:r>
              <a:rPr lang="ja-JP" altLang="en-US" sz="2000" dirty="0">
                <a:solidFill>
                  <a:prstClr val="black"/>
                </a:solidFill>
                <a:latin typeface="ＭＳ ゴシック" panose="020B0609070205080204" pitchFamily="49" charset="-128"/>
                <a:ea typeface="ＭＳ ゴシック" panose="020B0609070205080204" pitchFamily="49" charset="-128"/>
              </a:rPr>
              <a:t>、他者と</a:t>
            </a:r>
            <a:r>
              <a:rPr lang="ja-JP" altLang="en-US" sz="2000" dirty="0" smtClean="0">
                <a:solidFill>
                  <a:prstClr val="black"/>
                </a:solidFill>
                <a:latin typeface="ＭＳ ゴシック" panose="020B0609070205080204" pitchFamily="49" charset="-128"/>
                <a:ea typeface="ＭＳ ゴシック" panose="020B0609070205080204" pitchFamily="49" charset="-128"/>
              </a:rPr>
              <a:t>関</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smtClean="0">
                <a:solidFill>
                  <a:prstClr val="black"/>
                </a:solidFill>
                <a:latin typeface="ＭＳ ゴシック" panose="020B0609070205080204" pitchFamily="49" charset="-128"/>
                <a:ea typeface="ＭＳ ゴシック" panose="020B0609070205080204" pitchFamily="49" charset="-128"/>
              </a:rPr>
              <a:t>　　わり</a:t>
            </a:r>
            <a:r>
              <a:rPr lang="ja-JP" altLang="en-US" sz="2000" dirty="0">
                <a:solidFill>
                  <a:prstClr val="black"/>
                </a:solidFill>
                <a:latin typeface="ＭＳ ゴシック" panose="020B0609070205080204" pitchFamily="49" charset="-128"/>
                <a:ea typeface="ＭＳ ゴシック" panose="020B0609070205080204" pitchFamily="49" charset="-128"/>
              </a:rPr>
              <a:t>、他者の役に立っていると感じながら</a:t>
            </a:r>
            <a:r>
              <a:rPr lang="ja-JP" altLang="en-US" sz="2000" dirty="0" smtClean="0">
                <a:solidFill>
                  <a:prstClr val="black"/>
                </a:solidFill>
                <a:latin typeface="ＭＳ ゴシック" panose="020B0609070205080204" pitchFamily="49" charset="-128"/>
                <a:ea typeface="ＭＳ ゴシック" panose="020B0609070205080204" pitchFamily="49" charset="-128"/>
              </a:rPr>
              <a:t>、主体的</a:t>
            </a:r>
            <a:r>
              <a:rPr lang="ja-JP" altLang="en-US" sz="2000" dirty="0">
                <a:solidFill>
                  <a:prstClr val="black"/>
                </a:solidFill>
                <a:latin typeface="ＭＳ ゴシック" panose="020B0609070205080204" pitchFamily="49" charset="-128"/>
                <a:ea typeface="ＭＳ ゴシック" panose="020B0609070205080204" pitchFamily="49" charset="-128"/>
              </a:rPr>
              <a:t>に取り組む共同的な活動を通して</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000" dirty="0" smtClean="0">
                <a:solidFill>
                  <a:prstClr val="black"/>
                </a:solidFill>
                <a:latin typeface="ＭＳ ゴシック" panose="020B0609070205080204" pitchFamily="49" charset="-128"/>
                <a:ea typeface="ＭＳ ゴシック" panose="020B0609070205080204" pitchFamily="49" charset="-128"/>
              </a:rPr>
              <a:t>　　活躍</a:t>
            </a:r>
            <a:r>
              <a:rPr lang="ja-JP" altLang="en-US" sz="2000" dirty="0">
                <a:solidFill>
                  <a:prstClr val="black"/>
                </a:solidFill>
                <a:latin typeface="ＭＳ ゴシック" panose="020B0609070205080204" pitchFamily="49" charset="-128"/>
                <a:ea typeface="ＭＳ ゴシック" panose="020B0609070205080204" pitchFamily="49" charset="-128"/>
              </a:rPr>
              <a:t>できる場を</a:t>
            </a:r>
            <a:r>
              <a:rPr lang="ja-JP" altLang="en-US" sz="2000" dirty="0" smtClean="0">
                <a:solidFill>
                  <a:prstClr val="black"/>
                </a:solidFill>
                <a:latin typeface="ＭＳ ゴシック" panose="020B0609070205080204" pitchFamily="49" charset="-128"/>
                <a:ea typeface="ＭＳ ゴシック" panose="020B0609070205080204" pitchFamily="49" charset="-128"/>
              </a:rPr>
              <a:t>つくること</a:t>
            </a:r>
            <a:endParaRPr lang="en-US" altLang="ja-JP" sz="2000" dirty="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800" dirty="0">
                <a:solidFill>
                  <a:prstClr val="black"/>
                </a:solidFill>
                <a:latin typeface="ＭＳ ゴシック" panose="020B0609070205080204" pitchFamily="49" charset="-128"/>
                <a:ea typeface="ＭＳ ゴシック" panose="020B0609070205080204" pitchFamily="49" charset="-128"/>
              </a:rPr>
              <a:t>　　</a:t>
            </a:r>
            <a:endParaRPr lang="en-US" altLang="ja-JP" sz="2800" dirty="0">
              <a:solidFill>
                <a:prstClr val="black"/>
              </a:solidFill>
              <a:latin typeface="ＭＳ ゴシック" panose="020B0609070205080204" pitchFamily="49" charset="-128"/>
              <a:ea typeface="ＭＳ ゴシック" panose="020B0609070205080204" pitchFamily="49" charset="-128"/>
            </a:endParaRPr>
          </a:p>
        </p:txBody>
      </p:sp>
      <p:sp>
        <p:nvSpPr>
          <p:cNvPr id="6" name="Text Box 70"/>
          <p:cNvSpPr txBox="1">
            <a:spLocks noChangeArrowheads="1"/>
          </p:cNvSpPr>
          <p:nvPr/>
        </p:nvSpPr>
        <p:spPr bwMode="auto">
          <a:xfrm>
            <a:off x="634648" y="643086"/>
            <a:ext cx="10441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70000"/>
              <a:buFont typeface="Wingdings 2" pitchFamily="18" charset="2"/>
              <a:buChar char=""/>
              <a:defRPr kumimoji="1"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kumimoji="1"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kumimoji="1"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kumimoji="1"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kumimoji="1">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9pPr>
          </a:lstStyle>
          <a:p>
            <a:pPr>
              <a:spcBef>
                <a:spcPct val="50000"/>
              </a:spcBef>
              <a:buClr>
                <a:srgbClr val="2D5902"/>
              </a:buClr>
              <a:buSzTx/>
              <a:buNone/>
            </a:pPr>
            <a:r>
              <a:rPr lang="ja-JP" altLang="en-US" b="1" dirty="0" smtClean="0">
                <a:solidFill>
                  <a:prstClr val="black"/>
                </a:solidFill>
                <a:latin typeface="ＭＳ ゴシック" panose="020B0609070205080204" pitchFamily="49" charset="-128"/>
                <a:ea typeface="ＭＳ ゴシック" panose="020B0609070205080204" pitchFamily="49" charset="-128"/>
                <a:cs typeface="HG丸ｺﾞｼｯｸM-PRO"/>
              </a:rPr>
              <a:t>○ </a:t>
            </a:r>
            <a:r>
              <a:rPr lang="ja-JP" altLang="en-US" b="1" dirty="0">
                <a:solidFill>
                  <a:prstClr val="black"/>
                </a:solidFill>
                <a:latin typeface="ＭＳ ゴシック" panose="020B0609070205080204" pitchFamily="49" charset="-128"/>
                <a:ea typeface="ＭＳ ゴシック" panose="020B0609070205080204" pitchFamily="49" charset="-128"/>
                <a:cs typeface="HG丸ｺﾞｼｯｸM-PRO"/>
              </a:rPr>
              <a:t>居場所づくりと絆づくり、環境づくり</a:t>
            </a:r>
          </a:p>
        </p:txBody>
      </p:sp>
      <p:sp>
        <p:nvSpPr>
          <p:cNvPr id="7" name="テキスト ボックス 6"/>
          <p:cNvSpPr txBox="1"/>
          <p:nvPr/>
        </p:nvSpPr>
        <p:spPr>
          <a:xfrm>
            <a:off x="814387" y="5088710"/>
            <a:ext cx="10601325" cy="1015663"/>
          </a:xfrm>
          <a:prstGeom prst="rect">
            <a:avLst/>
          </a:prstGeom>
          <a:solidFill>
            <a:srgbClr val="FFFFCC"/>
          </a:solidFill>
        </p:spPr>
        <p:txBody>
          <a:bodyPr wrap="square" rtlCol="0">
            <a:spAutoFit/>
          </a:bodyPr>
          <a:lstStyle/>
          <a:p>
            <a:pPr>
              <a:lnSpc>
                <a:spcPts val="2400"/>
              </a:lnSpc>
            </a:pPr>
            <a:r>
              <a:rPr lang="ja-JP" altLang="en-US" sz="2800" dirty="0">
                <a:solidFill>
                  <a:prstClr val="black"/>
                </a:solidFill>
                <a:latin typeface="ＭＳ ゴシック" panose="020B0609070205080204" pitchFamily="49" charset="-128"/>
                <a:ea typeface="ＭＳ ゴシック" panose="020B0609070205080204" pitchFamily="49" charset="-128"/>
              </a:rPr>
              <a:t>③環境づくり</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600" dirty="0">
                <a:solidFill>
                  <a:prstClr val="black"/>
                </a:solidFill>
                <a:latin typeface="ＭＳ ゴシック" panose="020B0609070205080204" pitchFamily="49" charset="-128"/>
                <a:ea typeface="ＭＳ ゴシック" panose="020B0609070205080204" pitchFamily="49" charset="-128"/>
              </a:rPr>
              <a:t>　・全ての児童生徒が安心して落ち着いて主体的に</a:t>
            </a:r>
            <a:r>
              <a:rPr lang="ja-JP" altLang="en-US" sz="2600" dirty="0" smtClean="0">
                <a:solidFill>
                  <a:prstClr val="black"/>
                </a:solidFill>
                <a:latin typeface="ＭＳ ゴシック" panose="020B0609070205080204" pitchFamily="49" charset="-128"/>
                <a:ea typeface="ＭＳ ゴシック" panose="020B0609070205080204" pitchFamily="49" charset="-128"/>
              </a:rPr>
              <a:t>学習</a:t>
            </a:r>
            <a:r>
              <a:rPr lang="ja-JP" altLang="en-US" sz="2600" dirty="0">
                <a:solidFill>
                  <a:prstClr val="black"/>
                </a:solidFill>
                <a:latin typeface="ＭＳ ゴシック" panose="020B0609070205080204" pitchFamily="49" charset="-128"/>
                <a:ea typeface="ＭＳ ゴシック" panose="020B0609070205080204" pitchFamily="49" charset="-128"/>
              </a:rPr>
              <a:t>し生活を</a:t>
            </a:r>
            <a:r>
              <a:rPr lang="ja-JP" altLang="en-US" sz="2600" dirty="0" smtClean="0">
                <a:solidFill>
                  <a:prstClr val="black"/>
                </a:solidFill>
                <a:latin typeface="ＭＳ ゴシック" panose="020B0609070205080204" pitchFamily="49" charset="-128"/>
                <a:ea typeface="ＭＳ ゴシック" panose="020B0609070205080204" pitchFamily="49" charset="-128"/>
              </a:rPr>
              <a:t>送る</a:t>
            </a:r>
            <a:endParaRPr lang="en-US" altLang="ja-JP" sz="2600" dirty="0" smtClean="0">
              <a:solidFill>
                <a:prstClr val="black"/>
              </a:solidFill>
              <a:latin typeface="ＭＳ ゴシック" panose="020B0609070205080204" pitchFamily="49" charset="-128"/>
              <a:ea typeface="ＭＳ ゴシック" panose="020B0609070205080204" pitchFamily="49" charset="-128"/>
            </a:endParaRPr>
          </a:p>
          <a:p>
            <a:pPr>
              <a:lnSpc>
                <a:spcPts val="2400"/>
              </a:lnSpc>
            </a:pPr>
            <a:r>
              <a:rPr lang="ja-JP" altLang="en-US" sz="2600" dirty="0" smtClean="0">
                <a:solidFill>
                  <a:prstClr val="black"/>
                </a:solidFill>
                <a:latin typeface="ＭＳ ゴシック" panose="020B0609070205080204" pitchFamily="49" charset="-128"/>
                <a:ea typeface="ＭＳ ゴシック" panose="020B0609070205080204" pitchFamily="49" charset="-128"/>
              </a:rPr>
              <a:t>　　こと</a:t>
            </a:r>
            <a:r>
              <a:rPr lang="ja-JP" altLang="en-US" sz="2600" dirty="0">
                <a:solidFill>
                  <a:prstClr val="black"/>
                </a:solidFill>
                <a:latin typeface="ＭＳ ゴシック" panose="020B0609070205080204" pitchFamily="49" charset="-128"/>
                <a:ea typeface="ＭＳ ゴシック" panose="020B0609070205080204" pitchFamily="49" charset="-128"/>
              </a:rPr>
              <a:t>ができる学習環境、教室・</a:t>
            </a:r>
            <a:r>
              <a:rPr lang="ja-JP" altLang="en-US" sz="2600" dirty="0" smtClean="0">
                <a:solidFill>
                  <a:prstClr val="black"/>
                </a:solidFill>
                <a:latin typeface="ＭＳ ゴシック" panose="020B0609070205080204" pitchFamily="49" charset="-128"/>
                <a:ea typeface="ＭＳ ゴシック" panose="020B0609070205080204" pitchFamily="49" charset="-128"/>
              </a:rPr>
              <a:t>学校</a:t>
            </a:r>
            <a:r>
              <a:rPr lang="ja-JP" altLang="en-US" sz="2600" dirty="0">
                <a:solidFill>
                  <a:prstClr val="black"/>
                </a:solidFill>
                <a:latin typeface="ＭＳ ゴシック" panose="020B0609070205080204" pitchFamily="49" charset="-128"/>
                <a:ea typeface="ＭＳ ゴシック" panose="020B0609070205080204" pitchFamily="49" charset="-128"/>
              </a:rPr>
              <a:t>環境を整備すること</a:t>
            </a:r>
            <a:r>
              <a:rPr lang="ja-JP" altLang="en-US" sz="2800" dirty="0">
                <a:solidFill>
                  <a:prstClr val="black"/>
                </a:solidFill>
                <a:latin typeface="ＭＳ ゴシック" panose="020B0609070205080204" pitchFamily="49" charset="-128"/>
                <a:ea typeface="ＭＳ ゴシック" panose="020B0609070205080204" pitchFamily="49" charset="-128"/>
              </a:rPr>
              <a:t>　　</a:t>
            </a:r>
            <a:endParaRPr lang="en-US" altLang="ja-JP" sz="2800" dirty="0">
              <a:solidFill>
                <a:prstClr val="black"/>
              </a:solidFill>
              <a:latin typeface="ＭＳ ゴシック" panose="020B0609070205080204" pitchFamily="49" charset="-128"/>
              <a:ea typeface="ＭＳ ゴシック" panose="020B0609070205080204" pitchFamily="49" charset="-128"/>
            </a:endParaRPr>
          </a:p>
        </p:txBody>
      </p:sp>
      <p:sp>
        <p:nvSpPr>
          <p:cNvPr id="8" name="Oval 4"/>
          <p:cNvSpPr>
            <a:spLocks noChangeArrowheads="1"/>
          </p:cNvSpPr>
          <p:nvPr/>
        </p:nvSpPr>
        <p:spPr bwMode="auto">
          <a:xfrm>
            <a:off x="6799485" y="4787486"/>
            <a:ext cx="3960440" cy="533400"/>
          </a:xfrm>
          <a:prstGeom prst="ellipse">
            <a:avLst/>
          </a:prstGeom>
          <a:solidFill>
            <a:srgbClr val="FFFF00"/>
          </a:solidFill>
          <a:ln w="9525">
            <a:solidFill>
              <a:srgbClr val="660066"/>
            </a:solidFill>
            <a:round/>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400" dirty="0">
                <a:solidFill>
                  <a:srgbClr val="9C5252"/>
                </a:solidFill>
                <a:latin typeface="HGS創英角ｺﾞｼｯｸUB" pitchFamily="50" charset="-128"/>
                <a:ea typeface="HGS創英角ｺﾞｼｯｸUB" pitchFamily="50" charset="-128"/>
              </a:rPr>
              <a:t>北海道オリジナル</a:t>
            </a:r>
          </a:p>
        </p:txBody>
      </p:sp>
      <p:sp>
        <p:nvSpPr>
          <p:cNvPr id="9"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11</a:t>
            </a:fld>
            <a:endParaRPr kumimoji="1" lang="ja-JP" altLang="en-US"/>
          </a:p>
        </p:txBody>
      </p:sp>
    </p:spTree>
    <p:extLst>
      <p:ext uri="{BB962C8B-B14F-4D97-AF65-F5344CB8AC3E}">
        <p14:creationId xmlns:p14="http://schemas.microsoft.com/office/powerpoint/2010/main" val="16619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5">
                                            <p:txEl>
                                              <p:pRg st="5" end="5"/>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991544" y="1196752"/>
            <a:ext cx="7920880" cy="129614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8" name="角丸四角形 7"/>
          <p:cNvSpPr/>
          <p:nvPr/>
        </p:nvSpPr>
        <p:spPr>
          <a:xfrm>
            <a:off x="1803169" y="908720"/>
            <a:ext cx="4319163"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ＭＳ ゴシック" panose="020B0609070205080204" pitchFamily="49" charset="-128"/>
                <a:ea typeface="ＭＳ ゴシック" panose="020B0609070205080204" pitchFamily="49" charset="-128"/>
              </a:rPr>
              <a:t>授業</a:t>
            </a:r>
            <a:r>
              <a:rPr lang="ja-JP" altLang="en-US" b="1" dirty="0">
                <a:solidFill>
                  <a:prstClr val="black"/>
                </a:solidFill>
                <a:latin typeface="ＭＳ ゴシック" panose="020B0609070205080204" pitchFamily="49" charset="-128"/>
                <a:ea typeface="ＭＳ ゴシック" panose="020B0609070205080204" pitchFamily="49" charset="-128"/>
              </a:rPr>
              <a:t>で自分の考えを発表させる。</a:t>
            </a:r>
            <a:endParaRPr lang="en-US" altLang="ja-JP"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439368" y="1583122"/>
            <a:ext cx="5456832" cy="981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HG丸ｺﾞｼｯｸM-PRO" panose="020F0600000000000000" pitchFamily="50" charset="-128"/>
                <a:ea typeface="HG丸ｺﾞｼｯｸM-PRO" panose="020F0600000000000000" pitchFamily="50" charset="-128"/>
              </a:rPr>
              <a:t>○授業で話合い活動を位置付ける。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→相手の考えのよいところを見付ける。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→考えを出し合い、よりよい考えを導く。</a:t>
            </a:r>
          </a:p>
        </p:txBody>
      </p:sp>
      <p:sp>
        <p:nvSpPr>
          <p:cNvPr id="12" name="右矢印 11"/>
          <p:cNvSpPr/>
          <p:nvPr/>
        </p:nvSpPr>
        <p:spPr>
          <a:xfrm>
            <a:off x="1739516" y="1542047"/>
            <a:ext cx="68407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prstClr val="white"/>
                </a:solidFill>
                <a:latin typeface="Calibri"/>
                <a:ea typeface="ＭＳ Ｐゴシック" panose="020B0600070205080204" pitchFamily="50" charset="-128"/>
              </a:rPr>
              <a:t>例えば</a:t>
            </a:r>
          </a:p>
        </p:txBody>
      </p:sp>
      <p:sp>
        <p:nvSpPr>
          <p:cNvPr id="14" name="正方形/長方形 13"/>
          <p:cNvSpPr/>
          <p:nvPr/>
        </p:nvSpPr>
        <p:spPr>
          <a:xfrm>
            <a:off x="8039498" y="1598982"/>
            <a:ext cx="1992064" cy="312947"/>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教師による指導</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15" name="正方形/長方形 14"/>
          <p:cNvSpPr/>
          <p:nvPr/>
        </p:nvSpPr>
        <p:spPr>
          <a:xfrm>
            <a:off x="8031131" y="1979222"/>
            <a:ext cx="1992064" cy="58568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児童生徒による主体的な活動</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19" name="正方形/長方形 18"/>
          <p:cNvSpPr/>
          <p:nvPr/>
        </p:nvSpPr>
        <p:spPr>
          <a:xfrm>
            <a:off x="6303275" y="1079122"/>
            <a:ext cx="3711619" cy="405662"/>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Calibri"/>
                <a:ea typeface="ＭＳ Ｐゴシック" panose="020B0600070205080204" pitchFamily="50" charset="-128"/>
              </a:rPr>
              <a:t>主に各教科等で行う。</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24" name="Text Box 11"/>
          <p:cNvSpPr txBox="1">
            <a:spLocks noChangeArrowheads="1"/>
          </p:cNvSpPr>
          <p:nvPr/>
        </p:nvSpPr>
        <p:spPr bwMode="auto">
          <a:xfrm>
            <a:off x="900965" y="398641"/>
            <a:ext cx="8824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70000"/>
              <a:buFont typeface="Wingdings 2" pitchFamily="18" charset="2"/>
              <a:buChar char=""/>
              <a:defRPr kumimoji="1"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kumimoji="1"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kumimoji="1"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kumimoji="1"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kumimoji="1">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kumimoji="1">
                <a:solidFill>
                  <a:schemeClr val="tx2"/>
                </a:solidFill>
                <a:latin typeface="Franklin Gothic Book" pitchFamily="34" charset="0"/>
              </a:defRPr>
            </a:lvl9pPr>
          </a:lstStyle>
          <a:p>
            <a:pPr>
              <a:spcBef>
                <a:spcPct val="50000"/>
              </a:spcBef>
              <a:buClr>
                <a:srgbClr val="2D5902"/>
              </a:buClr>
              <a:buSzTx/>
              <a:buNone/>
            </a:pPr>
            <a:r>
              <a:rPr lang="ja-JP" altLang="en-US" b="1" dirty="0" smtClean="0">
                <a:solidFill>
                  <a:prstClr val="black"/>
                </a:solidFill>
                <a:latin typeface="ＭＳ ゴシック" panose="020B0609070205080204" pitchFamily="49" charset="-128"/>
                <a:ea typeface="ＭＳ ゴシック" panose="020B0609070205080204" pitchFamily="49" charset="-128"/>
              </a:rPr>
              <a:t>○ </a:t>
            </a:r>
            <a:r>
              <a:rPr lang="ja-JP" altLang="en-US" b="1" dirty="0">
                <a:solidFill>
                  <a:prstClr val="black"/>
                </a:solidFill>
                <a:latin typeface="ＭＳ ゴシック" panose="020B0609070205080204" pitchFamily="49" charset="-128"/>
                <a:ea typeface="ＭＳ ゴシック" panose="020B0609070205080204" pitchFamily="49" charset="-128"/>
              </a:rPr>
              <a:t>いじめの未然防止につながる教育活動</a:t>
            </a:r>
          </a:p>
        </p:txBody>
      </p:sp>
      <p:sp>
        <p:nvSpPr>
          <p:cNvPr id="6" name="正方形/長方形 5"/>
          <p:cNvSpPr/>
          <p:nvPr/>
        </p:nvSpPr>
        <p:spPr>
          <a:xfrm>
            <a:off x="1922203" y="3066974"/>
            <a:ext cx="7920880" cy="129614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0" name="角丸四角形 9"/>
          <p:cNvSpPr/>
          <p:nvPr/>
        </p:nvSpPr>
        <p:spPr>
          <a:xfrm>
            <a:off x="1770851" y="2832573"/>
            <a:ext cx="4319163"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ＭＳ ゴシック" panose="020B0609070205080204" pitchFamily="49" charset="-128"/>
                <a:ea typeface="ＭＳ ゴシック" panose="020B0609070205080204" pitchFamily="49" charset="-128"/>
              </a:rPr>
              <a:t>異年齢</a:t>
            </a:r>
            <a:r>
              <a:rPr lang="ja-JP" altLang="en-US" b="1" dirty="0">
                <a:solidFill>
                  <a:prstClr val="black"/>
                </a:solidFill>
                <a:latin typeface="ＭＳ ゴシック" panose="020B0609070205080204" pitchFamily="49" charset="-128"/>
                <a:ea typeface="ＭＳ ゴシック" panose="020B0609070205080204" pitchFamily="49" charset="-128"/>
              </a:rPr>
              <a:t>で交流する活動を実施する。</a:t>
            </a:r>
            <a:endParaRPr lang="en-US" altLang="ja-JP" b="1" dirty="0">
              <a:solidFill>
                <a:prstClr val="black"/>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370027" y="3516189"/>
            <a:ext cx="5456832" cy="977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HG丸ｺﾞｼｯｸM-PRO" panose="020F0600000000000000" pitchFamily="50" charset="-128"/>
                <a:ea typeface="HG丸ｺﾞｼｯｸM-PRO" panose="020F0600000000000000" pitchFamily="50" charset="-128"/>
              </a:rPr>
              <a:t>○学校行事などを異年齢で行う。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→集会活動を異年齢集団で行う。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→異なる校種による交流活動を行う。</a:t>
            </a:r>
          </a:p>
        </p:txBody>
      </p:sp>
      <p:sp>
        <p:nvSpPr>
          <p:cNvPr id="17" name="右矢印 16"/>
          <p:cNvSpPr/>
          <p:nvPr/>
        </p:nvSpPr>
        <p:spPr>
          <a:xfrm>
            <a:off x="1670175" y="3447164"/>
            <a:ext cx="68407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prstClr val="white"/>
                </a:solidFill>
                <a:latin typeface="Calibri"/>
                <a:ea typeface="ＭＳ Ｐゴシック" panose="020B0600070205080204" pitchFamily="50" charset="-128"/>
              </a:rPr>
              <a:t>例えば</a:t>
            </a:r>
          </a:p>
        </p:txBody>
      </p:sp>
      <p:sp>
        <p:nvSpPr>
          <p:cNvPr id="22" name="正方形/長方形 21"/>
          <p:cNvSpPr/>
          <p:nvPr/>
        </p:nvSpPr>
        <p:spPr>
          <a:xfrm>
            <a:off x="7947066" y="3534663"/>
            <a:ext cx="1992064" cy="31294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教師による指導</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23" name="正方形/長方形 22"/>
          <p:cNvSpPr/>
          <p:nvPr/>
        </p:nvSpPr>
        <p:spPr>
          <a:xfrm>
            <a:off x="7953488" y="3903461"/>
            <a:ext cx="1992064" cy="585682"/>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児童・生徒会が中心となった活動</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25" name="正方形/長方形 24"/>
          <p:cNvSpPr/>
          <p:nvPr/>
        </p:nvSpPr>
        <p:spPr>
          <a:xfrm>
            <a:off x="6230055" y="3002975"/>
            <a:ext cx="3711619" cy="405662"/>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Calibri"/>
                <a:ea typeface="ＭＳ Ｐゴシック" panose="020B0600070205080204" pitchFamily="50" charset="-128"/>
              </a:rPr>
              <a:t>各教科等及びその他で行う。</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5" name="正方形/長方形 4"/>
          <p:cNvSpPr/>
          <p:nvPr/>
        </p:nvSpPr>
        <p:spPr>
          <a:xfrm>
            <a:off x="1947541" y="4882967"/>
            <a:ext cx="7920880" cy="129614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21" name="正方形/長方形 20"/>
          <p:cNvSpPr/>
          <p:nvPr/>
        </p:nvSpPr>
        <p:spPr>
          <a:xfrm>
            <a:off x="7997892" y="5374567"/>
            <a:ext cx="1992064" cy="312947"/>
          </a:xfrm>
          <a:prstGeom prst="rect">
            <a:avLst/>
          </a:prstGeom>
          <a:gradFill flip="none" rotWithShape="1">
            <a:gsLst>
              <a:gs pos="0">
                <a:schemeClr val="accent3">
                  <a:lumMod val="40000"/>
                  <a:lumOff val="60000"/>
                </a:schemeClr>
              </a:gs>
              <a:gs pos="50000">
                <a:schemeClr val="bg1"/>
              </a:gs>
            </a:gsLst>
            <a:lin ang="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教師による指導</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grpSp>
        <p:nvGrpSpPr>
          <p:cNvPr id="2" name="グループ化 1"/>
          <p:cNvGrpSpPr/>
          <p:nvPr/>
        </p:nvGrpSpPr>
        <p:grpSpPr>
          <a:xfrm>
            <a:off x="1709145" y="4660968"/>
            <a:ext cx="8303902" cy="1695382"/>
            <a:chOff x="1727660" y="2866771"/>
            <a:chExt cx="8303902" cy="1695382"/>
          </a:xfrm>
        </p:grpSpPr>
        <p:sp>
          <p:nvSpPr>
            <p:cNvPr id="9" name="角丸四角形 8"/>
            <p:cNvSpPr/>
            <p:nvPr/>
          </p:nvSpPr>
          <p:spPr>
            <a:xfrm>
              <a:off x="1840192" y="2866771"/>
              <a:ext cx="4319163"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b="1" spc="-150" dirty="0" smtClean="0">
                  <a:solidFill>
                    <a:prstClr val="black"/>
                  </a:solidFill>
                  <a:latin typeface="ＭＳ ゴシック" panose="020B0609070205080204" pitchFamily="49" charset="-128"/>
                  <a:ea typeface="ＭＳ ゴシック" panose="020B0609070205080204" pitchFamily="49" charset="-128"/>
                </a:rPr>
                <a:t>地域</a:t>
              </a:r>
              <a:r>
                <a:rPr lang="ja-JP" altLang="en-US" b="1" spc="-150" dirty="0">
                  <a:solidFill>
                    <a:prstClr val="black"/>
                  </a:solidFill>
                  <a:latin typeface="ＭＳ ゴシック" panose="020B0609070205080204" pitchFamily="49" charset="-128"/>
                  <a:ea typeface="ＭＳ ゴシック" panose="020B0609070205080204" pitchFamily="49" charset="-128"/>
                </a:rPr>
                <a:t>の人々と触れ合う活動を実施する。</a:t>
              </a:r>
              <a:endParaRPr lang="en-US" altLang="ja-JP" b="1" spc="-150" dirty="0">
                <a:solidFill>
                  <a:prstClr val="black"/>
                </a:solidFill>
                <a:latin typeface="ＭＳ ゴシック" panose="020B0609070205080204" pitchFamily="49" charset="-128"/>
                <a:ea typeface="ＭＳ ゴシック" panose="020B0609070205080204" pitchFamily="49" charset="-128"/>
              </a:endParaRPr>
            </a:p>
          </p:txBody>
        </p:sp>
        <p:sp>
          <p:nvSpPr>
            <p:cNvPr id="13" name="右矢印 12"/>
            <p:cNvSpPr/>
            <p:nvPr/>
          </p:nvSpPr>
          <p:spPr>
            <a:xfrm>
              <a:off x="1727660" y="3497030"/>
              <a:ext cx="68407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prstClr val="white"/>
                  </a:solidFill>
                  <a:latin typeface="Calibri"/>
                  <a:ea typeface="ＭＳ Ｐゴシック" panose="020B0600070205080204" pitchFamily="50" charset="-128"/>
                </a:rPr>
                <a:t>例えば</a:t>
              </a:r>
            </a:p>
          </p:txBody>
        </p:sp>
        <p:sp>
          <p:nvSpPr>
            <p:cNvPr id="18" name="正方形/長方形 17"/>
            <p:cNvSpPr/>
            <p:nvPr/>
          </p:nvSpPr>
          <p:spPr>
            <a:xfrm>
              <a:off x="2439368" y="3580370"/>
              <a:ext cx="5456832" cy="981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HG丸ｺﾞｼｯｸM-PRO" panose="020F0600000000000000" pitchFamily="50" charset="-128"/>
                  <a:ea typeface="HG丸ｺﾞｼｯｸM-PRO" panose="020F0600000000000000" pitchFamily="50" charset="-128"/>
                </a:rPr>
                <a:t>○学校行事などを地域の人々と一緒に行う。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→清掃活動などの</a:t>
              </a:r>
              <a:r>
                <a:rPr lang="ja-JP" altLang="en-US" u="sng" dirty="0">
                  <a:solidFill>
                    <a:prstClr val="black"/>
                  </a:solidFill>
                  <a:latin typeface="HG丸ｺﾞｼｯｸM-PRO" panose="020F0600000000000000" pitchFamily="50" charset="-128"/>
                  <a:ea typeface="HG丸ｺﾞｼｯｸM-PRO" panose="020F0600000000000000" pitchFamily="50" charset="-128"/>
                </a:rPr>
                <a:t>ボランティア活動</a:t>
              </a:r>
              <a:r>
                <a:rPr lang="ja-JP" altLang="en-US" dirty="0">
                  <a:solidFill>
                    <a:prstClr val="black"/>
                  </a:solidFill>
                  <a:latin typeface="HG丸ｺﾞｼｯｸM-PRO" panose="020F0600000000000000" pitchFamily="50" charset="-128"/>
                  <a:ea typeface="HG丸ｺﾞｼｯｸM-PRO" panose="020F0600000000000000" pitchFamily="50" charset="-128"/>
                </a:rPr>
                <a:t>を行う。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→学習成果を提言する。</a:t>
              </a:r>
            </a:p>
          </p:txBody>
        </p:sp>
        <p:sp>
          <p:nvSpPr>
            <p:cNvPr id="20" name="正方形/長方形 19"/>
            <p:cNvSpPr/>
            <p:nvPr/>
          </p:nvSpPr>
          <p:spPr>
            <a:xfrm>
              <a:off x="8039498" y="3966622"/>
              <a:ext cx="1992064" cy="585682"/>
            </a:xfrm>
            <a:prstGeom prst="rect">
              <a:avLst/>
            </a:prstGeom>
            <a:gradFill flip="none" rotWithShape="1">
              <a:gsLst>
                <a:gs pos="0">
                  <a:schemeClr val="accent3">
                    <a:lumMod val="40000"/>
                    <a:lumOff val="60000"/>
                  </a:schemeClr>
                </a:gs>
                <a:gs pos="50000">
                  <a:schemeClr val="bg1"/>
                </a:gs>
              </a:gsLst>
              <a:lin ang="108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prstClr val="black"/>
                  </a:solidFill>
                  <a:latin typeface="Calibri"/>
                  <a:ea typeface="ＭＳ Ｐゴシック" panose="020B0600070205080204" pitchFamily="50" charset="-128"/>
                </a:rPr>
                <a:t>児童・生徒会が中心となった活動</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sp>
          <p:nvSpPr>
            <p:cNvPr id="27" name="正方形/長方形 26"/>
            <p:cNvSpPr/>
            <p:nvPr/>
          </p:nvSpPr>
          <p:spPr>
            <a:xfrm>
              <a:off x="6279967" y="3037173"/>
              <a:ext cx="3711619" cy="405662"/>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Calibri"/>
                  <a:ea typeface="ＭＳ Ｐゴシック" panose="020B0600070205080204" pitchFamily="50" charset="-128"/>
                </a:rPr>
                <a:t>各教科等及びその他で行う。</a:t>
              </a:r>
              <a:endParaRPr lang="en-US" altLang="ja-JP" dirty="0">
                <a:solidFill>
                  <a:prstClr val="black"/>
                </a:solidFill>
                <a:latin typeface="Calibri"/>
                <a:ea typeface="ＭＳ Ｐゴシック" panose="020B0600070205080204" pitchFamily="50" charset="-128"/>
              </a:endParaRPr>
            </a:p>
            <a:p>
              <a:endParaRPr lang="ja-JP" altLang="en-US" dirty="0">
                <a:solidFill>
                  <a:prstClr val="black"/>
                </a:solidFill>
                <a:latin typeface="Calibri"/>
                <a:ea typeface="ＭＳ Ｐゴシック" panose="020B0600070205080204" pitchFamily="50" charset="-128"/>
              </a:endParaRPr>
            </a:p>
          </p:txBody>
        </p:sp>
      </p:grpSp>
      <p:sp>
        <p:nvSpPr>
          <p:cNvPr id="29"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12</a:t>
            </a:fld>
            <a:endParaRPr kumimoji="1" lang="ja-JP" altLang="en-US"/>
          </a:p>
        </p:txBody>
      </p:sp>
    </p:spTree>
    <p:extLst>
      <p:ext uri="{BB962C8B-B14F-4D97-AF65-F5344CB8AC3E}">
        <p14:creationId xmlns:p14="http://schemas.microsoft.com/office/powerpoint/2010/main" val="418785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7862" y="619294"/>
            <a:ext cx="9614338" cy="761116"/>
          </a:xfrm>
        </p:spPr>
        <p:txBody>
          <a:bodyPr>
            <a:normAutofit/>
          </a:bodyPr>
          <a:lstStyle/>
          <a:p>
            <a:r>
              <a:rPr kumimoji="1" lang="ja-JP" altLang="en-US" sz="3200" dirty="0" smtClean="0">
                <a:latin typeface="ＭＳ ゴシック" panose="020B0609070205080204" pitchFamily="49" charset="-128"/>
                <a:ea typeface="ＭＳ ゴシック" panose="020B0609070205080204" pitchFamily="49" charset="-128"/>
              </a:rPr>
              <a:t>（１）北海道における自殺の現状</a:t>
            </a:r>
            <a:endParaRPr kumimoji="1" lang="ja-JP" altLang="en-US" sz="3200" dirty="0">
              <a:latin typeface="ＭＳ ゴシック" panose="020B0609070205080204" pitchFamily="49" charset="-128"/>
              <a:ea typeface="ＭＳ ゴシック" panose="020B0609070205080204" pitchFamily="49" charset="-128"/>
            </a:endParaRPr>
          </a:p>
        </p:txBody>
      </p:sp>
      <p:pic>
        <p:nvPicPr>
          <p:cNvPr id="5" name="コンテンツ プレースホルダー 4"/>
          <p:cNvPicPr>
            <a:picLocks noGrp="1" noChangeAspect="1"/>
          </p:cNvPicPr>
          <p:nvPr>
            <p:ph idx="1"/>
          </p:nvPr>
        </p:nvPicPr>
        <p:blipFill>
          <a:blip r:embed="rId3"/>
          <a:stretch>
            <a:fillRect/>
          </a:stretch>
        </p:blipFill>
        <p:spPr>
          <a:xfrm>
            <a:off x="727839" y="1461623"/>
            <a:ext cx="10927339" cy="4076645"/>
          </a:xfrm>
          <a:prstGeom prst="rect">
            <a:avLst/>
          </a:prstGeom>
        </p:spPr>
      </p:pic>
      <p:sp>
        <p:nvSpPr>
          <p:cNvPr id="6" name="楕円 5"/>
          <p:cNvSpPr/>
          <p:nvPr/>
        </p:nvSpPr>
        <p:spPr>
          <a:xfrm flipV="1">
            <a:off x="1358790" y="2856466"/>
            <a:ext cx="482819" cy="4047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97723" y="4380129"/>
            <a:ext cx="204952" cy="55179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タイトル 1"/>
          <p:cNvSpPr txBox="1">
            <a:spLocks/>
          </p:cNvSpPr>
          <p:nvPr/>
        </p:nvSpPr>
        <p:spPr>
          <a:xfrm>
            <a:off x="319111" y="213575"/>
            <a:ext cx="3716861" cy="3105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２　「</a:t>
            </a:r>
            <a:r>
              <a:rPr lang="ja-JP" altLang="en-US" sz="1200" dirty="0">
                <a:solidFill>
                  <a:prstClr val="black"/>
                </a:solidFill>
                <a:latin typeface="HG丸ｺﾞｼｯｸM-PRO" panose="020F0600000000000000" pitchFamily="50" charset="-128"/>
                <a:ea typeface="HG丸ｺﾞｼｯｸM-PRO" panose="020F0600000000000000" pitchFamily="50" charset="-128"/>
              </a:rPr>
              <a:t>自殺</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2320487" y="5496993"/>
            <a:ext cx="9334691" cy="30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defTabSz="45720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 typeface="Arial" panose="020B0604020202020204" pitchFamily="34" charset="0"/>
              <a:buNone/>
            </a:pPr>
            <a:r>
              <a:rPr lang="ja-JP" altLang="en-US" sz="1400" dirty="0" smtClean="0">
                <a:solidFill>
                  <a:srgbClr val="000000"/>
                </a:solidFill>
                <a:latin typeface="ＭＳ ゴシック" panose="020B0609070205080204" pitchFamily="49" charset="-128"/>
                <a:ea typeface="ＭＳ ゴシック" panose="020B0609070205080204" pitchFamily="49" charset="-128"/>
              </a:rPr>
              <a:t>「自殺予防教育の実施に向けて（その１）」～自殺の実態と自殺予防教育の概要～</a:t>
            </a:r>
            <a:r>
              <a:rPr lang="ja-JP" altLang="en-US" sz="1400" dirty="0">
                <a:solidFill>
                  <a:srgbClr val="000000"/>
                </a:solidFill>
                <a:latin typeface="ＭＳ ゴシック" panose="020B0609070205080204" pitchFamily="49" charset="-128"/>
                <a:ea typeface="ＭＳ ゴシック" panose="020B0609070205080204" pitchFamily="49" charset="-128"/>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平成</a:t>
            </a:r>
            <a:r>
              <a:rPr lang="en-US" altLang="ja-JP" sz="1400" dirty="0" smtClean="0">
                <a:solidFill>
                  <a:srgbClr val="000000"/>
                </a:solidFill>
                <a:latin typeface="ＭＳ ゴシック" panose="020B0609070205080204" pitchFamily="49" charset="-128"/>
                <a:ea typeface="ＭＳ ゴシック" panose="020B0609070205080204" pitchFamily="49" charset="-128"/>
              </a:rPr>
              <a:t>29</a:t>
            </a:r>
            <a:r>
              <a:rPr lang="ja-JP" altLang="en-US" sz="1400" dirty="0" smtClean="0">
                <a:solidFill>
                  <a:srgbClr val="000000"/>
                </a:solidFill>
                <a:latin typeface="ＭＳ ゴシック" panose="020B0609070205080204" pitchFamily="49" charset="-128"/>
                <a:ea typeface="ＭＳ ゴシック" panose="020B0609070205080204" pitchFamily="49" charset="-128"/>
              </a:rPr>
              <a:t>年　北海道教育委員会</a:t>
            </a: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13</a:t>
            </a:fld>
            <a:endParaRPr kumimoji="1" lang="ja-JP" altLang="en-US"/>
          </a:p>
        </p:txBody>
      </p:sp>
    </p:spTree>
    <p:extLst>
      <p:ext uri="{BB962C8B-B14F-4D97-AF65-F5344CB8AC3E}">
        <p14:creationId xmlns:p14="http://schemas.microsoft.com/office/powerpoint/2010/main" val="22273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434" y="827313"/>
            <a:ext cx="9913883" cy="586560"/>
          </a:xfrm>
        </p:spPr>
        <p:txBody>
          <a:bodyPr>
            <a:normAutofit/>
          </a:bodyPr>
          <a:lstStyle/>
          <a:p>
            <a:r>
              <a:rPr kumimoji="1" lang="ja-JP" altLang="en-US" sz="3200" dirty="0" smtClean="0">
                <a:latin typeface="ＭＳ ゴシック" panose="020B0609070205080204" pitchFamily="49" charset="-128"/>
                <a:ea typeface="ＭＳ ゴシック" panose="020B0609070205080204" pitchFamily="49" charset="-128"/>
              </a:rPr>
              <a:t>○児童生徒の自殺に対する経験と予見の困難さ</a:t>
            </a:r>
            <a:endParaRPr kumimoji="1" lang="ja-JP" altLang="en-US" sz="3200" dirty="0">
              <a:latin typeface="ＭＳ ゴシック" panose="020B0609070205080204" pitchFamily="49" charset="-128"/>
              <a:ea typeface="ＭＳ ゴシック" panose="020B0609070205080204" pitchFamily="49" charset="-128"/>
            </a:endParaRP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83" y="1894370"/>
            <a:ext cx="11668751" cy="2843420"/>
          </a:xfrm>
        </p:spPr>
      </p:pic>
      <p:sp>
        <p:nvSpPr>
          <p:cNvPr id="9" name="テキスト ボックス 8"/>
          <p:cNvSpPr txBox="1">
            <a:spLocks noChangeArrowheads="1"/>
          </p:cNvSpPr>
          <p:nvPr/>
        </p:nvSpPr>
        <p:spPr bwMode="auto">
          <a:xfrm>
            <a:off x="2558754" y="5064398"/>
            <a:ext cx="9312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defTabSz="45720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 typeface="Arial" panose="020B0604020202020204" pitchFamily="34" charset="0"/>
              <a:buNone/>
            </a:pPr>
            <a:r>
              <a:rPr lang="ja-JP" altLang="en-US" sz="1400" dirty="0" smtClean="0">
                <a:solidFill>
                  <a:srgbClr val="000000"/>
                </a:solidFill>
                <a:latin typeface="ＭＳ ゴシック" panose="020B0609070205080204" pitchFamily="49" charset="-128"/>
                <a:ea typeface="ＭＳ ゴシック" panose="020B0609070205080204" pitchFamily="49" charset="-128"/>
              </a:rPr>
              <a:t>「自殺予防教育の実施に向けて（その１）」～自殺の実態と自殺予防教育の概要～</a:t>
            </a:r>
            <a:r>
              <a:rPr lang="ja-JP" altLang="en-US" sz="1400" dirty="0">
                <a:solidFill>
                  <a:srgbClr val="000000"/>
                </a:solidFill>
                <a:latin typeface="ＭＳ ゴシック" panose="020B0609070205080204" pitchFamily="49" charset="-128"/>
                <a:ea typeface="ＭＳ ゴシック" panose="020B0609070205080204" pitchFamily="49" charset="-128"/>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平成</a:t>
            </a:r>
            <a:r>
              <a:rPr lang="en-US" altLang="ja-JP" sz="1400" dirty="0" smtClean="0">
                <a:solidFill>
                  <a:srgbClr val="000000"/>
                </a:solidFill>
                <a:latin typeface="ＭＳ ゴシック" panose="020B0609070205080204" pitchFamily="49" charset="-128"/>
                <a:ea typeface="ＭＳ ゴシック" panose="020B0609070205080204" pitchFamily="49" charset="-128"/>
              </a:rPr>
              <a:t>29</a:t>
            </a:r>
            <a:r>
              <a:rPr lang="ja-JP" altLang="en-US" sz="1400" dirty="0" smtClean="0">
                <a:solidFill>
                  <a:srgbClr val="000000"/>
                </a:solidFill>
                <a:latin typeface="ＭＳ ゴシック" panose="020B0609070205080204" pitchFamily="49" charset="-128"/>
                <a:ea typeface="ＭＳ ゴシック" panose="020B0609070205080204" pitchFamily="49" charset="-128"/>
              </a:rPr>
              <a:t>年　北海道教育委員会</a:t>
            </a: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319111" y="213575"/>
            <a:ext cx="3716861" cy="3105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２　「</a:t>
            </a:r>
            <a:r>
              <a:rPr lang="ja-JP" altLang="en-US" sz="1200" dirty="0">
                <a:solidFill>
                  <a:prstClr val="black"/>
                </a:solidFill>
                <a:latin typeface="HG丸ｺﾞｼｯｸM-PRO" panose="020F0600000000000000" pitchFamily="50" charset="-128"/>
                <a:ea typeface="HG丸ｺﾞｼｯｸM-PRO" panose="020F0600000000000000" pitchFamily="50" charset="-128"/>
              </a:rPr>
              <a:t>自殺</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14</a:t>
            </a:fld>
            <a:endParaRPr kumimoji="1" lang="ja-JP" altLang="en-US"/>
          </a:p>
        </p:txBody>
      </p:sp>
    </p:spTree>
    <p:extLst>
      <p:ext uri="{BB962C8B-B14F-4D97-AF65-F5344CB8AC3E}">
        <p14:creationId xmlns:p14="http://schemas.microsoft.com/office/powerpoint/2010/main" val="257965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344" y="634065"/>
            <a:ext cx="9913883" cy="586560"/>
          </a:xfrm>
        </p:spPr>
        <p:txBody>
          <a:bodyPr>
            <a:normAutofit/>
          </a:bodyPr>
          <a:lstStyle/>
          <a:p>
            <a:r>
              <a:rPr kumimoji="1" lang="ja-JP" altLang="en-US" sz="3200" dirty="0" smtClean="0">
                <a:latin typeface="ＭＳ ゴシック" panose="020B0609070205080204" pitchFamily="49" charset="-128"/>
                <a:ea typeface="ＭＳ ゴシック" panose="020B0609070205080204" pitchFamily="49" charset="-128"/>
              </a:rPr>
              <a:t>（２）自殺予防教育の必要性</a:t>
            </a:r>
            <a:endParaRPr kumimoji="1" lang="ja-JP" altLang="en-US" sz="3200" dirty="0">
              <a:latin typeface="ＭＳ ゴシック" panose="020B0609070205080204" pitchFamily="49" charset="-128"/>
              <a:ea typeface="ＭＳ ゴシック" panose="020B0609070205080204" pitchFamily="49" charset="-128"/>
            </a:endParaRP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0817" y="1406366"/>
            <a:ext cx="7478402" cy="4537233"/>
          </a:xfrm>
        </p:spPr>
      </p:pic>
      <p:sp>
        <p:nvSpPr>
          <p:cNvPr id="8" name="タイトル 1"/>
          <p:cNvSpPr txBox="1">
            <a:spLocks/>
          </p:cNvSpPr>
          <p:nvPr/>
        </p:nvSpPr>
        <p:spPr>
          <a:xfrm>
            <a:off x="319111" y="213575"/>
            <a:ext cx="3716861" cy="3105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２　「</a:t>
            </a:r>
            <a:r>
              <a:rPr lang="ja-JP" altLang="en-US" sz="1200" dirty="0">
                <a:solidFill>
                  <a:prstClr val="black"/>
                </a:solidFill>
                <a:latin typeface="HG丸ｺﾞｼｯｸM-PRO" panose="020F0600000000000000" pitchFamily="50" charset="-128"/>
                <a:ea typeface="HG丸ｺﾞｼｯｸM-PRO" panose="020F0600000000000000" pitchFamily="50" charset="-128"/>
              </a:rPr>
              <a:t>自殺</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15</a:t>
            </a:fld>
            <a:endParaRPr kumimoji="1" lang="ja-JP" altLang="en-US"/>
          </a:p>
        </p:txBody>
      </p:sp>
    </p:spTree>
    <p:extLst>
      <p:ext uri="{BB962C8B-B14F-4D97-AF65-F5344CB8AC3E}">
        <p14:creationId xmlns:p14="http://schemas.microsoft.com/office/powerpoint/2010/main" val="257070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6831" y="1390654"/>
            <a:ext cx="3623487" cy="5246627"/>
          </a:xfrm>
          <a:prstGeom prst="rect">
            <a:avLst/>
          </a:prstGeom>
        </p:spPr>
      </p:pic>
      <p:sp>
        <p:nvSpPr>
          <p:cNvPr id="4" name="楕円 3"/>
          <p:cNvSpPr/>
          <p:nvPr/>
        </p:nvSpPr>
        <p:spPr>
          <a:xfrm>
            <a:off x="739546" y="3552232"/>
            <a:ext cx="3358055" cy="175928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5163009" y="2063324"/>
            <a:ext cx="6704779" cy="3535010"/>
          </a:xfrm>
          <a:prstGeom prst="rect">
            <a:avLst/>
          </a:prstGeom>
        </p:spPr>
      </p:pic>
      <p:sp>
        <p:nvSpPr>
          <p:cNvPr id="3" name="正方形/長方形 2"/>
          <p:cNvSpPr/>
          <p:nvPr/>
        </p:nvSpPr>
        <p:spPr>
          <a:xfrm>
            <a:off x="392130" y="586461"/>
            <a:ext cx="7571303" cy="584775"/>
          </a:xfrm>
          <a:prstGeom prst="rect">
            <a:avLst/>
          </a:prstGeom>
        </p:spPr>
        <p:txBody>
          <a:bodyPr wrap="none">
            <a:spAutoFit/>
          </a:bodyPr>
          <a:lstStyle/>
          <a:p>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３</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「自殺</a:t>
            </a:r>
            <a:r>
              <a:rPr lang="ja-JP" altLang="en-US" sz="3200" dirty="0">
                <a:latin typeface="ＭＳ ゴシック" panose="020B0609070205080204" pitchFamily="49" charset="-128"/>
                <a:ea typeface="ＭＳ ゴシック" panose="020B0609070205080204" pitchFamily="49" charset="-128"/>
              </a:rPr>
              <a:t>予防教育プログラム」の活用</a:t>
            </a:r>
            <a:endParaRPr lang="en-US" altLang="ja-JP" sz="3200" dirty="0">
              <a:latin typeface="ＭＳ ゴシック" panose="020B0609070205080204" pitchFamily="49" charset="-128"/>
              <a:ea typeface="ＭＳ ゴシック" panose="020B0609070205080204" pitchFamily="49" charset="-128"/>
            </a:endParaRPr>
          </a:p>
        </p:txBody>
      </p:sp>
      <p:sp>
        <p:nvSpPr>
          <p:cNvPr id="9" name="下矢印 8"/>
          <p:cNvSpPr/>
          <p:nvPr/>
        </p:nvSpPr>
        <p:spPr>
          <a:xfrm rot="16200000">
            <a:off x="4351930" y="3841932"/>
            <a:ext cx="822182" cy="799976"/>
          </a:xfrm>
          <a:prstGeom prst="downArrow">
            <a:avLst/>
          </a:prstGeom>
          <a:solidFill>
            <a:srgbClr val="FFFF66"/>
          </a:solidFill>
          <a:ln w="28575">
            <a:solidFill>
              <a:srgbClr val="FF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319111" y="213575"/>
            <a:ext cx="3716861" cy="3105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２　「</a:t>
            </a:r>
            <a:r>
              <a:rPr lang="ja-JP" altLang="en-US" sz="1200" dirty="0">
                <a:solidFill>
                  <a:prstClr val="black"/>
                </a:solidFill>
                <a:latin typeface="HG丸ｺﾞｼｯｸM-PRO" panose="020F0600000000000000" pitchFamily="50" charset="-128"/>
                <a:ea typeface="HG丸ｺﾞｼｯｸM-PRO" panose="020F0600000000000000" pitchFamily="50" charset="-128"/>
              </a:rPr>
              <a:t>自殺</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4410515" y="5904577"/>
            <a:ext cx="7781485" cy="451773"/>
          </a:xfrm>
          <a:prstGeom prst="rect">
            <a:avLst/>
          </a:prstGeom>
          <a:noFill/>
        </p:spPr>
        <p:txBody>
          <a:bodyPr wrap="square" rtlCol="0">
            <a:noAutofit/>
          </a:bodyPr>
          <a:lstStyle/>
          <a:p>
            <a:r>
              <a:rPr lang="en-US" altLang="ja-JP" sz="2000" dirty="0"/>
              <a:t>http://</a:t>
            </a:r>
            <a:r>
              <a:rPr lang="en-US" altLang="ja-JP" sz="2000" dirty="0" smtClean="0"/>
              <a:t>www.dokyoi.pref.hokkaido.lg.jp/hk/ssa/jisatuyoboukyouiku.htm</a:t>
            </a:r>
            <a:endParaRPr kumimoji="1" lang="ja-JP" altLang="en-US" sz="2000" dirty="0"/>
          </a:p>
        </p:txBody>
      </p:sp>
      <p:sp>
        <p:nvSpPr>
          <p:cNvPr id="5" name="スライド番号プレースホルダー 4"/>
          <p:cNvSpPr>
            <a:spLocks noGrp="1"/>
          </p:cNvSpPr>
          <p:nvPr>
            <p:ph type="sldNum" sz="quarter" idx="12"/>
          </p:nvPr>
        </p:nvSpPr>
        <p:spPr/>
        <p:txBody>
          <a:bodyPr/>
          <a:lstStyle/>
          <a:p>
            <a:fld id="{F5C35AD2-8B7B-4CF4-BC66-4791DB21DCBF}" type="slidenum">
              <a:rPr kumimoji="1" lang="ja-JP" altLang="en-US" smtClean="0"/>
              <a:t>16</a:t>
            </a:fld>
            <a:endParaRPr kumimoji="1" lang="ja-JP" altLang="en-US"/>
          </a:p>
        </p:txBody>
      </p:sp>
    </p:spTree>
    <p:extLst>
      <p:ext uri="{BB962C8B-B14F-4D97-AF65-F5344CB8AC3E}">
        <p14:creationId xmlns:p14="http://schemas.microsoft.com/office/powerpoint/2010/main" val="129509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65856" y="1036308"/>
            <a:ext cx="10121191" cy="584775"/>
          </a:xfrm>
          <a:prstGeom prst="rect">
            <a:avLst/>
          </a:prstGeom>
          <a:noFill/>
        </p:spPr>
        <p:txBody>
          <a:bodyPr wrap="square" rtlCol="0">
            <a:spAutoFit/>
          </a:bodyPr>
          <a:lstStyle/>
          <a:p>
            <a:r>
              <a:rPr kumimoji="1" lang="en-US" altLang="ja-JP" sz="3200" u="sng" dirty="0">
                <a:latin typeface="ＭＳ ゴシック" panose="020B0609070205080204" pitchFamily="49" charset="-128"/>
                <a:ea typeface="ＭＳ ゴシック" panose="020B0609070205080204" pitchFamily="49" charset="-128"/>
              </a:rPr>
              <a:t>A</a:t>
            </a:r>
            <a:r>
              <a:rPr kumimoji="1" lang="ja-JP" altLang="en-US" sz="3200" u="sng" dirty="0">
                <a:latin typeface="ＭＳ ゴシック" panose="020B0609070205080204" pitchFamily="49" charset="-128"/>
                <a:ea typeface="ＭＳ ゴシック" panose="020B0609070205080204" pitchFamily="49" charset="-128"/>
              </a:rPr>
              <a:t>：援助希求的態度の育成</a:t>
            </a:r>
          </a:p>
        </p:txBody>
      </p:sp>
      <p:sp>
        <p:nvSpPr>
          <p:cNvPr id="11" name="テキスト ボックス 10"/>
          <p:cNvSpPr txBox="1"/>
          <p:nvPr/>
        </p:nvSpPr>
        <p:spPr>
          <a:xfrm>
            <a:off x="589711" y="1842241"/>
            <a:ext cx="11240623" cy="83099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児童</a:t>
            </a:r>
            <a:r>
              <a:rPr lang="ja-JP" altLang="en-US" sz="2400" dirty="0">
                <a:latin typeface="ＭＳ ゴシック" panose="020B0609070205080204" pitchFamily="49" charset="-128"/>
                <a:ea typeface="ＭＳ ゴシック" panose="020B0609070205080204" pitchFamily="49" charset="-128"/>
              </a:rPr>
              <a:t>生徒が悩んだり困ったり</a:t>
            </a:r>
            <a:r>
              <a:rPr lang="ja-JP" altLang="en-US" sz="2400" dirty="0" smtClean="0">
                <a:latin typeface="ＭＳ ゴシック" panose="020B0609070205080204" pitchFamily="49" charset="-128"/>
                <a:ea typeface="ＭＳ ゴシック" panose="020B0609070205080204" pitchFamily="49" charset="-128"/>
              </a:rPr>
              <a:t>した</a:t>
            </a:r>
            <a:r>
              <a:rPr lang="ja-JP" altLang="en-US" sz="2400" dirty="0">
                <a:latin typeface="ＭＳ ゴシック" panose="020B0609070205080204" pitchFamily="49" charset="-128"/>
                <a:ea typeface="ＭＳ ゴシック" panose="020B0609070205080204" pitchFamily="49" charset="-128"/>
              </a:rPr>
              <a:t>場合、誰かに相談したり助けを</a:t>
            </a:r>
            <a:r>
              <a:rPr lang="ja-JP" altLang="en-US" sz="2400" dirty="0" smtClean="0">
                <a:latin typeface="ＭＳ ゴシック" panose="020B0609070205080204" pitchFamily="49" charset="-128"/>
                <a:ea typeface="ＭＳ ゴシック" panose="020B0609070205080204" pitchFamily="49" charset="-128"/>
              </a:rPr>
              <a:t>求めたりする</a:t>
            </a:r>
            <a:r>
              <a:rPr lang="ja-JP" altLang="en-US" sz="2400" dirty="0">
                <a:latin typeface="ＭＳ ゴシック" panose="020B0609070205080204" pitchFamily="49" charset="-128"/>
                <a:ea typeface="ＭＳ ゴシック" panose="020B0609070205080204" pitchFamily="49" charset="-128"/>
              </a:rPr>
              <a:t>力を身に</a:t>
            </a:r>
            <a:r>
              <a:rPr lang="ja-JP" altLang="en-US" sz="2400" dirty="0" smtClean="0">
                <a:latin typeface="ＭＳ ゴシック" panose="020B0609070205080204" pitchFamily="49" charset="-128"/>
                <a:ea typeface="ＭＳ ゴシック" panose="020B0609070205080204" pitchFamily="49" charset="-128"/>
              </a:rPr>
              <a:t>付ける。</a:t>
            </a:r>
            <a:endParaRPr lang="en-US" altLang="ja-JP" sz="2800"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565857" y="2873461"/>
            <a:ext cx="10121191" cy="584775"/>
          </a:xfrm>
          <a:prstGeom prst="rect">
            <a:avLst/>
          </a:prstGeom>
          <a:noFill/>
        </p:spPr>
        <p:txBody>
          <a:bodyPr wrap="square" rtlCol="0">
            <a:spAutoFit/>
          </a:bodyPr>
          <a:lstStyle/>
          <a:p>
            <a:r>
              <a:rPr kumimoji="1" lang="en-US" altLang="ja-JP" sz="3200" u="sng" dirty="0">
                <a:latin typeface="ＭＳ ゴシック" panose="020B0609070205080204" pitchFamily="49" charset="-128"/>
                <a:ea typeface="ＭＳ ゴシック" panose="020B0609070205080204" pitchFamily="49" charset="-128"/>
              </a:rPr>
              <a:t>B</a:t>
            </a:r>
            <a:r>
              <a:rPr kumimoji="1" lang="ja-JP" altLang="en-US" sz="3200" u="sng" dirty="0">
                <a:latin typeface="ＭＳ ゴシック" panose="020B0609070205080204" pitchFamily="49" charset="-128"/>
                <a:ea typeface="ＭＳ ゴシック" panose="020B0609070205080204" pitchFamily="49" charset="-128"/>
              </a:rPr>
              <a:t>：早期の問題認識（心の健康</a:t>
            </a:r>
            <a:r>
              <a:rPr kumimoji="1" lang="ja-JP" altLang="en-US" sz="3200" u="sng" dirty="0" smtClean="0">
                <a:latin typeface="ＭＳ ゴシック" panose="020B0609070205080204" pitchFamily="49" charset="-128"/>
                <a:ea typeface="ＭＳ ゴシック" panose="020B0609070205080204" pitchFamily="49" charset="-128"/>
              </a:rPr>
              <a:t>）</a:t>
            </a:r>
            <a:endParaRPr kumimoji="1" lang="ja-JP" altLang="en-US" sz="3200" u="sng"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89711" y="3663058"/>
            <a:ext cx="11240623" cy="461665"/>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・正しい</a:t>
            </a:r>
            <a:r>
              <a:rPr lang="ja-JP" altLang="en-US" sz="2400" dirty="0">
                <a:latin typeface="ＭＳ ゴシック" panose="020B0609070205080204" pitchFamily="49" charset="-128"/>
                <a:ea typeface="ＭＳ ゴシック" panose="020B0609070205080204" pitchFamily="49" charset="-128"/>
              </a:rPr>
              <a:t>知識を早期に</a:t>
            </a:r>
            <a:r>
              <a:rPr lang="ja-JP" altLang="en-US" sz="2400" dirty="0" smtClean="0">
                <a:latin typeface="ＭＳ ゴシック" panose="020B0609070205080204" pitchFamily="49" charset="-128"/>
                <a:ea typeface="ＭＳ ゴシック" panose="020B0609070205080204" pitchFamily="49" charset="-128"/>
              </a:rPr>
              <a:t>与えること</a:t>
            </a:r>
            <a:r>
              <a:rPr lang="ja-JP" altLang="en-US" sz="2400" dirty="0">
                <a:latin typeface="ＭＳ ゴシック" panose="020B0609070205080204" pitchFamily="49" charset="-128"/>
                <a:ea typeface="ＭＳ ゴシック" panose="020B0609070205080204" pitchFamily="49" charset="-128"/>
              </a:rPr>
              <a:t>により自殺の予防を図ることを</a:t>
            </a:r>
            <a:r>
              <a:rPr lang="ja-JP" altLang="en-US" sz="2400" dirty="0" smtClean="0">
                <a:latin typeface="ＭＳ ゴシック" panose="020B0609070205080204" pitchFamily="49" charset="-128"/>
                <a:ea typeface="ＭＳ ゴシック" panose="020B0609070205080204" pitchFamily="49" charset="-128"/>
              </a:rPr>
              <a:t>意図している。</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589712" y="4498261"/>
            <a:ext cx="10121191" cy="584775"/>
          </a:xfrm>
          <a:prstGeom prst="rect">
            <a:avLst/>
          </a:prstGeom>
          <a:noFill/>
        </p:spPr>
        <p:txBody>
          <a:bodyPr wrap="square" rtlCol="0">
            <a:spAutoFit/>
          </a:bodyPr>
          <a:lstStyle/>
          <a:p>
            <a:r>
              <a:rPr kumimoji="1" lang="en-US" altLang="ja-JP" sz="3200" u="sng" dirty="0">
                <a:latin typeface="ＭＳ ゴシック" panose="020B0609070205080204" pitchFamily="49" charset="-128"/>
                <a:ea typeface="ＭＳ ゴシック" panose="020B0609070205080204" pitchFamily="49" charset="-128"/>
              </a:rPr>
              <a:t>C</a:t>
            </a:r>
            <a:r>
              <a:rPr kumimoji="1" lang="ja-JP" altLang="en-US" sz="3200" u="sng" dirty="0">
                <a:latin typeface="ＭＳ ゴシック" panose="020B0609070205080204" pitchFamily="49" charset="-128"/>
                <a:ea typeface="ＭＳ ゴシック" panose="020B0609070205080204" pitchFamily="49" charset="-128"/>
              </a:rPr>
              <a:t>：ストレス対処能力の育成</a:t>
            </a:r>
          </a:p>
        </p:txBody>
      </p:sp>
      <p:sp>
        <p:nvSpPr>
          <p:cNvPr id="18" name="テキスト ボックス 17"/>
          <p:cNvSpPr txBox="1"/>
          <p:nvPr/>
        </p:nvSpPr>
        <p:spPr>
          <a:xfrm>
            <a:off x="589711" y="5151815"/>
            <a:ext cx="11240623" cy="83099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・児童</a:t>
            </a:r>
            <a:r>
              <a:rPr lang="ja-JP" altLang="en-US" sz="2400" dirty="0">
                <a:latin typeface="ＭＳ ゴシック" panose="020B0609070205080204" pitchFamily="49" charset="-128"/>
                <a:ea typeface="ＭＳ ゴシック" panose="020B0609070205080204" pitchFamily="49" charset="-128"/>
              </a:rPr>
              <a:t>生徒が困難な直面</a:t>
            </a:r>
            <a:r>
              <a:rPr lang="ja-JP" altLang="en-US" sz="2400" dirty="0" smtClean="0">
                <a:latin typeface="ＭＳ ゴシック" panose="020B0609070205080204" pitchFamily="49" charset="-128"/>
                <a:ea typeface="ＭＳ ゴシック" panose="020B0609070205080204" pitchFamily="49" charset="-128"/>
              </a:rPr>
              <a:t>に遭遇</a:t>
            </a:r>
            <a:r>
              <a:rPr lang="ja-JP" altLang="en-US" sz="2400" dirty="0">
                <a:latin typeface="ＭＳ ゴシック" panose="020B0609070205080204" pitchFamily="49" charset="-128"/>
                <a:ea typeface="ＭＳ ゴシック" panose="020B0609070205080204" pitchFamily="49" charset="-128"/>
              </a:rPr>
              <a:t>するなどストレスがかかった</a:t>
            </a:r>
            <a:r>
              <a:rPr lang="ja-JP" altLang="en-US" sz="2400" dirty="0" smtClean="0">
                <a:latin typeface="ＭＳ ゴシック" panose="020B0609070205080204" pitchFamily="49" charset="-128"/>
                <a:ea typeface="ＭＳ ゴシック" panose="020B0609070205080204" pitchFamily="49" charset="-128"/>
              </a:rPr>
              <a:t>状況において</a:t>
            </a:r>
            <a:r>
              <a:rPr lang="ja-JP" altLang="en-US" sz="2400" dirty="0">
                <a:latin typeface="ＭＳ ゴシック" panose="020B0609070205080204" pitchFamily="49" charset="-128"/>
                <a:ea typeface="ＭＳ ゴシック" panose="020B0609070205080204" pitchFamily="49" charset="-128"/>
              </a:rPr>
              <a:t>、そのストレスに対処する</a:t>
            </a:r>
            <a:r>
              <a:rPr lang="ja-JP" altLang="en-US" sz="2400" dirty="0" smtClean="0">
                <a:latin typeface="ＭＳ ゴシック" panose="020B0609070205080204" pitchFamily="49" charset="-128"/>
                <a:ea typeface="ＭＳ ゴシック" panose="020B0609070205080204" pitchFamily="49" charset="-128"/>
              </a:rPr>
              <a:t>力を</a:t>
            </a:r>
            <a:r>
              <a:rPr lang="ja-JP" altLang="en-US" sz="2400" dirty="0">
                <a:latin typeface="ＭＳ ゴシック" panose="020B0609070205080204" pitchFamily="49" charset="-128"/>
                <a:ea typeface="ＭＳ ゴシック" panose="020B0609070205080204" pitchFamily="49" charset="-128"/>
              </a:rPr>
              <a:t>身に</a:t>
            </a:r>
            <a:r>
              <a:rPr lang="ja-JP" altLang="en-US" sz="2400" dirty="0" smtClean="0">
                <a:latin typeface="ＭＳ ゴシック" panose="020B0609070205080204" pitchFamily="49" charset="-128"/>
                <a:ea typeface="ＭＳ ゴシック" panose="020B0609070205080204" pitchFamily="49" charset="-128"/>
              </a:rPr>
              <a:t>付ける。</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319111" y="213575"/>
            <a:ext cx="3716861" cy="3105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２　「</a:t>
            </a:r>
            <a:r>
              <a:rPr lang="ja-JP" altLang="en-US" sz="1200" dirty="0">
                <a:solidFill>
                  <a:prstClr val="black"/>
                </a:solidFill>
                <a:latin typeface="HG丸ｺﾞｼｯｸM-PRO" panose="020F0600000000000000" pitchFamily="50" charset="-128"/>
                <a:ea typeface="HG丸ｺﾞｼｯｸM-PRO" panose="020F0600000000000000" pitchFamily="50" charset="-128"/>
              </a:rPr>
              <a:t>自殺</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17</a:t>
            </a:fld>
            <a:endParaRPr kumimoji="1" lang="ja-JP" altLang="en-US"/>
          </a:p>
        </p:txBody>
      </p:sp>
    </p:spTree>
    <p:extLst>
      <p:ext uri="{BB962C8B-B14F-4D97-AF65-F5344CB8AC3E}">
        <p14:creationId xmlns:p14="http://schemas.microsoft.com/office/powerpoint/2010/main" val="3098323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0"/>
          <p:cNvSpPr txBox="1">
            <a:spLocks noChangeArrowheads="1"/>
          </p:cNvSpPr>
          <p:nvPr/>
        </p:nvSpPr>
        <p:spPr bwMode="auto">
          <a:xfrm>
            <a:off x="776105" y="498485"/>
            <a:ext cx="7702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nSpc>
                <a:spcPct val="100000"/>
              </a:lnSpc>
              <a:spcBef>
                <a:spcPct val="50000"/>
              </a:spcBef>
              <a:buClr>
                <a:srgbClr val="2D5902"/>
              </a:buClr>
              <a:buNone/>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１</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北海道の不登校</a:t>
            </a:r>
            <a:r>
              <a:rPr lang="ja-JP" altLang="en-US" sz="3200" dirty="0">
                <a:latin typeface="Arial" panose="020B0604020202020204" pitchFamily="34" charset="0"/>
                <a:ea typeface="ＭＳ ゴシック" panose="020B0609070205080204" pitchFamily="49" charset="-128"/>
              </a:rPr>
              <a:t>児童生徒数の</a:t>
            </a:r>
            <a:r>
              <a:rPr lang="ja-JP" altLang="en-US" sz="3200" dirty="0" smtClean="0">
                <a:latin typeface="Arial" panose="020B0604020202020204" pitchFamily="34" charset="0"/>
                <a:ea typeface="ＭＳ ゴシック" panose="020B0609070205080204" pitchFamily="49" charset="-128"/>
              </a:rPr>
              <a:t>推移</a:t>
            </a:r>
            <a:endParaRPr lang="ja-JP" altLang="en-US" sz="3200" dirty="0">
              <a:latin typeface="Arial" panose="020B0604020202020204" pitchFamily="34" charset="0"/>
              <a:ea typeface="ＭＳ ゴシック" panose="020B0609070205080204" pitchFamily="49" charset="-128"/>
            </a:endParaRPr>
          </a:p>
        </p:txBody>
      </p:sp>
      <p:sp>
        <p:nvSpPr>
          <p:cNvPr id="48137" name="Text Box 4"/>
          <p:cNvSpPr txBox="1">
            <a:spLocks noChangeArrowheads="1"/>
          </p:cNvSpPr>
          <p:nvPr/>
        </p:nvSpPr>
        <p:spPr bwMode="auto">
          <a:xfrm>
            <a:off x="3207744" y="6356127"/>
            <a:ext cx="7455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gn="ctr" eaLnBrk="1" hangingPunct="1">
              <a:lnSpc>
                <a:spcPct val="100000"/>
              </a:lnSpc>
              <a:spcBef>
                <a:spcPct val="20000"/>
              </a:spcBef>
              <a:buClr>
                <a:srgbClr val="2D5902"/>
              </a:buClr>
              <a:buFont typeface="Wingdings" panose="05000000000000000000" pitchFamily="2" charset="2"/>
              <a:buNone/>
            </a:pP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年度</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児童生徒の問題行動・不登校等生徒</a:t>
            </a:r>
            <a:r>
              <a:rPr lang="ja-JP" altLang="en-US" sz="1400" dirty="0">
                <a:latin typeface="ＭＳ ゴシック" panose="020B0609070205080204" pitchFamily="49" charset="-128"/>
                <a:ea typeface="ＭＳ ゴシック" panose="020B0609070205080204" pitchFamily="49" charset="-128"/>
              </a:rPr>
              <a:t>指導上の諸課題に関する調査」</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北海道</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953244" y="1113732"/>
            <a:ext cx="7348272" cy="4960262"/>
          </a:xfrm>
          <a:prstGeom prst="rect">
            <a:avLst/>
          </a:prstGeom>
        </p:spPr>
      </p:pic>
      <p:sp>
        <p:nvSpPr>
          <p:cNvPr id="21" name="角丸四角形 20">
            <a:extLst/>
          </p:cNvPr>
          <p:cNvSpPr/>
          <p:nvPr/>
        </p:nvSpPr>
        <p:spPr>
          <a:xfrm>
            <a:off x="8718778" y="683687"/>
            <a:ext cx="2865630" cy="665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smtClean="0">
                <a:solidFill>
                  <a:prstClr val="white"/>
                </a:solidFill>
              </a:rPr>
              <a:t>公立小・中学校</a:t>
            </a:r>
            <a:endParaRPr kumimoji="1" lang="ja-JP" altLang="en-US" sz="2800" dirty="0">
              <a:solidFill>
                <a:prstClr val="white"/>
              </a:solidFill>
            </a:endParaRPr>
          </a:p>
        </p:txBody>
      </p:sp>
      <p:sp>
        <p:nvSpPr>
          <p:cNvPr id="9" name="角丸四角形 8">
            <a:extLst/>
          </p:cNvPr>
          <p:cNvSpPr/>
          <p:nvPr/>
        </p:nvSpPr>
        <p:spPr>
          <a:xfrm>
            <a:off x="7848600" y="4263668"/>
            <a:ext cx="4267200" cy="204689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4400">
                <a:solidFill>
                  <a:srgbClr val="996633"/>
                </a:solidFill>
                <a:latin typeface="Arial" panose="020B0604020202020204" pitchFamily="34" charset="0"/>
                <a:ea typeface="ＭＳ ゴシック" panose="020B0609070205080204" pitchFamily="49" charset="-128"/>
              </a:defRPr>
            </a:lvl1pPr>
            <a:lvl2pPr>
              <a:defRPr sz="4400">
                <a:solidFill>
                  <a:srgbClr val="996633"/>
                </a:solidFill>
                <a:latin typeface="Arial" panose="020B0604020202020204" pitchFamily="34" charset="0"/>
                <a:ea typeface="ＭＳ ゴシック" panose="020B0609070205080204" pitchFamily="49" charset="-128"/>
              </a:defRPr>
            </a:lvl2pPr>
            <a:lvl3pPr>
              <a:defRPr sz="4400">
                <a:solidFill>
                  <a:srgbClr val="996633"/>
                </a:solidFill>
                <a:latin typeface="Arial" panose="020B0604020202020204" pitchFamily="34" charset="0"/>
                <a:ea typeface="ＭＳ ゴシック" panose="020B0609070205080204" pitchFamily="49" charset="-128"/>
              </a:defRPr>
            </a:lvl3pPr>
            <a:lvl4pPr>
              <a:defRPr sz="4400">
                <a:solidFill>
                  <a:srgbClr val="996633"/>
                </a:solidFill>
                <a:latin typeface="Arial" panose="020B0604020202020204" pitchFamily="34" charset="0"/>
                <a:ea typeface="ＭＳ ゴシック" panose="020B0609070205080204" pitchFamily="49" charset="-128"/>
              </a:defRPr>
            </a:lvl4pPr>
            <a:lvl5pPr>
              <a:defRPr sz="4400">
                <a:solidFill>
                  <a:srgbClr val="996633"/>
                </a:solidFill>
                <a:latin typeface="Arial" panose="020B0604020202020204" pitchFamily="34" charset="0"/>
                <a:ea typeface="ＭＳ ゴシック" panose="020B0609070205080204" pitchFamily="49" charset="-128"/>
              </a:defRPr>
            </a:lvl5pPr>
            <a:lvl6pPr fontAlgn="base">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6pPr>
            <a:lvl7pPr fontAlgn="base">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7pPr>
            <a:lvl8pPr fontAlgn="base">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8pPr>
            <a:lvl9pPr fontAlgn="base">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9pPr>
          </a:lstStyle>
          <a:p>
            <a:pPr eaLnBrk="1" hangingPunct="1">
              <a:buFont typeface="Arial" panose="020B0604020202020204" pitchFamily="34" charset="0"/>
              <a:buNone/>
              <a:defRPr/>
            </a:pPr>
            <a:r>
              <a:rPr lang="ja-JP" altLang="en-US" sz="1800" dirty="0" smtClean="0">
                <a:solidFill>
                  <a:schemeClr val="tx1"/>
                </a:solidFill>
                <a:latin typeface="Calibri" panose="020F0502020204030204" pitchFamily="34" charset="0"/>
                <a:ea typeface="ＭＳ Ｐゴシック" panose="020B0600070205080204" pitchFamily="50" charset="-128"/>
              </a:rPr>
              <a:t>平成</a:t>
            </a:r>
            <a:r>
              <a:rPr lang="en-US" altLang="ja-JP" sz="1800" dirty="0" smtClean="0">
                <a:solidFill>
                  <a:schemeClr val="tx1"/>
                </a:solidFill>
                <a:latin typeface="Calibri" panose="020F0502020204030204" pitchFamily="34" charset="0"/>
                <a:ea typeface="ＭＳ Ｐゴシック" panose="020B0600070205080204" pitchFamily="50" charset="-128"/>
              </a:rPr>
              <a:t>30</a:t>
            </a:r>
            <a:r>
              <a:rPr lang="ja-JP" altLang="en-US" sz="1800" dirty="0" smtClean="0">
                <a:solidFill>
                  <a:schemeClr val="tx1"/>
                </a:solidFill>
                <a:latin typeface="Calibri" panose="020F0502020204030204" pitchFamily="34" charset="0"/>
                <a:ea typeface="ＭＳ Ｐゴシック" panose="020B0600070205080204" pitchFamily="50" charset="-128"/>
              </a:rPr>
              <a:t>年度</a:t>
            </a:r>
            <a:r>
              <a:rPr lang="ja-JP" altLang="en-US" sz="1800" dirty="0">
                <a:solidFill>
                  <a:schemeClr val="tx1"/>
                </a:solidFill>
                <a:latin typeface="Calibri" panose="020F0502020204030204" pitchFamily="34" charset="0"/>
                <a:ea typeface="ＭＳ Ｐゴシック" panose="020B0600070205080204" pitchFamily="50" charset="-128"/>
              </a:rPr>
              <a:t>公立小・中・高等学校における不登校児童生徒数は、</a:t>
            </a:r>
            <a:endParaRPr lang="en-US" altLang="ja-JP" sz="1800" dirty="0">
              <a:solidFill>
                <a:schemeClr val="tx1"/>
              </a:solidFill>
              <a:latin typeface="Calibri" panose="020F0502020204030204" pitchFamily="34" charset="0"/>
              <a:ea typeface="ＭＳ Ｐゴシック" panose="020B0600070205080204" pitchFamily="50" charset="-128"/>
            </a:endParaRPr>
          </a:p>
          <a:p>
            <a:pPr eaLnBrk="1" hangingPunct="1">
              <a:buFont typeface="Arial" panose="020B0604020202020204" pitchFamily="34" charset="0"/>
              <a:buNone/>
              <a:defRPr/>
            </a:pPr>
            <a:r>
              <a:rPr lang="ja-JP" altLang="en-US" sz="1800" dirty="0">
                <a:solidFill>
                  <a:schemeClr val="tx1"/>
                </a:solidFill>
                <a:latin typeface="Calibri" panose="020F0502020204030204" pitchFamily="34" charset="0"/>
                <a:ea typeface="ＭＳ Ｐゴシック" panose="020B0600070205080204" pitchFamily="50" charset="-128"/>
              </a:rPr>
              <a:t>小学校</a:t>
            </a:r>
            <a:r>
              <a:rPr lang="en-US" altLang="ja-JP" sz="1800" dirty="0" smtClean="0">
                <a:solidFill>
                  <a:schemeClr val="tx1"/>
                </a:solidFill>
                <a:latin typeface="Calibri" panose="020F0502020204030204" pitchFamily="34" charset="0"/>
                <a:ea typeface="ＭＳ Ｐゴシック" panose="020B0600070205080204" pitchFamily="50" charset="-128"/>
              </a:rPr>
              <a:t>1,539</a:t>
            </a:r>
            <a:r>
              <a:rPr lang="ja-JP" altLang="en-US" sz="1800" dirty="0" smtClean="0">
                <a:solidFill>
                  <a:schemeClr val="tx1"/>
                </a:solidFill>
                <a:latin typeface="Calibri" panose="020F0502020204030204" pitchFamily="34" charset="0"/>
                <a:ea typeface="ＭＳ Ｐゴシック" panose="020B0600070205080204" pitchFamily="50" charset="-128"/>
              </a:rPr>
              <a:t>人</a:t>
            </a:r>
            <a:r>
              <a:rPr lang="ja-JP" altLang="en-US" sz="1800" dirty="0">
                <a:solidFill>
                  <a:schemeClr val="tx1"/>
                </a:solidFill>
                <a:latin typeface="Calibri" panose="020F0502020204030204" pitchFamily="34" charset="0"/>
                <a:ea typeface="ＭＳ Ｐゴシック" panose="020B0600070205080204" pitchFamily="50" charset="-128"/>
              </a:rPr>
              <a:t>（</a:t>
            </a:r>
            <a:r>
              <a:rPr lang="en-US" altLang="ja-JP" sz="1800" dirty="0">
                <a:solidFill>
                  <a:schemeClr val="tx1"/>
                </a:solidFill>
                <a:latin typeface="Calibri" panose="020F0502020204030204" pitchFamily="34" charset="0"/>
                <a:ea typeface="ＭＳ Ｐゴシック" panose="020B0600070205080204" pitchFamily="50" charset="-128"/>
              </a:rPr>
              <a:t>1000</a:t>
            </a:r>
            <a:r>
              <a:rPr lang="ja-JP" altLang="en-US" sz="1800" dirty="0" smtClean="0">
                <a:solidFill>
                  <a:schemeClr val="tx1"/>
                </a:solidFill>
                <a:latin typeface="Calibri" panose="020F0502020204030204" pitchFamily="34" charset="0"/>
                <a:ea typeface="ＭＳ Ｐゴシック" panose="020B0600070205080204" pitchFamily="50" charset="-128"/>
              </a:rPr>
              <a:t>人当たり</a:t>
            </a:r>
            <a:r>
              <a:rPr lang="en-US" altLang="ja-JP" sz="1800" dirty="0" smtClean="0">
                <a:solidFill>
                  <a:schemeClr val="tx1"/>
                </a:solidFill>
                <a:latin typeface="Calibri" panose="020F0502020204030204" pitchFamily="34" charset="0"/>
                <a:ea typeface="ＭＳ Ｐゴシック" panose="020B0600070205080204" pitchFamily="50" charset="-128"/>
              </a:rPr>
              <a:t>6.4</a:t>
            </a:r>
            <a:r>
              <a:rPr lang="ja-JP" altLang="en-US" sz="1800" dirty="0" smtClean="0">
                <a:solidFill>
                  <a:schemeClr val="tx1"/>
                </a:solidFill>
                <a:latin typeface="Calibri" panose="020F0502020204030204" pitchFamily="34" charset="0"/>
                <a:ea typeface="ＭＳ Ｐゴシック" panose="020B0600070205080204" pitchFamily="50" charset="-128"/>
              </a:rPr>
              <a:t>人</a:t>
            </a:r>
            <a:r>
              <a:rPr lang="ja-JP" altLang="en-US" sz="1800" dirty="0">
                <a:solidFill>
                  <a:schemeClr val="tx1"/>
                </a:solidFill>
                <a:latin typeface="Calibri" panose="020F0502020204030204" pitchFamily="34" charset="0"/>
                <a:ea typeface="ＭＳ Ｐゴシック" panose="020B0600070205080204" pitchFamily="50" charset="-128"/>
              </a:rPr>
              <a:t>）、</a:t>
            </a:r>
            <a:endParaRPr lang="en-US" altLang="ja-JP" sz="1800" dirty="0">
              <a:solidFill>
                <a:schemeClr val="tx1"/>
              </a:solidFill>
              <a:latin typeface="Calibri" panose="020F0502020204030204" pitchFamily="34" charset="0"/>
              <a:ea typeface="ＭＳ Ｐゴシック" panose="020B0600070205080204" pitchFamily="50" charset="-128"/>
            </a:endParaRPr>
          </a:p>
          <a:p>
            <a:pPr eaLnBrk="1" hangingPunct="1">
              <a:buFont typeface="Arial" panose="020B0604020202020204" pitchFamily="34" charset="0"/>
              <a:buNone/>
              <a:defRPr/>
            </a:pPr>
            <a:r>
              <a:rPr lang="ja-JP" altLang="en-US" sz="1800" dirty="0">
                <a:solidFill>
                  <a:schemeClr val="tx1"/>
                </a:solidFill>
                <a:latin typeface="Calibri" panose="020F0502020204030204" pitchFamily="34" charset="0"/>
                <a:ea typeface="ＭＳ Ｐゴシック" panose="020B0600070205080204" pitchFamily="50" charset="-128"/>
              </a:rPr>
              <a:t>中学校</a:t>
            </a:r>
            <a:r>
              <a:rPr lang="en-US" altLang="ja-JP" sz="1800" dirty="0" smtClean="0">
                <a:solidFill>
                  <a:schemeClr val="tx1"/>
                </a:solidFill>
                <a:latin typeface="Calibri" panose="020F0502020204030204" pitchFamily="34" charset="0"/>
                <a:ea typeface="ＭＳ Ｐゴシック" panose="020B0600070205080204" pitchFamily="50" charset="-128"/>
              </a:rPr>
              <a:t>4,881</a:t>
            </a:r>
            <a:r>
              <a:rPr lang="ja-JP" altLang="en-US" sz="1800" dirty="0" smtClean="0">
                <a:solidFill>
                  <a:schemeClr val="tx1"/>
                </a:solidFill>
                <a:latin typeface="Calibri" panose="020F0502020204030204" pitchFamily="34" charset="0"/>
                <a:ea typeface="ＭＳ Ｐゴシック" panose="020B0600070205080204" pitchFamily="50" charset="-128"/>
              </a:rPr>
              <a:t>人</a:t>
            </a:r>
            <a:r>
              <a:rPr lang="ja-JP" altLang="en-US" sz="1800" dirty="0">
                <a:solidFill>
                  <a:schemeClr val="tx1"/>
                </a:solidFill>
                <a:latin typeface="Calibri" panose="020F0502020204030204" pitchFamily="34" charset="0"/>
                <a:ea typeface="ＭＳ Ｐゴシック" panose="020B0600070205080204" pitchFamily="50" charset="-128"/>
              </a:rPr>
              <a:t>（</a:t>
            </a:r>
            <a:r>
              <a:rPr lang="en-US" altLang="ja-JP" sz="1800" dirty="0">
                <a:solidFill>
                  <a:schemeClr val="tx1"/>
                </a:solidFill>
                <a:latin typeface="Calibri" panose="020F0502020204030204" pitchFamily="34" charset="0"/>
                <a:ea typeface="ＭＳ Ｐゴシック" panose="020B0600070205080204" pitchFamily="50" charset="-128"/>
              </a:rPr>
              <a:t> 1000</a:t>
            </a:r>
            <a:r>
              <a:rPr lang="ja-JP" altLang="en-US" sz="1800" dirty="0">
                <a:solidFill>
                  <a:schemeClr val="tx1"/>
                </a:solidFill>
                <a:latin typeface="Calibri" panose="020F0502020204030204" pitchFamily="34" charset="0"/>
                <a:ea typeface="ＭＳ Ｐゴシック" panose="020B0600070205080204" pitchFamily="50" charset="-128"/>
              </a:rPr>
              <a:t>人当たり</a:t>
            </a:r>
            <a:r>
              <a:rPr lang="en-US" altLang="ja-JP" sz="1800" dirty="0" smtClean="0">
                <a:solidFill>
                  <a:schemeClr val="tx1"/>
                </a:solidFill>
                <a:latin typeface="Calibri" panose="020F0502020204030204" pitchFamily="34" charset="0"/>
                <a:ea typeface="ＭＳ Ｐゴシック" panose="020B0600070205080204" pitchFamily="50" charset="-128"/>
              </a:rPr>
              <a:t>39.5</a:t>
            </a:r>
            <a:r>
              <a:rPr lang="ja-JP" altLang="en-US" sz="1800" dirty="0" smtClean="0">
                <a:solidFill>
                  <a:schemeClr val="tx1"/>
                </a:solidFill>
                <a:latin typeface="Calibri" panose="020F0502020204030204" pitchFamily="34" charset="0"/>
                <a:ea typeface="ＭＳ Ｐゴシック" panose="020B0600070205080204" pitchFamily="50" charset="-128"/>
              </a:rPr>
              <a:t>人</a:t>
            </a:r>
            <a:r>
              <a:rPr lang="ja-JP" altLang="en-US" sz="1800" dirty="0">
                <a:solidFill>
                  <a:schemeClr val="tx1"/>
                </a:solidFill>
                <a:latin typeface="Calibri" panose="020F0502020204030204" pitchFamily="34" charset="0"/>
                <a:ea typeface="ＭＳ Ｐゴシック" panose="020B0600070205080204" pitchFamily="50" charset="-128"/>
              </a:rPr>
              <a:t>）、</a:t>
            </a:r>
            <a:endParaRPr lang="en-US" altLang="ja-JP" sz="1800" dirty="0">
              <a:solidFill>
                <a:schemeClr val="tx1"/>
              </a:solidFill>
              <a:latin typeface="Calibri" panose="020F0502020204030204" pitchFamily="34" charset="0"/>
              <a:ea typeface="ＭＳ Ｐゴシック" panose="020B0600070205080204" pitchFamily="50" charset="-128"/>
            </a:endParaRPr>
          </a:p>
          <a:p>
            <a:pPr eaLnBrk="1" hangingPunct="1">
              <a:buFont typeface="Arial" panose="020B0604020202020204" pitchFamily="34" charset="0"/>
              <a:buNone/>
              <a:defRPr/>
            </a:pPr>
            <a:r>
              <a:rPr lang="ja-JP" altLang="en-US" sz="1800" dirty="0">
                <a:solidFill>
                  <a:schemeClr val="tx1"/>
                </a:solidFill>
                <a:latin typeface="Calibri" panose="020F0502020204030204" pitchFamily="34" charset="0"/>
                <a:ea typeface="ＭＳ Ｐゴシック" panose="020B0600070205080204" pitchFamily="50" charset="-128"/>
              </a:rPr>
              <a:t>高等</a:t>
            </a:r>
            <a:r>
              <a:rPr lang="ja-JP" altLang="en-US" sz="1800" dirty="0" smtClean="0">
                <a:solidFill>
                  <a:schemeClr val="tx1"/>
                </a:solidFill>
                <a:latin typeface="Calibri" panose="020F0502020204030204" pitchFamily="34" charset="0"/>
                <a:ea typeface="ＭＳ Ｐゴシック" panose="020B0600070205080204" pitchFamily="50" charset="-128"/>
              </a:rPr>
              <a:t>学校</a:t>
            </a:r>
            <a:r>
              <a:rPr lang="en-US" altLang="ja-JP" sz="1800" dirty="0" smtClean="0">
                <a:solidFill>
                  <a:schemeClr val="tx1"/>
                </a:solidFill>
                <a:latin typeface="Calibri" panose="020F0502020204030204" pitchFamily="34" charset="0"/>
                <a:ea typeface="ＭＳ Ｐゴシック" panose="020B0600070205080204" pitchFamily="50" charset="-128"/>
              </a:rPr>
              <a:t>825</a:t>
            </a:r>
            <a:r>
              <a:rPr lang="ja-JP" altLang="en-US" sz="1800" dirty="0" smtClean="0">
                <a:solidFill>
                  <a:schemeClr val="tx1"/>
                </a:solidFill>
                <a:latin typeface="Calibri" panose="020F0502020204030204" pitchFamily="34" charset="0"/>
                <a:ea typeface="ＭＳ Ｐゴシック" panose="020B0600070205080204" pitchFamily="50" charset="-128"/>
              </a:rPr>
              <a:t>人</a:t>
            </a:r>
            <a:r>
              <a:rPr lang="ja-JP" altLang="en-US" sz="1800" dirty="0">
                <a:solidFill>
                  <a:schemeClr val="tx1"/>
                </a:solidFill>
                <a:latin typeface="Calibri" panose="020F0502020204030204" pitchFamily="34" charset="0"/>
                <a:ea typeface="ＭＳ Ｐゴシック" panose="020B0600070205080204" pitchFamily="50" charset="-128"/>
              </a:rPr>
              <a:t>（</a:t>
            </a:r>
            <a:r>
              <a:rPr lang="en-US" altLang="ja-JP" sz="1800" dirty="0">
                <a:solidFill>
                  <a:schemeClr val="tx1"/>
                </a:solidFill>
                <a:latin typeface="Calibri" panose="020F0502020204030204" pitchFamily="34" charset="0"/>
                <a:ea typeface="ＭＳ Ｐゴシック" panose="020B0600070205080204" pitchFamily="50" charset="-128"/>
              </a:rPr>
              <a:t> 1000</a:t>
            </a:r>
            <a:r>
              <a:rPr lang="ja-JP" altLang="en-US" sz="1800" dirty="0">
                <a:solidFill>
                  <a:schemeClr val="tx1"/>
                </a:solidFill>
                <a:latin typeface="Calibri" panose="020F0502020204030204" pitchFamily="34" charset="0"/>
                <a:ea typeface="ＭＳ Ｐゴシック" panose="020B0600070205080204" pitchFamily="50" charset="-128"/>
              </a:rPr>
              <a:t>人当たり</a:t>
            </a:r>
            <a:r>
              <a:rPr lang="en-US" altLang="ja-JP" sz="1800" dirty="0" smtClean="0">
                <a:solidFill>
                  <a:schemeClr val="tx1"/>
                </a:solidFill>
                <a:latin typeface="Calibri" panose="020F0502020204030204" pitchFamily="34" charset="0"/>
                <a:ea typeface="ＭＳ Ｐゴシック" panose="020B0600070205080204" pitchFamily="50" charset="-128"/>
              </a:rPr>
              <a:t>8.6</a:t>
            </a:r>
            <a:r>
              <a:rPr lang="ja-JP" altLang="en-US" sz="1800" dirty="0" smtClean="0">
                <a:solidFill>
                  <a:schemeClr val="tx1"/>
                </a:solidFill>
                <a:latin typeface="Calibri" panose="020F0502020204030204" pitchFamily="34" charset="0"/>
                <a:ea typeface="ＭＳ Ｐゴシック" panose="020B0600070205080204" pitchFamily="50" charset="-128"/>
              </a:rPr>
              <a:t>人）となって</a:t>
            </a:r>
            <a:r>
              <a:rPr lang="ja-JP" altLang="en-US" sz="1800" dirty="0">
                <a:solidFill>
                  <a:schemeClr val="tx1"/>
                </a:solidFill>
                <a:latin typeface="Calibri" panose="020F0502020204030204" pitchFamily="34" charset="0"/>
                <a:ea typeface="ＭＳ Ｐゴシック" panose="020B0600070205080204" pitchFamily="50" charset="-128"/>
              </a:rPr>
              <a:t>いる。</a:t>
            </a:r>
          </a:p>
        </p:txBody>
      </p:sp>
      <p:sp>
        <p:nvSpPr>
          <p:cNvPr id="10" name="正方形/長方形 9"/>
          <p:cNvSpPr/>
          <p:nvPr/>
        </p:nvSpPr>
        <p:spPr>
          <a:xfrm>
            <a:off x="6751366" y="4472246"/>
            <a:ext cx="879718" cy="1535247"/>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18</a:t>
            </a:fld>
            <a:endParaRPr kumimoji="1" lang="ja-JP" altLang="en-US" dirty="0"/>
          </a:p>
        </p:txBody>
      </p:sp>
    </p:spTree>
    <p:extLst>
      <p:ext uri="{BB962C8B-B14F-4D97-AF65-F5344CB8AC3E}">
        <p14:creationId xmlns:p14="http://schemas.microsoft.com/office/powerpoint/2010/main" val="3203231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0"/>
          <p:cNvSpPr txBox="1">
            <a:spLocks noChangeArrowheads="1"/>
          </p:cNvSpPr>
          <p:nvPr/>
        </p:nvSpPr>
        <p:spPr bwMode="auto">
          <a:xfrm>
            <a:off x="908050" y="431803"/>
            <a:ext cx="7702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nSpc>
                <a:spcPct val="100000"/>
              </a:lnSpc>
              <a:spcBef>
                <a:spcPct val="50000"/>
              </a:spcBef>
              <a:buClr>
                <a:srgbClr val="2D5902"/>
              </a:buClr>
              <a:buNone/>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１</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北海道の不登校</a:t>
            </a:r>
            <a:r>
              <a:rPr lang="ja-JP" altLang="en-US" sz="3200" dirty="0">
                <a:latin typeface="Arial" panose="020B0604020202020204" pitchFamily="34" charset="0"/>
                <a:ea typeface="ＭＳ ゴシック" panose="020B0609070205080204" pitchFamily="49" charset="-128"/>
              </a:rPr>
              <a:t>児童生徒数の</a:t>
            </a:r>
            <a:r>
              <a:rPr lang="ja-JP" altLang="en-US" sz="3200" dirty="0" smtClean="0">
                <a:latin typeface="Arial" panose="020B0604020202020204" pitchFamily="34" charset="0"/>
                <a:ea typeface="ＭＳ ゴシック" panose="020B0609070205080204" pitchFamily="49" charset="-128"/>
              </a:rPr>
              <a:t>推移</a:t>
            </a:r>
            <a:endParaRPr lang="ja-JP" altLang="en-US" sz="3200" dirty="0">
              <a:latin typeface="Arial" panose="020B0604020202020204" pitchFamily="34" charset="0"/>
              <a:ea typeface="ＭＳ ゴシック" panose="020B0609070205080204" pitchFamily="49" charset="-128"/>
            </a:endParaRPr>
          </a:p>
        </p:txBody>
      </p:sp>
      <p:sp>
        <p:nvSpPr>
          <p:cNvPr id="48137" name="Text Box 4"/>
          <p:cNvSpPr txBox="1">
            <a:spLocks noChangeArrowheads="1"/>
          </p:cNvSpPr>
          <p:nvPr/>
        </p:nvSpPr>
        <p:spPr bwMode="auto">
          <a:xfrm>
            <a:off x="2725607" y="6104648"/>
            <a:ext cx="7455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gn="ctr" eaLnBrk="1" hangingPunct="1">
              <a:lnSpc>
                <a:spcPct val="100000"/>
              </a:lnSpc>
              <a:spcBef>
                <a:spcPct val="20000"/>
              </a:spcBef>
              <a:buClr>
                <a:srgbClr val="2D5902"/>
              </a:buClr>
              <a:buFont typeface="Wingdings" panose="05000000000000000000" pitchFamily="2" charset="2"/>
              <a:buNone/>
            </a:pP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年度</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児童生徒の問題行動・不登校等生徒</a:t>
            </a:r>
            <a:r>
              <a:rPr lang="ja-JP" altLang="en-US" sz="1400" dirty="0">
                <a:latin typeface="ＭＳ ゴシック" panose="020B0609070205080204" pitchFamily="49" charset="-128"/>
                <a:ea typeface="ＭＳ ゴシック" panose="020B0609070205080204" pitchFamily="49" charset="-128"/>
              </a:rPr>
              <a:t>指導上の諸課題に関する調査」</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北海道</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1173480" y="1201780"/>
            <a:ext cx="8628251" cy="4755495"/>
          </a:xfrm>
          <a:prstGeom prst="rect">
            <a:avLst/>
          </a:prstGeom>
        </p:spPr>
      </p:pic>
      <p:sp>
        <p:nvSpPr>
          <p:cNvPr id="8" name="角丸四角形 7">
            <a:extLst/>
          </p:cNvPr>
          <p:cNvSpPr/>
          <p:nvPr/>
        </p:nvSpPr>
        <p:spPr>
          <a:xfrm>
            <a:off x="8718778" y="683687"/>
            <a:ext cx="2865630" cy="665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smtClean="0">
                <a:solidFill>
                  <a:prstClr val="white"/>
                </a:solidFill>
              </a:rPr>
              <a:t>公立小・中学校</a:t>
            </a:r>
            <a:endParaRPr kumimoji="1" lang="ja-JP" altLang="en-US" sz="2800" dirty="0">
              <a:solidFill>
                <a:prstClr val="white"/>
              </a:solidFill>
            </a:endParaRPr>
          </a:p>
        </p:txBody>
      </p:sp>
      <p:sp>
        <p:nvSpPr>
          <p:cNvPr id="9" name="正方形/長方形 8"/>
          <p:cNvSpPr/>
          <p:nvPr/>
        </p:nvSpPr>
        <p:spPr>
          <a:xfrm>
            <a:off x="1206729" y="5619403"/>
            <a:ext cx="8502535" cy="21885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19</a:t>
            </a:fld>
            <a:endParaRPr kumimoji="1" lang="ja-JP" altLang="en-US"/>
          </a:p>
        </p:txBody>
      </p:sp>
    </p:spTree>
    <p:extLst>
      <p:ext uri="{BB962C8B-B14F-4D97-AF65-F5344CB8AC3E}">
        <p14:creationId xmlns:p14="http://schemas.microsoft.com/office/powerpoint/2010/main" val="2794186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0355" y="2002284"/>
            <a:ext cx="11963400" cy="1400383"/>
          </a:xfrm>
          <a:prstGeom prst="rect">
            <a:avLst/>
          </a:prstGeom>
          <a:noFill/>
        </p:spPr>
        <p:txBody>
          <a:bodyPr wrap="square">
            <a:spAutoFit/>
          </a:bodyPr>
          <a:lstStyle/>
          <a:p>
            <a:pPr eaLnBrk="0" hangingPunct="0">
              <a:lnSpc>
                <a:spcPts val="3400"/>
              </a:lnSpc>
            </a:pPr>
            <a:r>
              <a:rPr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ja-JP" sz="5400" dirty="0" smtClean="0">
                <a:latin typeface="ＭＳ ゴシック" panose="020B0609070205080204" pitchFamily="49" charset="-128"/>
                <a:ea typeface="ＭＳ ゴシック" panose="020B0609070205080204" pitchFamily="49" charset="-128"/>
                <a:cs typeface="メイリオ" panose="020B0604030504040204" pitchFamily="50" charset="-128"/>
              </a:rPr>
              <a:t>講義「</a:t>
            </a:r>
            <a:r>
              <a:rPr lang="ja-JP" altLang="en-US" sz="5400" dirty="0" smtClean="0">
                <a:latin typeface="ＭＳ ゴシック" panose="020B0609070205080204" pitchFamily="49" charset="-128"/>
                <a:ea typeface="ＭＳ ゴシック" panose="020B0609070205080204" pitchFamily="49" charset="-128"/>
                <a:cs typeface="メイリオ" panose="020B0604030504040204" pitchFamily="50" charset="-128"/>
              </a:rPr>
              <a:t>生徒指導上の今日的な課題</a:t>
            </a:r>
            <a:r>
              <a:rPr lang="ja-JP" altLang="ja-JP" sz="5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5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p>
          <a:p>
            <a:pPr eaLnBrk="0" hangingPunct="0">
              <a:lnSpc>
                <a:spcPts val="3400"/>
              </a:lnSpc>
            </a:pPr>
            <a:endParaRPr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400"/>
              </a:lnSpc>
            </a:pPr>
            <a:r>
              <a:rPr lang="ja-JP" altLang="en-US" sz="3200" dirty="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3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テキスト ボックス 4"/>
          <p:cNvSpPr txBox="1"/>
          <p:nvPr/>
        </p:nvSpPr>
        <p:spPr>
          <a:xfrm>
            <a:off x="1197860" y="577094"/>
            <a:ext cx="1671482" cy="68312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a:spAutoFit/>
          </a:bodyPr>
          <a:lstStyle/>
          <a:p>
            <a:pPr algn="ctr">
              <a:lnSpc>
                <a:spcPts val="4400"/>
              </a:lnSpc>
              <a:defRPr/>
            </a:pPr>
            <a:r>
              <a:rPr lang="ja-JP" altLang="en-US" sz="2800" dirty="0">
                <a:latin typeface="ＭＳ ゴシック" panose="020B0609070205080204" pitchFamily="49" charset="-128"/>
                <a:ea typeface="ＭＳ ゴシック" panose="020B0609070205080204" pitchFamily="49" charset="-128"/>
              </a:rPr>
              <a:t>内容</a:t>
            </a:r>
            <a:r>
              <a:rPr lang="ja-JP" altLang="en-US" sz="2800" dirty="0"/>
              <a:t>　</a:t>
            </a:r>
            <a:endParaRPr lang="en-US" altLang="ja-JP" sz="2800" dirty="0"/>
          </a:p>
        </p:txBody>
      </p:sp>
      <p:sp>
        <p:nvSpPr>
          <p:cNvPr id="7" name="テキスト ボックス 6"/>
          <p:cNvSpPr txBox="1"/>
          <p:nvPr/>
        </p:nvSpPr>
        <p:spPr>
          <a:xfrm>
            <a:off x="780746" y="2942595"/>
            <a:ext cx="11008649" cy="3413755"/>
          </a:xfrm>
          <a:prstGeom prst="rect">
            <a:avLst/>
          </a:prstGeom>
          <a:noFill/>
        </p:spPr>
        <p:txBody>
          <a:bodyPr wrap="square">
            <a:spAutoFit/>
          </a:bodyPr>
          <a:lstStyle/>
          <a:p>
            <a:pPr eaLnBrk="0" hangingPunct="0">
              <a:lnSpc>
                <a:spcPts val="3700"/>
              </a:lnSpc>
            </a:pPr>
            <a:r>
              <a:rPr lang="ja-JP" altLang="en-US" sz="4800" dirty="0" smtClean="0">
                <a:latin typeface="ＭＳ ゴシック" panose="020B0609070205080204" pitchFamily="49" charset="-128"/>
                <a:ea typeface="ＭＳ ゴシック" panose="020B0609070205080204" pitchFamily="49" charset="-128"/>
                <a:cs typeface="メイリオ" panose="020B0604030504040204" pitchFamily="50" charset="-128"/>
              </a:rPr>
              <a:t>○「いじめ」への対応</a:t>
            </a: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r>
              <a:rPr lang="ja-JP" altLang="en-US" sz="4800" dirty="0" smtClean="0">
                <a:latin typeface="ＭＳ ゴシック" panose="020B0609070205080204" pitchFamily="49" charset="-128"/>
                <a:ea typeface="ＭＳ ゴシック" panose="020B0609070205080204" pitchFamily="49" charset="-128"/>
                <a:cs typeface="メイリオ" panose="020B0604030504040204" pitchFamily="50" charset="-128"/>
              </a:rPr>
              <a:t>○「自　殺」への対応</a:t>
            </a: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r>
              <a:rPr lang="ja-JP" altLang="en-US" sz="4800" dirty="0">
                <a:latin typeface="ＭＳ ゴシック" panose="020B0609070205080204" pitchFamily="49" charset="-128"/>
                <a:ea typeface="ＭＳ ゴシック" panose="020B0609070205080204" pitchFamily="49" charset="-128"/>
                <a:cs typeface="メイリオ" panose="020B0604030504040204" pitchFamily="50" charset="-128"/>
              </a:rPr>
              <a:t>○「不登校」への</a:t>
            </a:r>
            <a:r>
              <a:rPr lang="ja-JP" altLang="en-US" sz="4800" dirty="0" smtClean="0">
                <a:latin typeface="ＭＳ ゴシック" panose="020B0609070205080204" pitchFamily="49" charset="-128"/>
                <a:ea typeface="ＭＳ ゴシック" panose="020B0609070205080204" pitchFamily="49" charset="-128"/>
                <a:cs typeface="メイリオ" panose="020B0604030504040204" pitchFamily="50" charset="-128"/>
              </a:rPr>
              <a:t>対応</a:t>
            </a: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endParaRPr lang="en-US" altLang="ja-JP" sz="48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3700"/>
              </a:lnSpc>
            </a:pPr>
            <a:r>
              <a:rPr lang="ja-JP" altLang="en-US" sz="4800" dirty="0" smtClean="0">
                <a:latin typeface="ＭＳ ゴシック" panose="020B0609070205080204" pitchFamily="49" charset="-128"/>
                <a:ea typeface="ＭＳ ゴシック" panose="020B0609070205080204" pitchFamily="49" charset="-128"/>
                <a:cs typeface="メイリオ" panose="020B0604030504040204" pitchFamily="50" charset="-128"/>
              </a:rPr>
              <a:t>○ その他</a:t>
            </a:r>
            <a:endParaRPr lang="en-US" altLang="ja-JP" sz="4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a:t>
            </a:fld>
            <a:endParaRPr kumimoji="1" lang="ja-JP" altLang="en-US"/>
          </a:p>
        </p:txBody>
      </p:sp>
    </p:spTree>
    <p:extLst>
      <p:ext uri="{BB962C8B-B14F-4D97-AF65-F5344CB8AC3E}">
        <p14:creationId xmlns:p14="http://schemas.microsoft.com/office/powerpoint/2010/main" val="367530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0"/>
          <p:cNvSpPr txBox="1">
            <a:spLocks noChangeArrowheads="1"/>
          </p:cNvSpPr>
          <p:nvPr/>
        </p:nvSpPr>
        <p:spPr bwMode="auto">
          <a:xfrm>
            <a:off x="908050" y="431803"/>
            <a:ext cx="7702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nSpc>
                <a:spcPct val="100000"/>
              </a:lnSpc>
              <a:spcBef>
                <a:spcPct val="50000"/>
              </a:spcBef>
              <a:buClr>
                <a:srgbClr val="2D5902"/>
              </a:buClr>
              <a:buNone/>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１</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北海道の不登校</a:t>
            </a:r>
            <a:r>
              <a:rPr lang="ja-JP" altLang="en-US" sz="3200" dirty="0">
                <a:latin typeface="Arial" panose="020B0604020202020204" pitchFamily="34" charset="0"/>
                <a:ea typeface="ＭＳ ゴシック" panose="020B0609070205080204" pitchFamily="49" charset="-128"/>
              </a:rPr>
              <a:t>児童生徒数の</a:t>
            </a:r>
            <a:r>
              <a:rPr lang="ja-JP" altLang="en-US" sz="3200" dirty="0" smtClean="0">
                <a:latin typeface="Arial" panose="020B0604020202020204" pitchFamily="34" charset="0"/>
                <a:ea typeface="ＭＳ ゴシック" panose="020B0609070205080204" pitchFamily="49" charset="-128"/>
              </a:rPr>
              <a:t>推移</a:t>
            </a:r>
            <a:endParaRPr lang="ja-JP" altLang="en-US" sz="3200" dirty="0">
              <a:latin typeface="Arial" panose="020B0604020202020204" pitchFamily="34" charset="0"/>
              <a:ea typeface="ＭＳ ゴシック" panose="020B0609070205080204" pitchFamily="49" charset="-128"/>
            </a:endParaRPr>
          </a:p>
        </p:txBody>
      </p:sp>
      <p:sp>
        <p:nvSpPr>
          <p:cNvPr id="48137" name="Text Box 4"/>
          <p:cNvSpPr txBox="1">
            <a:spLocks noChangeArrowheads="1"/>
          </p:cNvSpPr>
          <p:nvPr/>
        </p:nvSpPr>
        <p:spPr bwMode="auto">
          <a:xfrm>
            <a:off x="3351510" y="5411858"/>
            <a:ext cx="7455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gn="ctr" eaLnBrk="1" hangingPunct="1">
              <a:lnSpc>
                <a:spcPct val="100000"/>
              </a:lnSpc>
              <a:spcBef>
                <a:spcPct val="20000"/>
              </a:spcBef>
              <a:buClr>
                <a:srgbClr val="2D5902"/>
              </a:buClr>
              <a:buFont typeface="Wingdings" panose="05000000000000000000" pitchFamily="2" charset="2"/>
              <a:buNone/>
            </a:pP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年度</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児童生徒の問題行動・不登校等生徒</a:t>
            </a:r>
            <a:r>
              <a:rPr lang="ja-JP" altLang="en-US" sz="1400" dirty="0">
                <a:latin typeface="ＭＳ ゴシック" panose="020B0609070205080204" pitchFamily="49" charset="-128"/>
                <a:ea typeface="ＭＳ ゴシック" panose="020B0609070205080204" pitchFamily="49" charset="-128"/>
              </a:rPr>
              <a:t>指導上の諸課題に関する調査」</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北海道</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1345053" y="1234805"/>
            <a:ext cx="10475809" cy="3962035"/>
          </a:xfrm>
          <a:prstGeom prst="rect">
            <a:avLst/>
          </a:prstGeom>
        </p:spPr>
      </p:pic>
      <p:sp>
        <p:nvSpPr>
          <p:cNvPr id="20" name="角丸四角形 19">
            <a:extLst/>
          </p:cNvPr>
          <p:cNvSpPr/>
          <p:nvPr/>
        </p:nvSpPr>
        <p:spPr>
          <a:xfrm>
            <a:off x="8610600" y="795117"/>
            <a:ext cx="2559843" cy="585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800" dirty="0" smtClean="0">
                <a:solidFill>
                  <a:prstClr val="white"/>
                </a:solidFill>
              </a:rPr>
              <a:t>公立高等学校</a:t>
            </a:r>
            <a:endParaRPr kumimoji="1" lang="en-US" altLang="ja-JP" sz="2800" dirty="0" smtClean="0">
              <a:solidFill>
                <a:prstClr val="white"/>
              </a:solidFill>
            </a:endParaRPr>
          </a:p>
        </p:txBody>
      </p:sp>
      <p:sp>
        <p:nvSpPr>
          <p:cNvPr id="8" name="正方形/長方形 7"/>
          <p:cNvSpPr/>
          <p:nvPr/>
        </p:nvSpPr>
        <p:spPr>
          <a:xfrm>
            <a:off x="5985164" y="4364790"/>
            <a:ext cx="864524" cy="75700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20</a:t>
            </a:fld>
            <a:endParaRPr kumimoji="1" lang="ja-JP" altLang="en-US"/>
          </a:p>
        </p:txBody>
      </p:sp>
    </p:spTree>
    <p:extLst>
      <p:ext uri="{BB962C8B-B14F-4D97-AF65-F5344CB8AC3E}">
        <p14:creationId xmlns:p14="http://schemas.microsoft.com/office/powerpoint/2010/main" val="365667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0"/>
          <p:cNvSpPr txBox="1">
            <a:spLocks noChangeArrowheads="1"/>
          </p:cNvSpPr>
          <p:nvPr/>
        </p:nvSpPr>
        <p:spPr bwMode="auto">
          <a:xfrm>
            <a:off x="908050" y="431803"/>
            <a:ext cx="7702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nSpc>
                <a:spcPct val="100000"/>
              </a:lnSpc>
              <a:spcBef>
                <a:spcPct val="50000"/>
              </a:spcBef>
              <a:buClr>
                <a:srgbClr val="2D5902"/>
              </a:buClr>
              <a:buNone/>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１</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北海道の不登校</a:t>
            </a:r>
            <a:r>
              <a:rPr lang="ja-JP" altLang="en-US" sz="3200" dirty="0">
                <a:latin typeface="Arial" panose="020B0604020202020204" pitchFamily="34" charset="0"/>
                <a:ea typeface="ＭＳ ゴシック" panose="020B0609070205080204" pitchFamily="49" charset="-128"/>
              </a:rPr>
              <a:t>児童生徒数の</a:t>
            </a:r>
            <a:r>
              <a:rPr lang="ja-JP" altLang="en-US" sz="3200" dirty="0" smtClean="0">
                <a:latin typeface="Arial" panose="020B0604020202020204" pitchFamily="34" charset="0"/>
                <a:ea typeface="ＭＳ ゴシック" panose="020B0609070205080204" pitchFamily="49" charset="-128"/>
              </a:rPr>
              <a:t>推移</a:t>
            </a:r>
            <a:endParaRPr lang="ja-JP" altLang="en-US" sz="3200" dirty="0">
              <a:latin typeface="Arial" panose="020B0604020202020204" pitchFamily="34" charset="0"/>
              <a:ea typeface="ＭＳ ゴシック" panose="020B0609070205080204" pitchFamily="49" charset="-128"/>
            </a:endParaRPr>
          </a:p>
        </p:txBody>
      </p:sp>
      <p:sp>
        <p:nvSpPr>
          <p:cNvPr id="48137" name="Text Box 4"/>
          <p:cNvSpPr txBox="1">
            <a:spLocks noChangeArrowheads="1"/>
          </p:cNvSpPr>
          <p:nvPr/>
        </p:nvSpPr>
        <p:spPr bwMode="auto">
          <a:xfrm>
            <a:off x="3115978" y="5285330"/>
            <a:ext cx="7455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algn="ctr" eaLnBrk="1" hangingPunct="1">
              <a:lnSpc>
                <a:spcPct val="100000"/>
              </a:lnSpc>
              <a:spcBef>
                <a:spcPct val="20000"/>
              </a:spcBef>
              <a:buClr>
                <a:srgbClr val="2D5902"/>
              </a:buClr>
              <a:buFont typeface="Wingdings" panose="05000000000000000000" pitchFamily="2" charset="2"/>
              <a:buNone/>
            </a:pP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年度</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児童生徒の問題行動・不登校等生徒</a:t>
            </a:r>
            <a:r>
              <a:rPr lang="ja-JP" altLang="en-US" sz="1400" dirty="0">
                <a:latin typeface="ＭＳ ゴシック" panose="020B0609070205080204" pitchFamily="49" charset="-128"/>
                <a:ea typeface="ＭＳ ゴシック" panose="020B0609070205080204" pitchFamily="49" charset="-128"/>
              </a:rPr>
              <a:t>指導上の諸課題に関する調査」</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北海道</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1081765" y="1516289"/>
            <a:ext cx="9572514" cy="3537555"/>
          </a:xfrm>
          <a:prstGeom prst="rect">
            <a:avLst/>
          </a:prstGeom>
        </p:spPr>
      </p:pic>
      <p:sp>
        <p:nvSpPr>
          <p:cNvPr id="8" name="正方形/長方形 7"/>
          <p:cNvSpPr/>
          <p:nvPr/>
        </p:nvSpPr>
        <p:spPr>
          <a:xfrm>
            <a:off x="2959331" y="2277687"/>
            <a:ext cx="3724102" cy="2610196"/>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21</a:t>
            </a:fld>
            <a:endParaRPr kumimoji="1" lang="ja-JP" altLang="en-US"/>
          </a:p>
        </p:txBody>
      </p:sp>
    </p:spTree>
    <p:extLst>
      <p:ext uri="{BB962C8B-B14F-4D97-AF65-F5344CB8AC3E}">
        <p14:creationId xmlns:p14="http://schemas.microsoft.com/office/powerpoint/2010/main" val="3561277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テキスト ボックス 4"/>
          <p:cNvSpPr txBox="1">
            <a:spLocks noChangeArrowheads="1"/>
          </p:cNvSpPr>
          <p:nvPr/>
        </p:nvSpPr>
        <p:spPr bwMode="auto">
          <a:xfrm>
            <a:off x="1231626" y="1299844"/>
            <a:ext cx="601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defTabSz="45720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 typeface="Arial" panose="020B0604020202020204" pitchFamily="34" charset="0"/>
              <a:buNone/>
            </a:pPr>
            <a:r>
              <a:rPr lang="ja-JP" altLang="en-US" sz="2800" dirty="0" smtClean="0">
                <a:solidFill>
                  <a:srgbClr val="000000"/>
                </a:solidFill>
              </a:rPr>
              <a:t>○</a:t>
            </a:r>
            <a:r>
              <a:rPr lang="ja-JP" altLang="en-US" sz="2800" dirty="0">
                <a:solidFill>
                  <a:srgbClr val="000000"/>
                </a:solidFill>
              </a:rPr>
              <a:t>　</a:t>
            </a:r>
            <a:r>
              <a:rPr lang="ja-JP" altLang="en-US" sz="2800" dirty="0">
                <a:solidFill>
                  <a:srgbClr val="000000"/>
                </a:solidFill>
                <a:latin typeface="ＭＳ ゴシック" panose="020B0609070205080204" pitchFamily="49" charset="-128"/>
                <a:ea typeface="ＭＳ ゴシック" panose="020B0609070205080204" pitchFamily="49" charset="-128"/>
              </a:rPr>
              <a:t>チームによる支援とは</a:t>
            </a:r>
          </a:p>
        </p:txBody>
      </p:sp>
      <p:sp>
        <p:nvSpPr>
          <p:cNvPr id="74756" name="テキスト ボックス 6"/>
          <p:cNvSpPr txBox="1">
            <a:spLocks noChangeArrowheads="1"/>
          </p:cNvSpPr>
          <p:nvPr/>
        </p:nvSpPr>
        <p:spPr bwMode="auto">
          <a:xfrm>
            <a:off x="1231626" y="3723906"/>
            <a:ext cx="6254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defTabSz="45720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 typeface="Arial" panose="020B0604020202020204" pitchFamily="34" charset="0"/>
              <a:buNone/>
            </a:pPr>
            <a:r>
              <a:rPr lang="ja-JP" altLang="en-US" sz="2800" dirty="0" smtClean="0">
                <a:solidFill>
                  <a:srgbClr val="000000"/>
                </a:solidFill>
              </a:rPr>
              <a:t>○</a:t>
            </a:r>
            <a:r>
              <a:rPr lang="ja-JP" altLang="en-US" sz="2800" dirty="0">
                <a:solidFill>
                  <a:srgbClr val="000000"/>
                </a:solidFill>
              </a:rPr>
              <a:t>　</a:t>
            </a:r>
            <a:r>
              <a:rPr lang="ja-JP" altLang="en-US" sz="2800" dirty="0">
                <a:solidFill>
                  <a:srgbClr val="000000"/>
                </a:solidFill>
                <a:latin typeface="ＭＳ ゴシック" panose="020B0609070205080204" pitchFamily="49" charset="-128"/>
                <a:ea typeface="ＭＳ ゴシック" panose="020B0609070205080204" pitchFamily="49" charset="-128"/>
              </a:rPr>
              <a:t>チームによる支援を行うためには</a:t>
            </a:r>
          </a:p>
        </p:txBody>
      </p:sp>
      <p:sp>
        <p:nvSpPr>
          <p:cNvPr id="74758" name="テキスト ボックス 8"/>
          <p:cNvSpPr txBox="1">
            <a:spLocks noChangeArrowheads="1"/>
          </p:cNvSpPr>
          <p:nvPr/>
        </p:nvSpPr>
        <p:spPr bwMode="auto">
          <a:xfrm>
            <a:off x="6050545" y="6204973"/>
            <a:ext cx="414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750"/>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1pPr>
            <a:lvl2pPr marL="742950" indent="-285750" defTabSz="457200">
              <a:lnSpc>
                <a:spcPct val="90000"/>
              </a:lnSpc>
              <a:spcBef>
                <a:spcPts val="375"/>
              </a:spcBef>
              <a:buFont typeface="Arial" panose="020B0604020202020204" pitchFamily="34" charset="0"/>
              <a:buChar char="•"/>
              <a:defRPr sz="2100">
                <a:solidFill>
                  <a:schemeClr val="tx1"/>
                </a:solidFill>
                <a:latin typeface="メイリオ" panose="020B0604030504040204" pitchFamily="50" charset="-128"/>
                <a:ea typeface="メイリオ" panose="020B0604030504040204" pitchFamily="50" charset="-128"/>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メイリオ" panose="020B0604030504040204" pitchFamily="50" charset="-128"/>
                <a:ea typeface="メイリオ" panose="020B0604030504040204" pitchFamily="50" charset="-128"/>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 typeface="Arial" panose="020B0604020202020204" pitchFamily="34" charset="0"/>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「生徒指導提要」平成</a:t>
            </a:r>
            <a:r>
              <a:rPr lang="en-US" altLang="ja-JP" sz="1400" dirty="0" smtClean="0">
                <a:solidFill>
                  <a:srgbClr val="000000"/>
                </a:solidFill>
                <a:latin typeface="ＭＳ ゴシック" panose="020B0609070205080204" pitchFamily="49" charset="-128"/>
                <a:ea typeface="ＭＳ ゴシック" panose="020B0609070205080204" pitchFamily="49" charset="-128"/>
              </a:rPr>
              <a:t>22</a:t>
            </a:r>
            <a:r>
              <a:rPr lang="ja-JP" altLang="en-US" sz="1400" dirty="0" smtClean="0">
                <a:solidFill>
                  <a:srgbClr val="000000"/>
                </a:solidFill>
                <a:latin typeface="ＭＳ ゴシック" panose="020B0609070205080204" pitchFamily="49" charset="-128"/>
                <a:ea typeface="ＭＳ ゴシック" panose="020B0609070205080204" pitchFamily="49" charset="-128"/>
              </a:rPr>
              <a:t>年　文部科学省</a:t>
            </a: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10" name="テキストボックス 12">
            <a:extLst/>
          </p:cNvPr>
          <p:cNvSpPr txBox="1"/>
          <p:nvPr/>
        </p:nvSpPr>
        <p:spPr>
          <a:xfrm>
            <a:off x="915686" y="627500"/>
            <a:ext cx="5580063" cy="584775"/>
          </a:xfrm>
          <a:prstGeom prst="rect">
            <a:avLst/>
          </a:prstGeom>
          <a:noFill/>
        </p:spPr>
        <p:txBody>
          <a:bodyPr>
            <a:spAutoFit/>
          </a:bodyPr>
          <a:lstStyle>
            <a:lvl1pPr>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1pPr>
            <a:lvl2pPr marL="742950" indent="-285750">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2pPr>
            <a:lvl3pPr marL="1143000" indent="-228600">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3pPr>
            <a:lvl4pPr marL="1600200" indent="-228600">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4pPr>
            <a:lvl5pPr marL="2057400" indent="-228600">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buFont typeface="Arial" panose="020B0604020202020204" pitchFamily="34" charset="0"/>
              <a:defRPr sz="4400">
                <a:solidFill>
                  <a:srgbClr val="996633"/>
                </a:solidFill>
                <a:latin typeface="Arial" panose="020B0604020202020204" pitchFamily="34" charset="0"/>
                <a:ea typeface="ＭＳ ゴシック" panose="020B0609070205080204" pitchFamily="49" charset="-128"/>
              </a:defRPr>
            </a:lvl9pPr>
          </a:lstStyle>
          <a:p>
            <a:pPr eaLnBrk="1" hangingPunct="1">
              <a:defRPr/>
            </a:pPr>
            <a:r>
              <a:rPr lang="ja-JP" altLang="en-US" sz="3200" noProof="1" smtClean="0">
                <a:solidFill>
                  <a:schemeClr val="tx1"/>
                </a:solidFill>
                <a:latin typeface="ＭＳ ゴシック" panose="020B0609070205080204" pitchFamily="49" charset="-128"/>
              </a:rPr>
              <a:t>（２） チーム</a:t>
            </a:r>
            <a:r>
              <a:rPr lang="ja-JP" altLang="en-US" sz="3200" noProof="1">
                <a:solidFill>
                  <a:schemeClr val="tx1"/>
                </a:solidFill>
                <a:latin typeface="ＭＳ ゴシック" panose="020B0609070205080204" pitchFamily="49" charset="-128"/>
              </a:rPr>
              <a:t>による</a:t>
            </a:r>
            <a:r>
              <a:rPr lang="ja-JP" altLang="en-US" sz="3200" noProof="1" smtClean="0">
                <a:solidFill>
                  <a:schemeClr val="tx1"/>
                </a:solidFill>
                <a:latin typeface="ＭＳ ゴシック" panose="020B0609070205080204" pitchFamily="49" charset="-128"/>
              </a:rPr>
              <a:t>支援</a:t>
            </a:r>
            <a:endParaRPr lang="ja-JP" altLang="en-US" sz="3200" noProof="1">
              <a:solidFill>
                <a:schemeClr val="tx1"/>
              </a:solidFill>
              <a:latin typeface="ＭＳ ゴシック" panose="020B0609070205080204" pitchFamily="49" charset="-128"/>
            </a:endParaRPr>
          </a:p>
        </p:txBody>
      </p:sp>
      <p:sp>
        <p:nvSpPr>
          <p:cNvPr id="12"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62446" y="1939458"/>
            <a:ext cx="8678119" cy="163121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r>
              <a:rPr kumimoji="1" lang="ja-JP" altLang="en-US" sz="2800" dirty="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問題を抱える個々の児童生徒について、校内の複数の教職員やスクールカウンセラー（</a:t>
            </a:r>
            <a:r>
              <a:rPr kumimoji="1" lang="en-US" altLang="ja-JP" sz="2400" dirty="0">
                <a:latin typeface="ＭＳ ゴシック" panose="020B0609070205080204" pitchFamily="49" charset="-128"/>
                <a:ea typeface="ＭＳ ゴシック" panose="020B0609070205080204" pitchFamily="49" charset="-128"/>
              </a:rPr>
              <a:t>SC</a:t>
            </a:r>
            <a:r>
              <a:rPr kumimoji="1" lang="ja-JP" altLang="en-US" sz="2400" dirty="0">
                <a:latin typeface="ＭＳ ゴシック" panose="020B0609070205080204" pitchFamily="49" charset="-128"/>
                <a:ea typeface="ＭＳ ゴシック" panose="020B0609070205080204" pitchFamily="49" charset="-128"/>
              </a:rPr>
              <a:t>）やスクールソーシャルワーカー（</a:t>
            </a:r>
            <a:r>
              <a:rPr kumimoji="1" lang="en-US" altLang="ja-JP" sz="2400" dirty="0">
                <a:latin typeface="ＭＳ ゴシック" panose="020B0609070205080204" pitchFamily="49" charset="-128"/>
                <a:ea typeface="ＭＳ ゴシック" panose="020B0609070205080204" pitchFamily="49" charset="-128"/>
              </a:rPr>
              <a:t>SSW</a:t>
            </a:r>
            <a:r>
              <a:rPr kumimoji="1" lang="ja-JP" altLang="en-US" sz="2400" dirty="0">
                <a:latin typeface="ＭＳ ゴシック" panose="020B0609070205080204" pitchFamily="49" charset="-128"/>
                <a:ea typeface="ＭＳ ゴシック" panose="020B0609070205080204" pitchFamily="49" charset="-128"/>
              </a:rPr>
              <a:t>）などがチームを編成して児童生徒を指導・援助し、また、家庭への支援も行い問題解決を行う</a:t>
            </a:r>
            <a:r>
              <a:rPr kumimoji="1" lang="ja-JP" altLang="en-US" sz="2400" dirty="0" smtClean="0">
                <a:latin typeface="ＭＳ ゴシック" panose="020B0609070205080204" pitchFamily="49" charset="-128"/>
                <a:ea typeface="ＭＳ ゴシック" panose="020B0609070205080204" pitchFamily="49" charset="-128"/>
              </a:rPr>
              <a:t>もの</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1362446" y="4381878"/>
            <a:ext cx="8678119" cy="163121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r>
              <a:rPr kumimoji="1" lang="ja-JP" altLang="en-US" sz="2800" dirty="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教職員間で指導の在り方について共通理解を持つとともに、チームとして協働して解決に取り組もうとする教職員の意識が重要であり、校務分掌の明確化や全校指導体制の確立、研修の実施等が欠かせない</a:t>
            </a: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22</a:t>
            </a:fld>
            <a:endParaRPr kumimoji="1" lang="ja-JP" altLang="en-US"/>
          </a:p>
        </p:txBody>
      </p:sp>
    </p:spTree>
    <p:extLst>
      <p:ext uri="{BB962C8B-B14F-4D97-AF65-F5344CB8AC3E}">
        <p14:creationId xmlns:p14="http://schemas.microsoft.com/office/powerpoint/2010/main" val="2087570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536402" y="740539"/>
            <a:ext cx="4352121" cy="4917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00000"/>
              </a:lnSpc>
              <a:spcBef>
                <a:spcPts val="0"/>
              </a:spcBef>
              <a:buNone/>
              <a:defRPr/>
            </a:pPr>
            <a:r>
              <a:rPr lang="ja-JP" altLang="en-US" sz="3200" dirty="0" smtClean="0">
                <a:latin typeface="ＭＳ ゴシック" panose="020B0609070205080204" pitchFamily="49" charset="-128"/>
                <a:ea typeface="ＭＳ ゴシック" panose="020B0609070205080204" pitchFamily="49" charset="-128"/>
              </a:rPr>
              <a:t>○支援プランシート</a:t>
            </a:r>
            <a:endParaRPr lang="en-US" altLang="ja-JP" sz="3200" dirty="0" smtClean="0">
              <a:latin typeface="ＭＳ ゴシック" panose="020B0609070205080204" pitchFamily="49" charset="-128"/>
              <a:ea typeface="ＭＳ ゴシック" panose="020B0609070205080204" pitchFamily="49" charset="-128"/>
            </a:endParaRPr>
          </a:p>
          <a:p>
            <a:pPr marL="0" lvl="0" indent="0">
              <a:lnSpc>
                <a:spcPct val="100000"/>
              </a:lnSpc>
              <a:spcBef>
                <a:spcPts val="0"/>
              </a:spcBef>
              <a:buNone/>
              <a:defRPr/>
            </a:pPr>
            <a:endParaRPr lang="en-US" altLang="ja-JP" dirty="0" smtClean="0">
              <a:latin typeface="ＭＳ ゴシック" panose="020B0609070205080204" pitchFamily="49" charset="-128"/>
              <a:ea typeface="ＭＳ ゴシック" panose="020B0609070205080204" pitchFamily="49" charset="-128"/>
            </a:endParaRPr>
          </a:p>
          <a:p>
            <a:pPr>
              <a:lnSpc>
                <a:spcPct val="100000"/>
              </a:lnSpc>
              <a:spcBef>
                <a:spcPts val="0"/>
              </a:spcBef>
              <a:defRPr/>
            </a:pPr>
            <a:r>
              <a:rPr lang="ja-JP" altLang="en-US" dirty="0" smtClean="0">
                <a:latin typeface="ＭＳ ゴシック" panose="020B0609070205080204" pitchFamily="49" charset="-128"/>
                <a:ea typeface="ＭＳ ゴシック" panose="020B0609070205080204" pitchFamily="49" charset="-128"/>
              </a:rPr>
              <a:t>遅刻・早退等の不登校に至る前兆、本人の状態等</a:t>
            </a:r>
            <a:endParaRPr lang="en-US" altLang="ja-JP" dirty="0" smtClean="0">
              <a:latin typeface="ＭＳ ゴシック" panose="020B0609070205080204" pitchFamily="49" charset="-128"/>
              <a:ea typeface="ＭＳ ゴシック" panose="020B0609070205080204" pitchFamily="49" charset="-128"/>
            </a:endParaRPr>
          </a:p>
          <a:p>
            <a:pPr>
              <a:lnSpc>
                <a:spcPct val="100000"/>
              </a:lnSpc>
              <a:spcBef>
                <a:spcPts val="0"/>
              </a:spcBef>
              <a:defRPr/>
            </a:pPr>
            <a:endParaRPr lang="en-US" altLang="ja-JP" dirty="0" smtClean="0">
              <a:latin typeface="ＭＳ ゴシック" panose="020B0609070205080204" pitchFamily="49" charset="-128"/>
              <a:ea typeface="ＭＳ ゴシック" panose="020B0609070205080204" pitchFamily="49" charset="-128"/>
            </a:endParaRPr>
          </a:p>
          <a:p>
            <a:pPr>
              <a:lnSpc>
                <a:spcPct val="100000"/>
              </a:lnSpc>
              <a:spcBef>
                <a:spcPts val="0"/>
              </a:spcBef>
              <a:defRPr/>
            </a:pPr>
            <a:r>
              <a:rPr lang="ja-JP" altLang="en-US" dirty="0" smtClean="0">
                <a:latin typeface="ＭＳ ゴシック" panose="020B0609070205080204" pitchFamily="49" charset="-128"/>
                <a:ea typeface="ＭＳ ゴシック" panose="020B0609070205080204" pitchFamily="49" charset="-128"/>
              </a:rPr>
              <a:t>本人の学習健康状況等</a:t>
            </a:r>
            <a:endParaRPr lang="en-US" altLang="ja-JP" dirty="0" smtClean="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stretch>
            <a:fillRect/>
          </a:stretch>
        </p:blipFill>
        <p:spPr>
          <a:xfrm>
            <a:off x="5608071" y="379882"/>
            <a:ext cx="6309857" cy="5983688"/>
          </a:xfrm>
          <a:prstGeom prst="rect">
            <a:avLst/>
          </a:prstGeom>
        </p:spPr>
      </p:pic>
      <p:sp>
        <p:nvSpPr>
          <p:cNvPr id="6"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23</a:t>
            </a:fld>
            <a:endParaRPr kumimoji="1" lang="ja-JP" altLang="en-US"/>
          </a:p>
        </p:txBody>
      </p:sp>
    </p:spTree>
    <p:extLst>
      <p:ext uri="{BB962C8B-B14F-4D97-AF65-F5344CB8AC3E}">
        <p14:creationId xmlns:p14="http://schemas.microsoft.com/office/powerpoint/2010/main" val="19651259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3099" y="823800"/>
            <a:ext cx="9457823" cy="687787"/>
          </a:xfrm>
          <a:noFill/>
          <a:ln w="38100">
            <a:noFill/>
          </a:ln>
        </p:spPr>
        <p:txBody>
          <a:bodyPr>
            <a:normAutofit/>
          </a:bodyPr>
          <a:lstStyle/>
          <a:p>
            <a:pPr marL="0" indent="0">
              <a:buNone/>
            </a:pPr>
            <a:r>
              <a:rPr lang="ja-JP" altLang="en-US" sz="3200" dirty="0" smtClean="0">
                <a:latin typeface="ＭＳ ゴシック" panose="020B0609070205080204" pitchFamily="49" charset="-128"/>
                <a:ea typeface="ＭＳ ゴシック" panose="020B0609070205080204" pitchFamily="49" charset="-128"/>
              </a:rPr>
              <a:t>○「支援プランシート」の活用</a:t>
            </a:r>
            <a:endParaRPr lang="en-US" altLang="ja-JP" sz="3200" dirty="0">
              <a:latin typeface="ＭＳ ゴシック" panose="020B0609070205080204" pitchFamily="49" charset="-128"/>
              <a:ea typeface="ＭＳ ゴシック" panose="020B0609070205080204" pitchFamily="49" charset="-128"/>
            </a:endParaRPr>
          </a:p>
        </p:txBody>
      </p:sp>
      <p:sp>
        <p:nvSpPr>
          <p:cNvPr id="6" name="コンテンツ プレースホルダー 2"/>
          <p:cNvSpPr txBox="1">
            <a:spLocks/>
          </p:cNvSpPr>
          <p:nvPr/>
        </p:nvSpPr>
        <p:spPr>
          <a:xfrm>
            <a:off x="1895977" y="1152851"/>
            <a:ext cx="8403055" cy="5271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lnSpc>
                <a:spcPct val="100000"/>
              </a:lnSpc>
              <a:spcBef>
                <a:spcPts val="0"/>
              </a:spcBef>
              <a:buFont typeface="+mj-ea"/>
              <a:buAutoNum type="circleNumDbPlain" startAt="2"/>
              <a:defRPr/>
            </a:pPr>
            <a:endParaRPr lang="en-US" altLang="ja-JP" dirty="0">
              <a:latin typeface="ＭＳ ゴシック" panose="020B0609070205080204" pitchFamily="49" charset="-128"/>
              <a:ea typeface="ＭＳ ゴシック" panose="020B0609070205080204" pitchFamily="49" charset="-128"/>
            </a:endParaRPr>
          </a:p>
        </p:txBody>
      </p:sp>
      <p:sp>
        <p:nvSpPr>
          <p:cNvPr id="7" name="コンテンツ プレースホルダー 2"/>
          <p:cNvSpPr txBox="1">
            <a:spLocks/>
          </p:cNvSpPr>
          <p:nvPr/>
        </p:nvSpPr>
        <p:spPr>
          <a:xfrm>
            <a:off x="1503913" y="1511587"/>
            <a:ext cx="9421590" cy="5027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defRPr/>
            </a:pP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目的</a:t>
            </a:r>
            <a:r>
              <a:rPr lang="en-US" altLang="ja-JP" dirty="0">
                <a:latin typeface="ＭＳ ゴシック" panose="020B0609070205080204" pitchFamily="49" charset="-128"/>
                <a:ea typeface="ＭＳ ゴシック" panose="020B0609070205080204" pitchFamily="49" charset="-128"/>
              </a:rPr>
              <a:t>】</a:t>
            </a:r>
          </a:p>
          <a:p>
            <a:pPr marL="628650" lvl="1" indent="-171450">
              <a:lnSpc>
                <a:spcPct val="100000"/>
              </a:lnSpc>
              <a:spcBef>
                <a:spcPts val="0"/>
              </a:spcBef>
              <a:defRPr/>
            </a:pPr>
            <a:r>
              <a:rPr lang="ja-JP" altLang="en-US" sz="2800" dirty="0">
                <a:latin typeface="ＭＳ ゴシック" panose="020B0609070205080204" pitchFamily="49" charset="-128"/>
                <a:ea typeface="ＭＳ ゴシック" panose="020B0609070205080204" pitchFamily="49" charset="-128"/>
              </a:rPr>
              <a:t>不登校児童生徒一人一人の状況を的確に把握</a:t>
            </a:r>
            <a:r>
              <a:rPr lang="ja-JP" altLang="en-US" sz="2800" dirty="0" smtClean="0">
                <a:latin typeface="ＭＳ ゴシック" panose="020B0609070205080204" pitchFamily="49" charset="-128"/>
                <a:ea typeface="ＭＳ ゴシック" panose="020B0609070205080204" pitchFamily="49" charset="-128"/>
              </a:rPr>
              <a:t>し、当該</a:t>
            </a:r>
            <a:r>
              <a:rPr lang="ja-JP" altLang="en-US" sz="2800" dirty="0">
                <a:latin typeface="ＭＳ ゴシック" panose="020B0609070205080204" pitchFamily="49" charset="-128"/>
                <a:ea typeface="ＭＳ ゴシック" panose="020B0609070205080204" pitchFamily="49" charset="-128"/>
              </a:rPr>
              <a:t>児童生徒の置かれた状況を関係機関で情報</a:t>
            </a:r>
            <a:r>
              <a:rPr lang="ja-JP" altLang="en-US" sz="2800" dirty="0" smtClean="0">
                <a:latin typeface="ＭＳ ゴシック" panose="020B0609070205080204" pitchFamily="49" charset="-128"/>
                <a:ea typeface="ＭＳ ゴシック" panose="020B0609070205080204" pitchFamily="49" charset="-128"/>
              </a:rPr>
              <a:t>共有し</a:t>
            </a:r>
            <a:r>
              <a:rPr lang="ja-JP" altLang="en-US" sz="2800" dirty="0">
                <a:latin typeface="ＭＳ ゴシック" panose="020B0609070205080204" pitchFamily="49" charset="-128"/>
                <a:ea typeface="ＭＳ ゴシック" panose="020B0609070205080204" pitchFamily="49" charset="-128"/>
              </a:rPr>
              <a:t>、組織的・計画的に支援を行うために作成</a:t>
            </a:r>
          </a:p>
          <a:p>
            <a:pPr marL="457200" lvl="1" indent="0">
              <a:lnSpc>
                <a:spcPct val="100000"/>
              </a:lnSpc>
              <a:spcBef>
                <a:spcPts val="0"/>
              </a:spcBef>
              <a:buNone/>
              <a:defRPr/>
            </a:pPr>
            <a:endParaRPr lang="en-US" altLang="ja-JP" sz="2800"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defRPr/>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作成のメリット</a:t>
            </a:r>
            <a:r>
              <a:rPr lang="en-US" altLang="ja-JP" sz="3200" dirty="0">
                <a:latin typeface="ＭＳ ゴシック" panose="020B0609070205080204" pitchFamily="49" charset="-128"/>
                <a:ea typeface="ＭＳ ゴシック" panose="020B0609070205080204" pitchFamily="49" charset="-128"/>
              </a:rPr>
              <a:t>】</a:t>
            </a:r>
          </a:p>
          <a:p>
            <a:pPr lvl="1">
              <a:lnSpc>
                <a:spcPct val="100000"/>
              </a:lnSpc>
              <a:spcBef>
                <a:spcPts val="0"/>
              </a:spcBef>
              <a:defRPr/>
            </a:pPr>
            <a:r>
              <a:rPr lang="ja-JP" altLang="en-US" sz="2800" dirty="0">
                <a:latin typeface="ＭＳ ゴシック" panose="020B0609070205080204" pitchFamily="49" charset="-128"/>
                <a:ea typeface="ＭＳ ゴシック" panose="020B0609070205080204" pitchFamily="49" charset="-128"/>
              </a:rPr>
              <a:t>支援に必要な情報を集約し、それに基づく支援計画を学校内や関係機関で共通理解できる</a:t>
            </a:r>
            <a:endParaRPr lang="en-US" altLang="ja-JP" sz="2800" dirty="0">
              <a:latin typeface="ＭＳ ゴシック" panose="020B0609070205080204" pitchFamily="49" charset="-128"/>
              <a:ea typeface="ＭＳ ゴシック" panose="020B0609070205080204" pitchFamily="49" charset="-128"/>
            </a:endParaRPr>
          </a:p>
          <a:p>
            <a:pPr lvl="1">
              <a:lnSpc>
                <a:spcPct val="100000"/>
              </a:lnSpc>
              <a:spcBef>
                <a:spcPts val="0"/>
              </a:spcBef>
              <a:defRPr/>
            </a:pPr>
            <a:r>
              <a:rPr lang="ja-JP" altLang="en-US" sz="2800" dirty="0">
                <a:latin typeface="ＭＳ ゴシック" panose="020B0609070205080204" pitchFamily="49" charset="-128"/>
                <a:ea typeface="ＭＳ ゴシック" panose="020B0609070205080204" pitchFamily="49" charset="-128"/>
              </a:rPr>
              <a:t>多角的な視野に立った指導体制が構築できる</a:t>
            </a:r>
            <a:endParaRPr lang="en-US" altLang="ja-JP" sz="2800" dirty="0">
              <a:latin typeface="ＭＳ ゴシック" panose="020B0609070205080204" pitchFamily="49" charset="-128"/>
              <a:ea typeface="ＭＳ ゴシック" panose="020B0609070205080204" pitchFamily="49" charset="-128"/>
            </a:endParaRPr>
          </a:p>
          <a:p>
            <a:pPr lvl="1">
              <a:lnSpc>
                <a:spcPct val="100000"/>
              </a:lnSpc>
              <a:spcBef>
                <a:spcPts val="0"/>
              </a:spcBef>
              <a:defRPr/>
            </a:pPr>
            <a:r>
              <a:rPr lang="ja-JP" altLang="en-US" sz="2800" dirty="0">
                <a:latin typeface="ＭＳ ゴシック" panose="020B0609070205080204" pitchFamily="49" charset="-128"/>
                <a:ea typeface="ＭＳ ゴシック" panose="020B0609070205080204" pitchFamily="49" charset="-128"/>
              </a:rPr>
              <a:t>担当者が変わっても継続した支援ができる</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319111" y="213576"/>
            <a:ext cx="3779923" cy="218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３　「不登校」への対応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24</a:t>
            </a:fld>
            <a:endParaRPr kumimoji="1" lang="ja-JP" altLang="en-US"/>
          </a:p>
        </p:txBody>
      </p:sp>
    </p:spTree>
    <p:extLst>
      <p:ext uri="{BB962C8B-B14F-4D97-AF65-F5344CB8AC3E}">
        <p14:creationId xmlns:p14="http://schemas.microsoft.com/office/powerpoint/2010/main" val="777209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4543" y="1439635"/>
            <a:ext cx="11573015" cy="584775"/>
          </a:xfrm>
          <a:prstGeom prst="rect">
            <a:avLst/>
          </a:prstGeom>
          <a:noFill/>
          <a:ln w="28575">
            <a:solidFill>
              <a:srgbClr val="FFCC66"/>
            </a:solidFill>
          </a:ln>
        </p:spPr>
        <p:txBody>
          <a:bodyPr wrap="square" rtlCol="0">
            <a:spAutoFit/>
          </a:bodyPr>
          <a:lstStyle/>
          <a:p>
            <a:pPr algn="ctr"/>
            <a:r>
              <a:rPr kumimoji="1" lang="ja-JP" altLang="en-US" sz="3200" dirty="0" smtClean="0">
                <a:latin typeface="ＭＳ ゴシック" panose="020B0609070205080204" pitchFamily="49" charset="-128"/>
                <a:ea typeface="ＭＳ ゴシック" panose="020B0609070205080204" pitchFamily="49" charset="-128"/>
              </a:rPr>
              <a:t>平成</a:t>
            </a:r>
            <a:r>
              <a:rPr kumimoji="1" lang="en-US" altLang="ja-JP" sz="3200" dirty="0" smtClean="0">
                <a:latin typeface="ＭＳ ゴシック" panose="020B0609070205080204" pitchFamily="49" charset="-128"/>
                <a:ea typeface="ＭＳ ゴシック" panose="020B0609070205080204" pitchFamily="49" charset="-128"/>
              </a:rPr>
              <a:t>29</a:t>
            </a:r>
            <a:r>
              <a:rPr kumimoji="1" lang="ja-JP" altLang="en-US" sz="3200" dirty="0" smtClean="0">
                <a:latin typeface="ＭＳ ゴシック" panose="020B0609070205080204" pitchFamily="49" charset="-128"/>
                <a:ea typeface="ＭＳ ゴシック" panose="020B0609070205080204" pitchFamily="49" charset="-128"/>
              </a:rPr>
              <a:t>年度　全道の児童相談所における児童虐待相談対応状況</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9" name="テキスト ボックス 3"/>
          <p:cNvSpPr txBox="1">
            <a:spLocks noChangeArrowheads="1"/>
          </p:cNvSpPr>
          <p:nvPr/>
        </p:nvSpPr>
        <p:spPr bwMode="auto">
          <a:xfrm>
            <a:off x="462636" y="590048"/>
            <a:ext cx="9595764" cy="584775"/>
          </a:xfrm>
          <a:prstGeom prst="rect">
            <a:avLst/>
          </a:prstGeom>
          <a:noFill/>
          <a:ln w="25400">
            <a:noFill/>
            <a:miter lim="800000"/>
            <a:headEnd/>
            <a:tailEnd/>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1988"/>
              </a:spcBef>
              <a:buClr>
                <a:schemeClr val="tx1"/>
              </a:buClr>
              <a:buSzPct val="90000"/>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１</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北海道の虐待の現状</a:t>
            </a:r>
            <a:endParaRPr lang="ja-JP" altLang="en-US" sz="3200" dirty="0">
              <a:latin typeface="ＭＳ ゴシック" panose="020B0609070205080204" pitchFamily="49" charset="-128"/>
              <a:ea typeface="ＭＳ ゴシック" panose="020B0609070205080204" pitchFamily="49" charset="-128"/>
            </a:endParaRPr>
          </a:p>
        </p:txBody>
      </p:sp>
      <p:sp>
        <p:nvSpPr>
          <p:cNvPr id="14" name="タイトル 1"/>
          <p:cNvSpPr txBox="1">
            <a:spLocks/>
          </p:cNvSpPr>
          <p:nvPr/>
        </p:nvSpPr>
        <p:spPr>
          <a:xfrm>
            <a:off x="266006" y="132295"/>
            <a:ext cx="3328532" cy="24261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４　その他</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5908053" y="6077051"/>
            <a:ext cx="6160638" cy="451773"/>
          </a:xfrm>
          <a:prstGeom prst="rect">
            <a:avLst/>
          </a:prstGeom>
          <a:noFill/>
        </p:spPr>
        <p:txBody>
          <a:bodyPr wrap="square" rtlCol="0">
            <a:noAutofit/>
          </a:bodyPr>
          <a:lstStyle/>
          <a:p>
            <a:r>
              <a:rPr kumimoji="1" lang="ja-JP" altLang="en-US" sz="1400" dirty="0" smtClean="0">
                <a:latin typeface="ＭＳ ゴシック" panose="020B0609070205080204" pitchFamily="49" charset="-128"/>
                <a:ea typeface="ＭＳ ゴシック" panose="020B0609070205080204" pitchFamily="49" charset="-128"/>
              </a:rPr>
              <a:t>北海道</a:t>
            </a:r>
            <a:r>
              <a:rPr kumimoji="1" lang="ja-JP" altLang="en-US" sz="1400" dirty="0">
                <a:latin typeface="ＭＳ ゴシック" panose="020B0609070205080204" pitchFamily="49" charset="-128"/>
                <a:ea typeface="ＭＳ ゴシック" panose="020B0609070205080204" pitchFamily="49" charset="-128"/>
              </a:rPr>
              <a:t>保健福祉部子ども未来推進局子ども子育て</a:t>
            </a:r>
            <a:r>
              <a:rPr kumimoji="1" lang="ja-JP" altLang="en-US" sz="1400" dirty="0" smtClean="0">
                <a:latin typeface="ＭＳ ゴシック" panose="020B0609070205080204" pitchFamily="49" charset="-128"/>
                <a:ea typeface="ＭＳ ゴシック" panose="020B0609070205080204" pitchFamily="49" charset="-128"/>
              </a:rPr>
              <a:t>支援課　平成</a:t>
            </a:r>
            <a:r>
              <a:rPr kumimoji="1" lang="en-US" altLang="ja-JP" sz="1400" dirty="0">
                <a:latin typeface="ＭＳ ゴシック" panose="020B0609070205080204" pitchFamily="49" charset="-128"/>
                <a:ea typeface="ＭＳ ゴシック" panose="020B0609070205080204" pitchFamily="49" charset="-128"/>
              </a:rPr>
              <a:t>30</a:t>
            </a:r>
            <a:r>
              <a:rPr kumimoji="1" lang="ja-JP" altLang="en-US" sz="1400" dirty="0">
                <a:latin typeface="ＭＳ ゴシック" panose="020B0609070205080204" pitchFamily="49" charset="-128"/>
                <a:ea typeface="ＭＳ ゴシック" panose="020B0609070205080204" pitchFamily="49" charset="-128"/>
              </a:rPr>
              <a:t>年９月</a:t>
            </a:r>
            <a:r>
              <a:rPr kumimoji="1" lang="en-US" altLang="ja-JP" sz="1400" dirty="0">
                <a:latin typeface="ＭＳ ゴシック" panose="020B0609070205080204" pitchFamily="49" charset="-128"/>
                <a:ea typeface="ＭＳ ゴシック" panose="020B0609070205080204" pitchFamily="49" charset="-128"/>
              </a:rPr>
              <a:t> </a:t>
            </a:r>
            <a:endParaRPr kumimoji="1"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37573989"/>
              </p:ext>
            </p:extLst>
          </p:nvPr>
        </p:nvGraphicFramePr>
        <p:xfrm>
          <a:off x="462636" y="2606399"/>
          <a:ext cx="11385318" cy="2917060"/>
        </p:xfrm>
        <a:graphic>
          <a:graphicData uri="http://schemas.openxmlformats.org/drawingml/2006/table">
            <a:tbl>
              <a:tblPr firstRow="1" bandRow="1"/>
              <a:tblGrid>
                <a:gridCol w="1626474">
                  <a:extLst>
                    <a:ext uri="{9D8B030D-6E8A-4147-A177-3AD203B41FA5}">
                      <a16:colId xmlns:a16="http://schemas.microsoft.com/office/drawing/2014/main" val="20000"/>
                    </a:ext>
                  </a:extLst>
                </a:gridCol>
                <a:gridCol w="1626474">
                  <a:extLst>
                    <a:ext uri="{9D8B030D-6E8A-4147-A177-3AD203B41FA5}">
                      <a16:colId xmlns:a16="http://schemas.microsoft.com/office/drawing/2014/main" val="20001"/>
                    </a:ext>
                  </a:extLst>
                </a:gridCol>
                <a:gridCol w="1626474">
                  <a:extLst>
                    <a:ext uri="{9D8B030D-6E8A-4147-A177-3AD203B41FA5}">
                      <a16:colId xmlns:a16="http://schemas.microsoft.com/office/drawing/2014/main" val="20002"/>
                    </a:ext>
                  </a:extLst>
                </a:gridCol>
                <a:gridCol w="1626474">
                  <a:extLst>
                    <a:ext uri="{9D8B030D-6E8A-4147-A177-3AD203B41FA5}">
                      <a16:colId xmlns:a16="http://schemas.microsoft.com/office/drawing/2014/main" val="20003"/>
                    </a:ext>
                  </a:extLst>
                </a:gridCol>
                <a:gridCol w="1626474">
                  <a:extLst>
                    <a:ext uri="{9D8B030D-6E8A-4147-A177-3AD203B41FA5}">
                      <a16:colId xmlns:a16="http://schemas.microsoft.com/office/drawing/2014/main" val="20004"/>
                    </a:ext>
                  </a:extLst>
                </a:gridCol>
                <a:gridCol w="1626474">
                  <a:extLst>
                    <a:ext uri="{9D8B030D-6E8A-4147-A177-3AD203B41FA5}">
                      <a16:colId xmlns:a16="http://schemas.microsoft.com/office/drawing/2014/main" val="20005"/>
                    </a:ext>
                  </a:extLst>
                </a:gridCol>
                <a:gridCol w="1626474">
                  <a:extLst>
                    <a:ext uri="{9D8B030D-6E8A-4147-A177-3AD203B41FA5}">
                      <a16:colId xmlns:a16="http://schemas.microsoft.com/office/drawing/2014/main" val="20006"/>
                    </a:ext>
                  </a:extLst>
                </a:gridCol>
              </a:tblGrid>
              <a:tr h="1116452">
                <a:tc>
                  <a:txBody>
                    <a:bodyPr/>
                    <a:lstStyle/>
                    <a:p>
                      <a:endParaRPr kumimoji="1" lang="ja-JP" altLang="en-US" sz="2800" dirty="0">
                        <a:latin typeface="ＭＳ ゴシック" panose="020B0609070205080204" pitchFamily="49" charset="-128"/>
                        <a:ea typeface="ＭＳ ゴシック" panose="020B0609070205080204" pitchFamily="49" charset="-128"/>
                      </a:endParaRPr>
                    </a:p>
                  </a:txBody>
                  <a:tcPr anchor="ctr">
                    <a:lnTlToBr w="12700" cap="flat" cmpd="sng" algn="ctr">
                      <a:solidFill>
                        <a:schemeClr val="tx1"/>
                      </a:solidFill>
                      <a:prstDash val="solid"/>
                      <a:round/>
                      <a:headEnd type="none" w="med" len="med"/>
                      <a:tailEnd type="none" w="med" len="med"/>
                    </a:lnTlToBr>
                  </a:tcPr>
                </a:tc>
                <a:tc>
                  <a:txBody>
                    <a:bodyPr/>
                    <a:lstStyle/>
                    <a:p>
                      <a:r>
                        <a:rPr kumimoji="1" lang="en-US" altLang="ja-JP" sz="2800" dirty="0" smtClean="0">
                          <a:latin typeface="ＭＳ ゴシック" panose="020B0609070205080204" pitchFamily="49" charset="-128"/>
                          <a:ea typeface="ＭＳ ゴシック" panose="020B0609070205080204" pitchFamily="49" charset="-128"/>
                        </a:rPr>
                        <a:t>H25</a:t>
                      </a:r>
                      <a:r>
                        <a:rPr kumimoji="1" lang="ja-JP" altLang="en-US" sz="2800" dirty="0" smtClean="0">
                          <a:latin typeface="ＭＳ ゴシック" panose="020B0609070205080204" pitchFamily="49" charset="-128"/>
                          <a:ea typeface="ＭＳ ゴシック" panose="020B0609070205080204" pitchFamily="49" charset="-128"/>
                        </a:rPr>
                        <a:t>年度</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ＭＳ ゴシック" panose="020B0609070205080204" pitchFamily="49" charset="-128"/>
                          <a:ea typeface="ＭＳ ゴシック" panose="020B0609070205080204" pitchFamily="49" charset="-128"/>
                        </a:rPr>
                        <a:t>H26</a:t>
                      </a:r>
                      <a:r>
                        <a:rPr kumimoji="1" lang="ja-JP" altLang="en-US" sz="2800" dirty="0" smtClean="0">
                          <a:latin typeface="ＭＳ ゴシック" panose="020B0609070205080204" pitchFamily="49" charset="-128"/>
                          <a:ea typeface="ＭＳ ゴシック" panose="020B0609070205080204" pitchFamily="49" charset="-128"/>
                        </a:rPr>
                        <a:t>年度</a:t>
                      </a:r>
                    </a:p>
                    <a:p>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ＭＳ ゴシック" panose="020B0609070205080204" pitchFamily="49" charset="-128"/>
                          <a:ea typeface="ＭＳ ゴシック" panose="020B0609070205080204" pitchFamily="49" charset="-128"/>
                        </a:rPr>
                        <a:t>H27</a:t>
                      </a:r>
                      <a:r>
                        <a:rPr kumimoji="1" lang="ja-JP" altLang="en-US" sz="2800" dirty="0" smtClean="0">
                          <a:latin typeface="ＭＳ ゴシック" panose="020B0609070205080204" pitchFamily="49" charset="-128"/>
                          <a:ea typeface="ＭＳ ゴシック" panose="020B0609070205080204" pitchFamily="49" charset="-128"/>
                        </a:rPr>
                        <a:t>年度</a:t>
                      </a:r>
                    </a:p>
                    <a:p>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ＭＳ ゴシック" panose="020B0609070205080204" pitchFamily="49" charset="-128"/>
                          <a:ea typeface="ＭＳ ゴシック" panose="020B0609070205080204" pitchFamily="49" charset="-128"/>
                        </a:rPr>
                        <a:t>H28</a:t>
                      </a:r>
                      <a:r>
                        <a:rPr kumimoji="1" lang="ja-JP" altLang="en-US" sz="2800" dirty="0" smtClean="0">
                          <a:latin typeface="ＭＳ ゴシック" panose="020B0609070205080204" pitchFamily="49" charset="-128"/>
                          <a:ea typeface="ＭＳ ゴシック" panose="020B0609070205080204" pitchFamily="49" charset="-128"/>
                        </a:rPr>
                        <a:t>年度</a:t>
                      </a:r>
                    </a:p>
                    <a:p>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ＭＳ ゴシック" panose="020B0609070205080204" pitchFamily="49" charset="-128"/>
                          <a:ea typeface="ＭＳ ゴシック" panose="020B0609070205080204" pitchFamily="49" charset="-128"/>
                        </a:rPr>
                        <a:t>H29</a:t>
                      </a:r>
                      <a:r>
                        <a:rPr kumimoji="1" lang="ja-JP" altLang="en-US" sz="2800" dirty="0" smtClean="0">
                          <a:latin typeface="ＭＳ ゴシック" panose="020B0609070205080204" pitchFamily="49" charset="-128"/>
                          <a:ea typeface="ＭＳ ゴシック" panose="020B0609070205080204" pitchFamily="49" charset="-128"/>
                        </a:rPr>
                        <a:t>年度</a:t>
                      </a:r>
                    </a:p>
                    <a:p>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前年度比</a:t>
                      </a:r>
                      <a:endParaRPr kumimoji="1" lang="ja-JP" altLang="en-US" sz="28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772730">
                <a:tc>
                  <a:txBody>
                    <a:bodyPr/>
                    <a:lstStyle/>
                    <a:p>
                      <a:pPr algn="ctr"/>
                      <a:r>
                        <a:rPr kumimoji="1" lang="ja-JP" altLang="en-US" sz="2800" dirty="0" smtClean="0">
                          <a:latin typeface="ＭＳ ゴシック" panose="020B0609070205080204" pitchFamily="49" charset="-128"/>
                          <a:ea typeface="ＭＳ ゴシック" panose="020B0609070205080204" pitchFamily="49" charset="-128"/>
                        </a:rPr>
                        <a:t>全道</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2,089</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3,014</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3,900</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4,825</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5,133</a:t>
                      </a:r>
                      <a:endParaRPr kumimoji="1" lang="ja-JP" altLang="en-US" sz="2800" dirty="0">
                        <a:latin typeface="ＭＳ ゴシック" panose="020B0609070205080204" pitchFamily="49" charset="-128"/>
                        <a:ea typeface="ＭＳ ゴシック" panose="020B0609070205080204" pitchFamily="49" charset="-128"/>
                      </a:endParaRPr>
                    </a:p>
                  </a:txBody>
                  <a:tcPr anchor="ctr">
                    <a:solidFill>
                      <a:srgbClr val="66FFFF"/>
                    </a:solidFill>
                  </a:tcPr>
                </a:tc>
                <a:tc>
                  <a:txBody>
                    <a:bodyPr/>
                    <a:lstStyle/>
                    <a:p>
                      <a:r>
                        <a:rPr kumimoji="1" lang="ja-JP" altLang="en-US" sz="2800" baseline="0" dirty="0" smtClean="0">
                          <a:latin typeface="ＭＳ ゴシック" panose="020B0609070205080204" pitchFamily="49" charset="-128"/>
                          <a:ea typeface="ＭＳ ゴシック" panose="020B0609070205080204" pitchFamily="49" charset="-128"/>
                        </a:rPr>
                        <a:t> </a:t>
                      </a:r>
                      <a:r>
                        <a:rPr kumimoji="1" lang="en-US" altLang="ja-JP" sz="2800" dirty="0" smtClean="0">
                          <a:latin typeface="ＭＳ ゴシック" panose="020B0609070205080204" pitchFamily="49" charset="-128"/>
                          <a:ea typeface="ＭＳ ゴシック" panose="020B0609070205080204" pitchFamily="49" charset="-128"/>
                        </a:rPr>
                        <a:t>1.06</a:t>
                      </a:r>
                      <a:r>
                        <a:rPr kumimoji="1" lang="ja-JP" altLang="en-US" sz="2800" dirty="0" smtClean="0">
                          <a:latin typeface="ＭＳ ゴシック" panose="020B0609070205080204" pitchFamily="49" charset="-128"/>
                          <a:ea typeface="ＭＳ ゴシック" panose="020B0609070205080204" pitchFamily="49" charset="-128"/>
                        </a:rPr>
                        <a:t>倍</a:t>
                      </a:r>
                      <a:endParaRPr kumimoji="1" lang="ja-JP" altLang="en-US" sz="28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772730">
                <a:tc>
                  <a:txBody>
                    <a:bodyPr/>
                    <a:lstStyle/>
                    <a:p>
                      <a:pPr algn="ctr"/>
                      <a:r>
                        <a:rPr kumimoji="1" lang="ja-JP" altLang="en-US" sz="2800" dirty="0" smtClean="0">
                          <a:latin typeface="ＭＳ ゴシック" panose="020B0609070205080204" pitchFamily="49" charset="-128"/>
                          <a:ea typeface="ＭＳ ゴシック" panose="020B0609070205080204" pitchFamily="49" charset="-128"/>
                        </a:rPr>
                        <a:t>全国</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73,802</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88,931</a:t>
                      </a: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103,286</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122,575</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133,778</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800" dirty="0" smtClean="0">
                          <a:latin typeface="ＭＳ ゴシック" panose="020B0609070205080204" pitchFamily="49" charset="-128"/>
                          <a:ea typeface="ＭＳ ゴシック" panose="020B0609070205080204" pitchFamily="49" charset="-128"/>
                        </a:rPr>
                        <a:t>1.09</a:t>
                      </a:r>
                      <a:r>
                        <a:rPr kumimoji="1" lang="ja-JP" altLang="en-US" sz="2800" dirty="0" smtClean="0">
                          <a:latin typeface="ＭＳ ゴシック" panose="020B0609070205080204" pitchFamily="49" charset="-128"/>
                          <a:ea typeface="ＭＳ ゴシック" panose="020B0609070205080204" pitchFamily="49" charset="-128"/>
                        </a:rPr>
                        <a:t>倍</a:t>
                      </a:r>
                      <a:endParaRPr kumimoji="1" lang="ja-JP" altLang="en-US" sz="28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10448209" y="2142093"/>
            <a:ext cx="1399745" cy="374519"/>
          </a:xfrm>
          <a:prstGeom prst="rect">
            <a:avLst/>
          </a:prstGeom>
          <a:noFill/>
        </p:spPr>
        <p:txBody>
          <a:bodyPr wrap="square" rtlCol="0">
            <a:noAutofit/>
          </a:bodyPr>
          <a:lstStyle/>
          <a:p>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単位：件</a:t>
            </a:r>
            <a:r>
              <a:rPr kumimoji="1" lang="en-US" altLang="ja-JP"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18392" y="5530870"/>
            <a:ext cx="11479166" cy="324122"/>
          </a:xfrm>
          <a:prstGeom prst="rect">
            <a:avLst/>
          </a:prstGeom>
          <a:noFill/>
        </p:spPr>
        <p:txBody>
          <a:bodyPr wrap="square" rtlCol="0">
            <a:noAutofit/>
          </a:bodyPr>
          <a:lstStyle/>
          <a:p>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１　児童相談所が受理した相談のうち、「児童虐待」又は「児童虐待が危惧されるもの」として対応した件数。</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18392" y="5853230"/>
            <a:ext cx="11479166" cy="324122"/>
          </a:xfrm>
          <a:prstGeom prst="rect">
            <a:avLst/>
          </a:prstGeom>
          <a:noFill/>
        </p:spPr>
        <p:txBody>
          <a:bodyPr wrap="square" rtlCol="0">
            <a:noAutofit/>
          </a:bodyPr>
          <a:lstStyle/>
          <a:p>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２</a:t>
            </a:r>
            <a:r>
              <a:rPr kumimoji="1" lang="ja-JP" altLang="en-US" sz="1600" dirty="0" smtClean="0">
                <a:latin typeface="ＭＳ ゴシック" panose="020B0609070205080204" pitchFamily="49" charset="-128"/>
                <a:ea typeface="ＭＳ ゴシック" panose="020B0609070205080204" pitchFamily="49" charset="-128"/>
              </a:rPr>
              <a:t>　全国の</a:t>
            </a:r>
            <a:r>
              <a:rPr kumimoji="1" lang="en-US" altLang="ja-JP" sz="1600" dirty="0" smtClean="0">
                <a:latin typeface="ＭＳ ゴシック" panose="020B0609070205080204" pitchFamily="49" charset="-128"/>
                <a:ea typeface="ＭＳ ゴシック" panose="020B0609070205080204" pitchFamily="49" charset="-128"/>
              </a:rPr>
              <a:t>H29</a:t>
            </a:r>
            <a:r>
              <a:rPr kumimoji="1" lang="ja-JP" altLang="en-US" sz="1600" dirty="0" smtClean="0">
                <a:latin typeface="ＭＳ ゴシック" panose="020B0609070205080204" pitchFamily="49" charset="-128"/>
                <a:ea typeface="ＭＳ ゴシック" panose="020B0609070205080204" pitchFamily="49" charset="-128"/>
              </a:rPr>
              <a:t>年度の件数は速報値。</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424543" y="2185079"/>
            <a:ext cx="5206236" cy="324122"/>
          </a:xfrm>
          <a:prstGeom prst="rect">
            <a:avLst/>
          </a:prstGeom>
          <a:noFill/>
        </p:spPr>
        <p:txBody>
          <a:bodyPr wrap="square" rtlCol="0">
            <a:noAutofit/>
          </a:bodyPr>
          <a:lstStyle/>
          <a:p>
            <a:r>
              <a:rPr kumimoji="1" lang="ja-JP" altLang="en-US" b="1" dirty="0" smtClean="0">
                <a:latin typeface="ＭＳ ゴシック" panose="020B0609070205080204" pitchFamily="49" charset="-128"/>
                <a:ea typeface="ＭＳ ゴシック" panose="020B0609070205080204" pitchFamily="49" charset="-128"/>
              </a:rPr>
              <a:t>相談対応件数の推移</a:t>
            </a:r>
            <a:r>
              <a:rPr kumimoji="1"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全道、全国</a:t>
            </a:r>
            <a:r>
              <a:rPr kumimoji="1" lang="en-US" altLang="ja-JP" b="1" dirty="0" smtClean="0">
                <a:latin typeface="ＭＳ ゴシック" panose="020B0609070205080204" pitchFamily="49" charset="-128"/>
                <a:ea typeface="ＭＳ ゴシック" panose="020B0609070205080204" pitchFamily="49" charset="-128"/>
              </a:rPr>
              <a:t>)</a:t>
            </a:r>
            <a:endParaRPr kumimoji="1" lang="ja-JP" altLang="en-US" b="1" dirty="0">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462636" y="4007214"/>
            <a:ext cx="9752175" cy="7693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F5C35AD2-8B7B-4CF4-BC66-4791DB21DCBF}" type="slidenum">
              <a:rPr kumimoji="1" lang="ja-JP" altLang="en-US" smtClean="0"/>
              <a:t>25</a:t>
            </a:fld>
            <a:endParaRPr kumimoji="1" lang="ja-JP" altLang="en-US"/>
          </a:p>
        </p:txBody>
      </p:sp>
    </p:spTree>
    <p:extLst>
      <p:ext uri="{BB962C8B-B14F-4D97-AF65-F5344CB8AC3E}">
        <p14:creationId xmlns:p14="http://schemas.microsoft.com/office/powerpoint/2010/main" val="16517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下矢印 15"/>
          <p:cNvSpPr/>
          <p:nvPr/>
        </p:nvSpPr>
        <p:spPr>
          <a:xfrm>
            <a:off x="5917491" y="2738177"/>
            <a:ext cx="362404" cy="84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084486" y="2806258"/>
            <a:ext cx="7511659" cy="439376"/>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チームとしての対応、早期対応（情報収集・共有・対応検討）</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5" name="下矢印 4"/>
          <p:cNvSpPr/>
          <p:nvPr/>
        </p:nvSpPr>
        <p:spPr>
          <a:xfrm>
            <a:off x="5942747" y="1875913"/>
            <a:ext cx="303837" cy="4107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198291" y="1502039"/>
            <a:ext cx="1856318" cy="368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早期発見</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5198291" y="1002588"/>
            <a:ext cx="1856318" cy="399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発生予防等</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7351270" y="1810981"/>
            <a:ext cx="4713351" cy="5605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本人からの訴え・前在籍校からなど</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4" name="左矢印 3"/>
          <p:cNvSpPr/>
          <p:nvPr/>
        </p:nvSpPr>
        <p:spPr>
          <a:xfrm>
            <a:off x="6306959" y="1991654"/>
            <a:ext cx="1044311" cy="2516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038005" y="2309635"/>
            <a:ext cx="2221824" cy="400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管理職に報告</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7" name="角丸四角形 16"/>
          <p:cNvSpPr/>
          <p:nvPr/>
        </p:nvSpPr>
        <p:spPr>
          <a:xfrm>
            <a:off x="3498475" y="3584201"/>
            <a:ext cx="5479269" cy="15306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明らかな外傷</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生命、身体の安全に関わるネグレクト</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性的虐待が疑われる場合</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子どもが保護・救済を求めている場合</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危険性・緊急性が高いと考えられる場合</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2666174" y="5592726"/>
            <a:ext cx="2221824" cy="400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児童相談所</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9" name="角丸四角形 18"/>
          <p:cNvSpPr/>
          <p:nvPr/>
        </p:nvSpPr>
        <p:spPr>
          <a:xfrm>
            <a:off x="5008722" y="5592726"/>
            <a:ext cx="2221824" cy="400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市町村（虐待対応担当課）</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 19"/>
          <p:cNvSpPr/>
          <p:nvPr/>
        </p:nvSpPr>
        <p:spPr>
          <a:xfrm>
            <a:off x="7351270" y="5578612"/>
            <a:ext cx="2221824" cy="400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警察</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2" name="下矢印 21"/>
          <p:cNvSpPr/>
          <p:nvPr/>
        </p:nvSpPr>
        <p:spPr>
          <a:xfrm>
            <a:off x="3150705" y="5157844"/>
            <a:ext cx="1619673" cy="423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通告</a:t>
            </a:r>
            <a:endParaRPr kumimoji="1" lang="ja-JP" altLang="en-US" dirty="0">
              <a:solidFill>
                <a:schemeClr val="tx1"/>
              </a:solidFill>
            </a:endParaRPr>
          </a:p>
        </p:txBody>
      </p:sp>
      <p:sp>
        <p:nvSpPr>
          <p:cNvPr id="23" name="下矢印 22"/>
          <p:cNvSpPr/>
          <p:nvPr/>
        </p:nvSpPr>
        <p:spPr>
          <a:xfrm>
            <a:off x="5339080" y="5157844"/>
            <a:ext cx="1619673" cy="423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通告</a:t>
            </a:r>
            <a:endParaRPr kumimoji="1" lang="ja-JP" altLang="en-US" dirty="0">
              <a:solidFill>
                <a:schemeClr val="tx1"/>
              </a:solidFill>
            </a:endParaRPr>
          </a:p>
        </p:txBody>
      </p:sp>
      <p:sp>
        <p:nvSpPr>
          <p:cNvPr id="24" name="下矢印 23"/>
          <p:cNvSpPr/>
          <p:nvPr/>
        </p:nvSpPr>
        <p:spPr>
          <a:xfrm>
            <a:off x="7652345" y="5149703"/>
            <a:ext cx="1619673" cy="423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通報</a:t>
            </a:r>
            <a:endParaRPr kumimoji="1" lang="ja-JP" altLang="en-US" dirty="0">
              <a:solidFill>
                <a:schemeClr val="tx1"/>
              </a:solidFill>
            </a:endParaRPr>
          </a:p>
        </p:txBody>
      </p:sp>
      <p:sp>
        <p:nvSpPr>
          <p:cNvPr id="26" name="角丸四角形 25"/>
          <p:cNvSpPr/>
          <p:nvPr/>
        </p:nvSpPr>
        <p:spPr>
          <a:xfrm>
            <a:off x="0" y="6278483"/>
            <a:ext cx="10134479" cy="477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安全確認、情報収集、調査、一時保護、援助方針の決定、施設入所、在宅での支援等</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8" name="下矢印 27"/>
          <p:cNvSpPr/>
          <p:nvPr/>
        </p:nvSpPr>
        <p:spPr>
          <a:xfrm>
            <a:off x="3689361" y="6007335"/>
            <a:ext cx="410905" cy="285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5954357" y="5993221"/>
            <a:ext cx="410905" cy="285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曲折矢印 29"/>
          <p:cNvSpPr/>
          <p:nvPr/>
        </p:nvSpPr>
        <p:spPr>
          <a:xfrm>
            <a:off x="2266788" y="1072323"/>
            <a:ext cx="2840062" cy="5230651"/>
          </a:xfrm>
          <a:prstGeom prst="bentArrow">
            <a:avLst>
              <a:gd name="adj1" fmla="val 9066"/>
              <a:gd name="adj2" fmla="val 3129"/>
              <a:gd name="adj3" fmla="val 13199"/>
              <a:gd name="adj4" fmla="val 7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右大かっこ 30"/>
          <p:cNvSpPr/>
          <p:nvPr/>
        </p:nvSpPr>
        <p:spPr>
          <a:xfrm>
            <a:off x="9987624" y="5026117"/>
            <a:ext cx="176621" cy="1743171"/>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10134480" y="3808615"/>
            <a:ext cx="461665" cy="3049385"/>
          </a:xfrm>
          <a:prstGeom prst="rect">
            <a:avLst/>
          </a:prstGeom>
          <a:noFill/>
        </p:spPr>
        <p:txBody>
          <a:bodyPr vert="eaVert"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通告・通報したことを報告</a:t>
            </a:r>
            <a:endParaRPr kumimoji="1" lang="ja-JP" altLang="en-US" dirty="0">
              <a:latin typeface="ＭＳ ゴシック" panose="020B0609070205080204" pitchFamily="49" charset="-128"/>
              <a:ea typeface="ＭＳ ゴシック" panose="020B0609070205080204" pitchFamily="49" charset="-128"/>
            </a:endParaRPr>
          </a:p>
        </p:txBody>
      </p:sp>
      <p:sp>
        <p:nvSpPr>
          <p:cNvPr id="33" name="右矢印 32"/>
          <p:cNvSpPr/>
          <p:nvPr/>
        </p:nvSpPr>
        <p:spPr>
          <a:xfrm>
            <a:off x="10578775" y="5291383"/>
            <a:ext cx="432100" cy="1212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096149" y="4591612"/>
            <a:ext cx="461665" cy="2177676"/>
          </a:xfrm>
          <a:prstGeom prst="rect">
            <a:avLst/>
          </a:prstGeom>
          <a:noFill/>
          <a:ln w="25400">
            <a:solidFill>
              <a:schemeClr val="tx1"/>
            </a:solidFill>
          </a:ln>
        </p:spPr>
        <p:txBody>
          <a:bodyPr vert="eaVert"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教育委員会等</a:t>
            </a:r>
            <a:endParaRPr kumimoji="1" lang="ja-JP" altLang="en-US" dirty="0">
              <a:latin typeface="ＭＳ ゴシック" panose="020B0609070205080204" pitchFamily="49" charset="-128"/>
              <a:ea typeface="ＭＳ ゴシック" panose="020B0609070205080204" pitchFamily="49" charset="-128"/>
            </a:endParaRPr>
          </a:p>
        </p:txBody>
      </p:sp>
      <p:sp>
        <p:nvSpPr>
          <p:cNvPr id="35" name="テキスト ボックス 34"/>
          <p:cNvSpPr txBox="1"/>
          <p:nvPr/>
        </p:nvSpPr>
        <p:spPr>
          <a:xfrm>
            <a:off x="4992233" y="112058"/>
            <a:ext cx="7199767" cy="338554"/>
          </a:xfrm>
          <a:prstGeom prst="rect">
            <a:avLst/>
          </a:prstGeom>
          <a:noFill/>
          <a:ln w="12700">
            <a:noFill/>
          </a:ln>
        </p:spPr>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「学校・教育委員会等向け虐待対応の手引き</a:t>
            </a:r>
            <a:r>
              <a:rPr lang="ja-JP" altLang="en-US" sz="1600" dirty="0">
                <a:latin typeface="ＭＳ ゴシック" panose="020B0609070205080204" pitchFamily="49" charset="-128"/>
                <a:ea typeface="ＭＳ ゴシック" panose="020B0609070205080204" pitchFamily="49" charset="-128"/>
              </a:rPr>
              <a:t>」　令和元年</a:t>
            </a:r>
            <a:r>
              <a:rPr lang="ja-JP" altLang="en-US" sz="1600" dirty="0" smtClean="0">
                <a:latin typeface="ＭＳ ゴシック" panose="020B0609070205080204" pitchFamily="49" charset="-128"/>
                <a:ea typeface="ＭＳ ゴシック" panose="020B0609070205080204" pitchFamily="49" charset="-128"/>
              </a:rPr>
              <a:t>５月　文部科学省</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6" name="テキスト ボックス 3"/>
          <p:cNvSpPr txBox="1">
            <a:spLocks noChangeArrowheads="1"/>
          </p:cNvSpPr>
          <p:nvPr/>
        </p:nvSpPr>
        <p:spPr bwMode="auto">
          <a:xfrm>
            <a:off x="638217" y="389766"/>
            <a:ext cx="7759023" cy="584775"/>
          </a:xfrm>
          <a:prstGeom prst="rect">
            <a:avLst/>
          </a:prstGeom>
          <a:noFill/>
          <a:ln w="25400">
            <a:noFill/>
            <a:miter lim="800000"/>
            <a:headEnd/>
            <a:tailEnd/>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1988"/>
              </a:spcBef>
              <a:buClr>
                <a:schemeClr val="tx1"/>
              </a:buClr>
              <a:buSzPct val="90000"/>
            </a:pPr>
            <a:r>
              <a:rPr lang="ja-JP" altLang="en-US" sz="3200" dirty="0" smtClean="0">
                <a:latin typeface="ＭＳ ゴシック" panose="020B0609070205080204" pitchFamily="49" charset="-128"/>
                <a:ea typeface="ＭＳ ゴシック" panose="020B0609070205080204" pitchFamily="49" charset="-128"/>
              </a:rPr>
              <a:t>（２）学校における虐待対応の流れ</a:t>
            </a:r>
            <a:endParaRPr lang="ja-JP" altLang="en-US" sz="3200" dirty="0">
              <a:latin typeface="ＭＳ ゴシック" panose="020B0609070205080204" pitchFamily="49" charset="-128"/>
              <a:ea typeface="ＭＳ ゴシック" panose="020B0609070205080204" pitchFamily="49" charset="-128"/>
            </a:endParaRPr>
          </a:p>
        </p:txBody>
      </p:sp>
      <p:sp>
        <p:nvSpPr>
          <p:cNvPr id="38" name="タイトル 1"/>
          <p:cNvSpPr txBox="1">
            <a:spLocks/>
          </p:cNvSpPr>
          <p:nvPr/>
        </p:nvSpPr>
        <p:spPr>
          <a:xfrm>
            <a:off x="266006" y="132295"/>
            <a:ext cx="3328532" cy="24261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４　その他</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flipH="1">
            <a:off x="7287271" y="5123793"/>
            <a:ext cx="2408521" cy="101816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26</a:t>
            </a:fld>
            <a:endParaRPr kumimoji="1" lang="ja-JP" altLang="en-US"/>
          </a:p>
        </p:txBody>
      </p:sp>
    </p:spTree>
    <p:extLst>
      <p:ext uri="{BB962C8B-B14F-4D97-AF65-F5344CB8AC3E}">
        <p14:creationId xmlns:p14="http://schemas.microsoft.com/office/powerpoint/2010/main" val="19521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207456" y="5964450"/>
            <a:ext cx="7127246" cy="427371"/>
          </a:xfrm>
          <a:prstGeom prst="rect">
            <a:avLst/>
          </a:prstGeom>
          <a:noFill/>
        </p:spPr>
        <p:txBody>
          <a:bodyPr wrap="square" rtlCol="0">
            <a:noAutofit/>
          </a:bodyPr>
          <a:lstStyle/>
          <a:p>
            <a:r>
              <a:rPr kumimoji="1" lang="ja-JP" altLang="en-US" sz="1400" dirty="0" smtClean="0">
                <a:latin typeface="ＭＳ ゴシック" panose="020B0609070205080204" pitchFamily="49" charset="-128"/>
                <a:ea typeface="ＭＳ ゴシック" panose="020B0609070205080204" pitchFamily="49" charset="-128"/>
              </a:rPr>
              <a:t>「学校・教育委員会等向け虐待対応の手引き」　令和元年５月　文部科学省</a:t>
            </a:r>
            <a:r>
              <a:rPr kumimoji="1" lang="en-US" altLang="ja-JP" sz="1400" dirty="0" smtClean="0">
                <a:latin typeface="ＭＳ ゴシック" panose="020B0609070205080204" pitchFamily="49" charset="-128"/>
                <a:ea typeface="ＭＳ ゴシック" panose="020B0609070205080204" pitchFamily="49" charset="-128"/>
              </a:rPr>
              <a:t> </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9" name="テキスト ボックス 3"/>
          <p:cNvSpPr txBox="1">
            <a:spLocks noChangeArrowheads="1"/>
          </p:cNvSpPr>
          <p:nvPr/>
        </p:nvSpPr>
        <p:spPr bwMode="auto">
          <a:xfrm>
            <a:off x="579368" y="688879"/>
            <a:ext cx="6492641" cy="584775"/>
          </a:xfrm>
          <a:prstGeom prst="rect">
            <a:avLst/>
          </a:prstGeom>
          <a:noFill/>
          <a:ln w="25400">
            <a:noFill/>
            <a:miter lim="800000"/>
            <a:headEnd/>
            <a:tailEnd/>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1988"/>
              </a:spcBef>
              <a:buClr>
                <a:schemeClr val="tx1"/>
              </a:buClr>
              <a:buSzPct val="90000"/>
            </a:pPr>
            <a:r>
              <a:rPr lang="ja-JP" altLang="en-US" sz="3200" dirty="0" smtClean="0">
                <a:latin typeface="ＭＳ ゴシック" panose="020B0609070205080204" pitchFamily="49" charset="-128"/>
                <a:ea typeface="ＭＳ ゴシック" panose="020B0609070205080204" pitchFamily="49" charset="-128"/>
              </a:rPr>
              <a:t>○チームとしての対応、早期対応</a:t>
            </a:r>
            <a:endParaRPr lang="ja-JP" altLang="en-US" sz="320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823644" y="1586848"/>
            <a:ext cx="10530156" cy="4278094"/>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3600" dirty="0" smtClean="0">
                <a:latin typeface="ＭＳ ゴシック" panose="020B0609070205080204" pitchFamily="49" charset="-128"/>
                <a:ea typeface="ＭＳ ゴシック" panose="020B0609070205080204" pitchFamily="49" charset="-128"/>
              </a:rPr>
              <a:t>チームとしての対応、早期対応</a:t>
            </a:r>
            <a:endParaRPr kumimoji="1" lang="en-US" altLang="ja-JP" sz="3600" dirty="0" smtClean="0">
              <a:latin typeface="ＭＳ ゴシック" panose="020B0609070205080204" pitchFamily="49" charset="-128"/>
              <a:ea typeface="ＭＳ ゴシック" panose="020B0609070205080204" pitchFamily="49" charset="-128"/>
            </a:endParaRPr>
          </a:p>
          <a:p>
            <a:r>
              <a:rPr kumimoji="1" lang="en-US" altLang="ja-JP" sz="3600" dirty="0" smtClean="0">
                <a:latin typeface="ＭＳ ゴシック" panose="020B0609070205080204" pitchFamily="49" charset="-128"/>
                <a:ea typeface="ＭＳ ゴシック" panose="020B0609070205080204" pitchFamily="49" charset="-128"/>
              </a:rPr>
              <a:t>(</a:t>
            </a:r>
            <a:r>
              <a:rPr kumimoji="1" lang="ja-JP" altLang="en-US" sz="3600" dirty="0" smtClean="0">
                <a:latin typeface="ＭＳ ゴシック" panose="020B0609070205080204" pitchFamily="49" charset="-128"/>
                <a:ea typeface="ＭＳ ゴシック" panose="020B0609070205080204" pitchFamily="49" charset="-128"/>
              </a:rPr>
              <a:t>情報収集・共有、対応検討</a:t>
            </a:r>
            <a:r>
              <a:rPr kumimoji="1" lang="en-US" altLang="ja-JP" sz="3600" dirty="0" smtClean="0">
                <a:latin typeface="ＭＳ ゴシック" panose="020B0609070205080204" pitchFamily="49" charset="-128"/>
                <a:ea typeface="ＭＳ ゴシック" panose="020B0609070205080204" pitchFamily="49" charset="-128"/>
              </a:rPr>
              <a:t>)</a:t>
            </a:r>
          </a:p>
          <a:p>
            <a:endParaRPr kumimoji="1" lang="en-US" altLang="ja-JP" sz="3600" dirty="0" smtClean="0">
              <a:latin typeface="ＭＳ ゴシック" panose="020B0609070205080204" pitchFamily="49" charset="-128"/>
              <a:ea typeface="ＭＳ ゴシック" panose="020B0609070205080204" pitchFamily="49" charset="-128"/>
            </a:endParaRPr>
          </a:p>
          <a:p>
            <a:r>
              <a:rPr kumimoji="1" lang="en-US" altLang="ja-JP" sz="3600" dirty="0" smtClean="0">
                <a:latin typeface="ＭＳ ゴシック" panose="020B0609070205080204" pitchFamily="49" charset="-128"/>
                <a:ea typeface="ＭＳ ゴシック" panose="020B0609070205080204" pitchFamily="49" charset="-128"/>
              </a:rPr>
              <a:t>(</a:t>
            </a:r>
            <a:r>
              <a:rPr kumimoji="1" lang="ja-JP" altLang="en-US" sz="3600" dirty="0" smtClean="0">
                <a:latin typeface="ＭＳ ゴシック" panose="020B0609070205080204" pitchFamily="49" charset="-128"/>
                <a:ea typeface="ＭＳ ゴシック" panose="020B0609070205080204" pitchFamily="49" charset="-128"/>
              </a:rPr>
              <a:t>メンバー</a:t>
            </a:r>
            <a:r>
              <a:rPr kumimoji="1" lang="en-US" altLang="ja-JP" sz="3600" dirty="0" smtClean="0">
                <a:latin typeface="ＭＳ ゴシック" panose="020B0609070205080204" pitchFamily="49" charset="-128"/>
                <a:ea typeface="ＭＳ ゴシック" panose="020B0609070205080204" pitchFamily="49" charset="-128"/>
              </a:rPr>
              <a:t>)</a:t>
            </a:r>
            <a:r>
              <a:rPr kumimoji="1" lang="ja-JP" altLang="en-US" sz="3600" dirty="0" smtClean="0">
                <a:latin typeface="ＭＳ ゴシック" panose="020B0609070205080204" pitchFamily="49" charset="-128"/>
                <a:ea typeface="ＭＳ ゴシック" panose="020B0609070205080204" pitchFamily="49" charset="-128"/>
              </a:rPr>
              <a:t>　管理職、養護教諭、学級担任、</a:t>
            </a:r>
            <a:endParaRPr kumimoji="1" lang="en-US" altLang="ja-JP" sz="3600" dirty="0" smtClean="0">
              <a:latin typeface="ＭＳ ゴシック" panose="020B0609070205080204" pitchFamily="49" charset="-128"/>
              <a:ea typeface="ＭＳ ゴシック" panose="020B0609070205080204" pitchFamily="49" charset="-128"/>
            </a:endParaRPr>
          </a:p>
          <a:p>
            <a:r>
              <a:rPr kumimoji="1" lang="ja-JP" altLang="en-US" sz="3600" dirty="0" smtClean="0">
                <a:latin typeface="ＭＳ ゴシック" panose="020B0609070205080204" pitchFamily="49" charset="-128"/>
                <a:ea typeface="ＭＳ ゴシック" panose="020B0609070205080204" pitchFamily="49" charset="-128"/>
              </a:rPr>
              <a:t>　　　　　　学年主任、スクールソーシャル　　　</a:t>
            </a:r>
            <a:endParaRPr kumimoji="1" lang="en-US" altLang="ja-JP" sz="3600" dirty="0" smtClean="0">
              <a:latin typeface="ＭＳ ゴシック" panose="020B0609070205080204" pitchFamily="49" charset="-128"/>
              <a:ea typeface="ＭＳ ゴシック" panose="020B0609070205080204" pitchFamily="49" charset="-128"/>
            </a:endParaRPr>
          </a:p>
          <a:p>
            <a:r>
              <a:rPr kumimoji="1" lang="ja-JP" altLang="en-US" sz="3600" dirty="0" smtClean="0">
                <a:latin typeface="ＭＳ ゴシック" panose="020B0609070205080204" pitchFamily="49" charset="-128"/>
                <a:ea typeface="ＭＳ ゴシック" panose="020B0609070205080204" pitchFamily="49" charset="-128"/>
              </a:rPr>
              <a:t>　　　　　　ワーカー、スクールカウンセラー等</a:t>
            </a:r>
            <a:endParaRPr kumimoji="1" lang="en-US" altLang="ja-JP" sz="3600" dirty="0" smtClean="0">
              <a:latin typeface="ＭＳ ゴシック" panose="020B0609070205080204" pitchFamily="49" charset="-128"/>
              <a:ea typeface="ＭＳ ゴシック" panose="020B0609070205080204" pitchFamily="49" charset="-128"/>
            </a:endParaRPr>
          </a:p>
          <a:p>
            <a:endParaRPr kumimoji="1" lang="en-US" altLang="ja-JP" sz="2800" dirty="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266006" y="132295"/>
            <a:ext cx="3328532" cy="24261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４　その他</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27</a:t>
            </a:fld>
            <a:endParaRPr kumimoji="1" lang="ja-JP" altLang="en-US"/>
          </a:p>
        </p:txBody>
      </p:sp>
    </p:spTree>
    <p:extLst>
      <p:ext uri="{BB962C8B-B14F-4D97-AF65-F5344CB8AC3E}">
        <p14:creationId xmlns:p14="http://schemas.microsoft.com/office/powerpoint/2010/main" val="2086692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258857081"/>
              </p:ext>
            </p:extLst>
          </p:nvPr>
        </p:nvGraphicFramePr>
        <p:xfrm>
          <a:off x="1637731" y="1389957"/>
          <a:ext cx="8325135" cy="4819774"/>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9982200" y="5892848"/>
            <a:ext cx="414338" cy="316883"/>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100" dirty="0"/>
              <a:t>％</a:t>
            </a:r>
          </a:p>
        </p:txBody>
      </p:sp>
      <p:sp>
        <p:nvSpPr>
          <p:cNvPr id="8" name="テキスト ボックス 7"/>
          <p:cNvSpPr txBox="1"/>
          <p:nvPr/>
        </p:nvSpPr>
        <p:spPr>
          <a:xfrm>
            <a:off x="2801050" y="6281024"/>
            <a:ext cx="9559637" cy="427371"/>
          </a:xfrm>
          <a:prstGeom prst="rect">
            <a:avLst/>
          </a:prstGeom>
          <a:noFill/>
        </p:spPr>
        <p:txBody>
          <a:bodyPr wrap="square" rtlCol="0">
            <a:noAutofit/>
          </a:bodyPr>
          <a:lstStyle/>
          <a:p>
            <a:r>
              <a:rPr kumimoji="1" lang="ja-JP" altLang="en-US" sz="1400" dirty="0" smtClean="0">
                <a:latin typeface="ＭＳ ゴシック" panose="020B0609070205080204" pitchFamily="49" charset="-128"/>
                <a:ea typeface="ＭＳ ゴシック" panose="020B0609070205080204" pitchFamily="49" charset="-128"/>
              </a:rPr>
              <a:t>「学校における性同一性障害に係る対応に関する状況調査について」　平成</a:t>
            </a:r>
            <a:r>
              <a:rPr kumimoji="1" lang="en-US" altLang="ja-JP" sz="1400" dirty="0" smtClean="0">
                <a:latin typeface="ＭＳ ゴシック" panose="020B0609070205080204" pitchFamily="49" charset="-128"/>
                <a:ea typeface="ＭＳ ゴシック" panose="020B0609070205080204" pitchFamily="49" charset="-128"/>
              </a:rPr>
              <a:t>26</a:t>
            </a:r>
            <a:r>
              <a:rPr kumimoji="1" lang="ja-JP" altLang="en-US" sz="1400" dirty="0" smtClean="0">
                <a:latin typeface="ＭＳ ゴシック" panose="020B0609070205080204" pitchFamily="49" charset="-128"/>
                <a:ea typeface="ＭＳ ゴシック" panose="020B0609070205080204" pitchFamily="49" charset="-128"/>
              </a:rPr>
              <a:t>年６月　文部科学省</a:t>
            </a:r>
            <a:r>
              <a:rPr kumimoji="1" lang="en-US" altLang="ja-JP" sz="1400" dirty="0" smtClean="0">
                <a:latin typeface="ＭＳ ゴシック" panose="020B0609070205080204" pitchFamily="49" charset="-128"/>
                <a:ea typeface="ＭＳ ゴシック" panose="020B0609070205080204" pitchFamily="49" charset="-128"/>
              </a:rPr>
              <a:t> </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1" name="テキスト ボックス 3"/>
          <p:cNvSpPr txBox="1">
            <a:spLocks noChangeArrowheads="1"/>
          </p:cNvSpPr>
          <p:nvPr/>
        </p:nvSpPr>
        <p:spPr bwMode="auto">
          <a:xfrm>
            <a:off x="462636" y="590048"/>
            <a:ext cx="10891164" cy="584775"/>
          </a:xfrm>
          <a:prstGeom prst="rect">
            <a:avLst/>
          </a:prstGeom>
          <a:noFill/>
          <a:ln w="25400">
            <a:noFill/>
            <a:miter lim="800000"/>
            <a:headEnd/>
            <a:tailEnd/>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1988"/>
              </a:spcBef>
              <a:buClr>
                <a:schemeClr val="tx1"/>
              </a:buClr>
              <a:buSzPct val="90000"/>
            </a:pPr>
            <a:r>
              <a:rPr lang="ja-JP" altLang="en-US" sz="3200" dirty="0" smtClean="0">
                <a:latin typeface="ＭＳ ゴシック" panose="020B0609070205080204" pitchFamily="49" charset="-128"/>
                <a:ea typeface="ＭＳ ゴシック" panose="020B0609070205080204" pitchFamily="49" charset="-128"/>
              </a:rPr>
              <a:t>（３）学校における性同一性障害に係る対応に関する現状</a:t>
            </a:r>
            <a:endParaRPr lang="ja-JP" altLang="en-US" sz="3200"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266006" y="132295"/>
            <a:ext cx="3328532" cy="24261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４　その他</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28</a:t>
            </a:fld>
            <a:endParaRPr kumimoji="1" lang="ja-JP" altLang="en-US"/>
          </a:p>
        </p:txBody>
      </p:sp>
    </p:spTree>
    <p:extLst>
      <p:ext uri="{BB962C8B-B14F-4D97-AF65-F5344CB8AC3E}">
        <p14:creationId xmlns:p14="http://schemas.microsoft.com/office/powerpoint/2010/main" val="3246466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1361796" y="698511"/>
            <a:ext cx="6669684" cy="584775"/>
          </a:xfrm>
          <a:prstGeom prst="rect">
            <a:avLst/>
          </a:prstGeom>
          <a:noFill/>
          <a:ln w="25400">
            <a:noFill/>
            <a:miter lim="800000"/>
            <a:headEnd/>
            <a:tailEnd/>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ts val="1988"/>
              </a:spcBef>
              <a:buClr>
                <a:schemeClr val="tx1"/>
              </a:buClr>
              <a:buSzPct val="90000"/>
            </a:pPr>
            <a:r>
              <a:rPr lang="ja-JP" altLang="en-US" sz="3200" dirty="0" smtClean="0">
                <a:latin typeface="ＭＳ ゴシック" panose="020B0609070205080204" pitchFamily="49" charset="-128"/>
                <a:ea typeface="ＭＳ ゴシック" panose="020B0609070205080204" pitchFamily="49" charset="-128"/>
              </a:rPr>
              <a:t>○学校生活における支援体制</a:t>
            </a:r>
            <a:endParaRPr lang="ja-JP" altLang="en-US" sz="32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743857" y="2088575"/>
            <a:ext cx="8573623" cy="317009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ts val="600"/>
              </a:spcBef>
              <a:buClr>
                <a:schemeClr val="accent1"/>
              </a:buClr>
              <a:buSzPct val="76000"/>
            </a:pPr>
            <a:r>
              <a:rPr lang="ja-JP" altLang="en-US" sz="3600" dirty="0">
                <a:latin typeface="ＭＳ ゴシック" panose="020B0609070205080204" pitchFamily="49" charset="-128"/>
                <a:ea typeface="ＭＳ ゴシック" panose="020B0609070205080204" pitchFamily="49" charset="-128"/>
              </a:rPr>
              <a:t>ア　学校における支援体制</a:t>
            </a:r>
            <a:endParaRPr lang="en-US" altLang="ja-JP" sz="3600" dirty="0">
              <a:latin typeface="ＭＳ ゴシック" panose="020B0609070205080204" pitchFamily="49" charset="-128"/>
              <a:ea typeface="ＭＳ ゴシック" panose="020B0609070205080204" pitchFamily="49" charset="-128"/>
            </a:endParaRPr>
          </a:p>
          <a:p>
            <a:pPr>
              <a:spcBef>
                <a:spcPts val="600"/>
              </a:spcBef>
              <a:buClr>
                <a:schemeClr val="accent1"/>
              </a:buClr>
              <a:buSzPct val="76000"/>
              <a:buNone/>
            </a:pPr>
            <a:r>
              <a:rPr lang="ja-JP" altLang="en-US" sz="3600" dirty="0">
                <a:latin typeface="ＭＳ ゴシック" panose="020B0609070205080204" pitchFamily="49" charset="-128"/>
                <a:ea typeface="ＭＳ ゴシック" panose="020B0609070205080204" pitchFamily="49" charset="-128"/>
              </a:rPr>
              <a:t>イ　医療機関との連携</a:t>
            </a:r>
          </a:p>
          <a:p>
            <a:pPr>
              <a:spcBef>
                <a:spcPts val="600"/>
              </a:spcBef>
              <a:buClr>
                <a:schemeClr val="accent1"/>
              </a:buClr>
              <a:buSzPct val="76000"/>
              <a:buNone/>
            </a:pPr>
            <a:r>
              <a:rPr lang="ja-JP" altLang="en-US" sz="3600" dirty="0">
                <a:latin typeface="ＭＳ ゴシック" panose="020B0609070205080204" pitchFamily="49" charset="-128"/>
                <a:ea typeface="ＭＳ ゴシック" panose="020B0609070205080204" pitchFamily="49" charset="-128"/>
              </a:rPr>
              <a:t>ウ　学校生活の各場面での支援</a:t>
            </a:r>
            <a:endParaRPr lang="en-US" altLang="ja-JP" sz="3600" dirty="0">
              <a:latin typeface="ＭＳ ゴシック" panose="020B0609070205080204" pitchFamily="49" charset="-128"/>
              <a:ea typeface="ＭＳ ゴシック" panose="020B0609070205080204" pitchFamily="49" charset="-128"/>
            </a:endParaRPr>
          </a:p>
          <a:p>
            <a:pPr>
              <a:spcBef>
                <a:spcPts val="600"/>
              </a:spcBef>
              <a:buClr>
                <a:schemeClr val="accent1"/>
              </a:buClr>
              <a:buSzPct val="76000"/>
              <a:buNone/>
            </a:pPr>
            <a:r>
              <a:rPr lang="ja-JP" altLang="en-US" sz="3600" dirty="0">
                <a:latin typeface="ＭＳ ゴシック" panose="020B0609070205080204" pitchFamily="49" charset="-128"/>
                <a:ea typeface="ＭＳ ゴシック" panose="020B0609070205080204" pitchFamily="49" charset="-128"/>
              </a:rPr>
              <a:t>エ　保護者との関係</a:t>
            </a:r>
          </a:p>
          <a:p>
            <a:pPr>
              <a:spcBef>
                <a:spcPts val="600"/>
              </a:spcBef>
              <a:buClr>
                <a:schemeClr val="accent1"/>
              </a:buClr>
              <a:buSzPct val="76000"/>
              <a:buNone/>
            </a:pPr>
            <a:r>
              <a:rPr lang="ja-JP" altLang="en-US" sz="3600" dirty="0">
                <a:latin typeface="ＭＳ ゴシック" panose="020B0609070205080204" pitchFamily="49" charset="-128"/>
                <a:ea typeface="ＭＳ ゴシック" panose="020B0609070205080204" pitchFamily="49" charset="-128"/>
              </a:rPr>
              <a:t>オ　相談環境の整備及び相談体制の充実</a:t>
            </a:r>
          </a:p>
        </p:txBody>
      </p:sp>
      <p:sp>
        <p:nvSpPr>
          <p:cNvPr id="7" name="タイトル 1"/>
          <p:cNvSpPr txBox="1">
            <a:spLocks/>
          </p:cNvSpPr>
          <p:nvPr/>
        </p:nvSpPr>
        <p:spPr>
          <a:xfrm>
            <a:off x="266006" y="132295"/>
            <a:ext cx="3328532" cy="24261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４　その他</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29</a:t>
            </a:fld>
            <a:endParaRPr kumimoji="1" lang="ja-JP" altLang="en-US"/>
          </a:p>
        </p:txBody>
      </p:sp>
    </p:spTree>
    <p:extLst>
      <p:ext uri="{BB962C8B-B14F-4D97-AF65-F5344CB8AC3E}">
        <p14:creationId xmlns:p14="http://schemas.microsoft.com/office/powerpoint/2010/main" val="50670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1469207" y="1191093"/>
            <a:ext cx="8667377" cy="4169296"/>
          </a:xfrm>
          <a:prstGeom prst="rect">
            <a:avLst/>
          </a:prstGeom>
        </p:spPr>
      </p:pic>
      <p:sp>
        <p:nvSpPr>
          <p:cNvPr id="32770" name="テキスト ボックス 5"/>
          <p:cNvSpPr txBox="1">
            <a:spLocks noChangeArrowheads="1"/>
          </p:cNvSpPr>
          <p:nvPr/>
        </p:nvSpPr>
        <p:spPr bwMode="auto">
          <a:xfrm>
            <a:off x="3125660" y="6538888"/>
            <a:ext cx="8734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defRPr/>
            </a:pP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年度</a:t>
            </a:r>
            <a:r>
              <a:rPr lang="ja-JP" altLang="en-US" sz="1400" dirty="0">
                <a:latin typeface="ＭＳ ゴシック" panose="020B0609070205080204" pitchFamily="49" charset="-128"/>
                <a:ea typeface="ＭＳ ゴシック" panose="020B0609070205080204" pitchFamily="49" charset="-128"/>
              </a:rPr>
              <a:t>「児童生徒の問題行動・不登校等生徒指導上の諸課題に関する調査</a:t>
            </a:r>
            <a:r>
              <a:rPr lang="ja-JP" altLang="en-US" sz="1400" dirty="0" smtClean="0">
                <a:latin typeface="ＭＳ ゴシック" panose="020B0609070205080204" pitchFamily="49" charset="-128"/>
                <a:ea typeface="ＭＳ ゴシック" panose="020B0609070205080204" pitchFamily="49" charset="-128"/>
              </a:rPr>
              <a:t>」（文部科学省）</a:t>
            </a:r>
            <a:endParaRPr lang="ja-JP" altLang="en-US" sz="1400" dirty="0">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9320522" y="1555476"/>
            <a:ext cx="545373" cy="227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角丸四角形 18"/>
          <p:cNvSpPr/>
          <p:nvPr/>
        </p:nvSpPr>
        <p:spPr>
          <a:xfrm>
            <a:off x="1910518" y="3343290"/>
            <a:ext cx="262094" cy="2210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角丸四角形 19"/>
          <p:cNvSpPr/>
          <p:nvPr/>
        </p:nvSpPr>
        <p:spPr>
          <a:xfrm>
            <a:off x="2994649" y="1266718"/>
            <a:ext cx="4470180" cy="413233"/>
          </a:xfrm>
          <a:prstGeom prst="roundRect">
            <a:avLst/>
          </a:prstGeom>
          <a:solidFill>
            <a:srgbClr val="FFFF99"/>
          </a:solidFill>
          <a:ln w="28575">
            <a:solidFill>
              <a:srgbClr val="FFCC66"/>
            </a:solidFill>
          </a:ln>
        </p:spPr>
        <p:style>
          <a:lnRef idx="1">
            <a:schemeClr val="accent2"/>
          </a:lnRef>
          <a:fillRef idx="2">
            <a:schemeClr val="accent2"/>
          </a:fillRef>
          <a:effectRef idx="1">
            <a:schemeClr val="accent2"/>
          </a:effectRef>
          <a:fontRef idx="minor">
            <a:schemeClr val="dk1"/>
          </a:fontRef>
        </p:style>
        <p:txBody>
          <a:bodyPr/>
          <a:lstStyle/>
          <a:p>
            <a:pPr algn="ctr">
              <a:lnSpc>
                <a:spcPts val="2200"/>
              </a:lnSpc>
              <a:defRPr/>
            </a:pPr>
            <a:r>
              <a:rPr lang="ja-JP" altLang="en-US" sz="2400" dirty="0">
                <a:latin typeface="ＭＳ ゴシック" panose="020B0609070205080204" pitchFamily="49" charset="-128"/>
                <a:ea typeface="ＭＳ ゴシック" panose="020B0609070205080204" pitchFamily="49" charset="-128"/>
              </a:rPr>
              <a:t>都道府県の差が最大</a:t>
            </a:r>
            <a:r>
              <a:rPr lang="ja-JP" altLang="en-US" sz="2400" dirty="0" smtClean="0">
                <a:latin typeface="ＭＳ ゴシック" panose="020B0609070205080204" pitchFamily="49" charset="-128"/>
                <a:ea typeface="ＭＳ ゴシック" panose="020B0609070205080204" pitchFamily="49" charset="-128"/>
              </a:rPr>
              <a:t>で</a:t>
            </a:r>
            <a:r>
              <a:rPr lang="en-US" altLang="ja-JP" sz="2400" dirty="0" smtClean="0">
                <a:solidFill>
                  <a:srgbClr val="FF0000"/>
                </a:solidFill>
                <a:latin typeface="ＭＳ ゴシック" panose="020B0609070205080204" pitchFamily="49" charset="-128"/>
                <a:ea typeface="ＭＳ ゴシック" panose="020B0609070205080204" pitchFamily="49" charset="-128"/>
              </a:rPr>
              <a:t>10.4</a:t>
            </a:r>
            <a:r>
              <a:rPr lang="ja-JP" altLang="en-US" sz="2400" dirty="0" smtClean="0">
                <a:solidFill>
                  <a:srgbClr val="FF0000"/>
                </a:solidFill>
                <a:latin typeface="ＭＳ ゴシック" panose="020B0609070205080204" pitchFamily="49" charset="-128"/>
                <a:ea typeface="ＭＳ ゴシック" panose="020B0609070205080204" pitchFamily="49" charset="-128"/>
              </a:rPr>
              <a:t>倍</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p:txBody>
      </p:sp>
      <p:sp>
        <p:nvSpPr>
          <p:cNvPr id="21" name="角丸四角形 20"/>
          <p:cNvSpPr/>
          <p:nvPr/>
        </p:nvSpPr>
        <p:spPr>
          <a:xfrm>
            <a:off x="8768428" y="4237984"/>
            <a:ext cx="261216" cy="2187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4"/>
          <p:cNvSpPr txBox="1">
            <a:spLocks noChangeArrowheads="1"/>
          </p:cNvSpPr>
          <p:nvPr/>
        </p:nvSpPr>
        <p:spPr bwMode="auto">
          <a:xfrm>
            <a:off x="9822746" y="1452014"/>
            <a:ext cx="956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b="1" dirty="0"/>
              <a:t>（人）</a:t>
            </a:r>
          </a:p>
        </p:txBody>
      </p:sp>
      <p:sp>
        <p:nvSpPr>
          <p:cNvPr id="16" name="角丸四角形 15"/>
          <p:cNvSpPr/>
          <p:nvPr/>
        </p:nvSpPr>
        <p:spPr>
          <a:xfrm>
            <a:off x="7046190" y="484295"/>
            <a:ext cx="4878672" cy="429122"/>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いじめの</a:t>
            </a: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1,000</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人当たり認知件数（平成</a:t>
            </a: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年度）</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25" name="タイトル 1"/>
          <p:cNvSpPr txBox="1">
            <a:spLocks/>
          </p:cNvSpPr>
          <p:nvPr/>
        </p:nvSpPr>
        <p:spPr>
          <a:xfrm>
            <a:off x="962220" y="392576"/>
            <a:ext cx="8036083" cy="5208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3200" dirty="0" smtClean="0">
                <a:solidFill>
                  <a:prstClr val="black"/>
                </a:solidFill>
                <a:latin typeface="ＭＳ ゴシック" panose="020B0609070205080204" pitchFamily="49" charset="-128"/>
                <a:ea typeface="ＭＳ ゴシック" panose="020B0609070205080204" pitchFamily="49" charset="-128"/>
              </a:rPr>
              <a:t>(</a:t>
            </a:r>
            <a:r>
              <a:rPr lang="ja-JP" altLang="en-US" sz="3200" dirty="0" smtClean="0">
                <a:solidFill>
                  <a:prstClr val="black"/>
                </a:solidFill>
                <a:latin typeface="ＭＳ ゴシック" panose="020B0609070205080204" pitchFamily="49" charset="-128"/>
                <a:ea typeface="ＭＳ ゴシック" panose="020B0609070205080204" pitchFamily="49" charset="-128"/>
              </a:rPr>
              <a:t>１</a:t>
            </a:r>
            <a:r>
              <a:rPr lang="en-US" altLang="ja-JP" sz="3200" dirty="0" smtClean="0">
                <a:solidFill>
                  <a:prstClr val="black"/>
                </a:solidFill>
                <a:latin typeface="ＭＳ ゴシック" panose="020B0609070205080204" pitchFamily="49" charset="-128"/>
                <a:ea typeface="ＭＳ ゴシック" panose="020B0609070205080204" pitchFamily="49" charset="-128"/>
              </a:rPr>
              <a:t>)</a:t>
            </a:r>
            <a:r>
              <a:rPr lang="ja-JP" altLang="en-US" sz="3200" dirty="0" smtClean="0">
                <a:solidFill>
                  <a:prstClr val="black"/>
                </a:solidFill>
                <a:latin typeface="ＭＳ ゴシック" panose="020B0609070205080204" pitchFamily="49" charset="-128"/>
                <a:ea typeface="ＭＳ ゴシック" panose="020B0609070205080204" pitchFamily="49" charset="-128"/>
              </a:rPr>
              <a:t>北海道のいじめ認知の現状</a:t>
            </a:r>
            <a:endParaRPr lang="ja-JP" altLang="en-US" sz="3200" dirty="0">
              <a:solidFill>
                <a:prstClr val="black"/>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1155870" y="5215449"/>
            <a:ext cx="9948424" cy="132343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調査結果を見た保護者や地域の心配</a:t>
            </a:r>
            <a:r>
              <a:rPr lang="en-US" altLang="ja-JP" sz="2000" b="1" dirty="0">
                <a:latin typeface="ＭＳ ゴシック" panose="020B0609070205080204" pitchFamily="49" charset="-128"/>
                <a:ea typeface="ＭＳ ゴシック" panose="020B0609070205080204" pitchFamily="49" charset="-128"/>
              </a:rPr>
              <a:t>】</a:t>
            </a:r>
          </a:p>
          <a:p>
            <a:pPr>
              <a:spcBef>
                <a:spcPct val="0"/>
              </a:spcBef>
              <a:buFontTx/>
              <a:buNone/>
            </a:pP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　差が生まれる原因は何か？ちゃんとした調査だろうか？（不信）</a:t>
            </a:r>
          </a:p>
          <a:p>
            <a:pPr>
              <a:spcBef>
                <a:spcPct val="0"/>
              </a:spcBef>
              <a:buFontTx/>
              <a:buNone/>
            </a:pPr>
            <a:r>
              <a:rPr lang="ja-JP" altLang="en-US" sz="2000" b="1" dirty="0">
                <a:latin typeface="ＭＳ ゴシック" panose="020B0609070205080204" pitchFamily="49" charset="-128"/>
                <a:ea typeface="ＭＳ ゴシック" panose="020B0609070205080204" pitchFamily="49" charset="-128"/>
              </a:rPr>
              <a:t>○　認知件数が多いのは、子供たちが荒れているのではないか？（誤解）</a:t>
            </a:r>
          </a:p>
          <a:p>
            <a:pPr>
              <a:spcBef>
                <a:spcPct val="0"/>
              </a:spcBef>
              <a:buFontTx/>
              <a:buNone/>
            </a:pPr>
            <a:r>
              <a:rPr lang="ja-JP" altLang="en-US" sz="2000" b="1" dirty="0">
                <a:latin typeface="ＭＳ ゴシック" panose="020B0609070205080204" pitchFamily="49" charset="-128"/>
                <a:ea typeface="ＭＳ ゴシック" panose="020B0609070205080204" pitchFamily="49" charset="-128"/>
              </a:rPr>
              <a:t>○　いじめを隠しているのではないか？（疑念）</a:t>
            </a: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3</a:t>
            </a:fld>
            <a:endParaRPr kumimoji="1" lang="ja-JP" altLang="en-US"/>
          </a:p>
        </p:txBody>
      </p:sp>
    </p:spTree>
    <p:extLst>
      <p:ext uri="{BB962C8B-B14F-4D97-AF65-F5344CB8AC3E}">
        <p14:creationId xmlns:p14="http://schemas.microsoft.com/office/powerpoint/2010/main" val="2849039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00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605950" y="6311901"/>
            <a:ext cx="8513998" cy="361637"/>
          </a:xfrm>
          <a:prstGeom prst="rect">
            <a:avLst/>
          </a:prstGeom>
        </p:spPr>
        <p:txBody>
          <a:bodyPr wrap="square">
            <a:spAutoFit/>
          </a:bodyPr>
          <a:lstStyle/>
          <a:p>
            <a:pPr>
              <a:lnSpc>
                <a:spcPts val="2100"/>
              </a:lnSpc>
            </a:pPr>
            <a:r>
              <a:rPr lang="ja-JP" altLang="en-US" sz="14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30</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年度「児童</a:t>
            </a:r>
            <a:r>
              <a:rPr lang="ja-JP" altLang="en-US" sz="1400" dirty="0">
                <a:solidFill>
                  <a:prstClr val="black"/>
                </a:solidFill>
                <a:latin typeface="ＭＳ ゴシック" panose="020B0609070205080204" pitchFamily="49" charset="-128"/>
                <a:ea typeface="ＭＳ ゴシック" panose="020B0609070205080204" pitchFamily="49" charset="-128"/>
              </a:rPr>
              <a:t>生徒の問題行動・不登校等生徒指導上の諸課題に関する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調査」（</a:t>
            </a:r>
            <a:r>
              <a:rPr lang="ja-JP" altLang="en-US" sz="1400" dirty="0">
                <a:solidFill>
                  <a:prstClr val="black"/>
                </a:solidFill>
                <a:latin typeface="ＭＳ ゴシック" panose="020B0609070205080204" pitchFamily="49" charset="-128"/>
                <a:ea typeface="ＭＳ ゴシック" panose="020B0609070205080204" pitchFamily="49" charset="-128"/>
              </a:rPr>
              <a:t>北海道）</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タイトル 1"/>
          <p:cNvSpPr txBox="1">
            <a:spLocks/>
          </p:cNvSpPr>
          <p:nvPr/>
        </p:nvSpPr>
        <p:spPr>
          <a:xfrm>
            <a:off x="518967" y="693594"/>
            <a:ext cx="8036083" cy="5208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3200" dirty="0" smtClean="0">
                <a:solidFill>
                  <a:prstClr val="black"/>
                </a:solidFill>
                <a:latin typeface="ＭＳ ゴシック" panose="020B0609070205080204" pitchFamily="49" charset="-128"/>
                <a:ea typeface="ＭＳ ゴシック" panose="020B0609070205080204" pitchFamily="49" charset="-128"/>
              </a:rPr>
              <a:t>○北海道のいじめ認知件数の推移</a:t>
            </a:r>
            <a:endParaRPr lang="ja-JP" altLang="en-US" sz="3200" dirty="0">
              <a:solidFill>
                <a:prstClr val="black"/>
              </a:solidFill>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stretch>
            <a:fillRect/>
          </a:stretch>
        </p:blipFill>
        <p:spPr>
          <a:xfrm>
            <a:off x="1167080" y="1324868"/>
            <a:ext cx="7998125" cy="3737852"/>
          </a:xfrm>
          <a:prstGeom prst="rect">
            <a:avLst/>
          </a:prstGeom>
        </p:spPr>
      </p:pic>
      <p:sp>
        <p:nvSpPr>
          <p:cNvPr id="13" name="テキスト ボックス 12"/>
          <p:cNvSpPr txBox="1"/>
          <p:nvPr/>
        </p:nvSpPr>
        <p:spPr>
          <a:xfrm>
            <a:off x="1201293" y="5062720"/>
            <a:ext cx="9948424" cy="107721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3200" b="1" dirty="0" smtClean="0">
                <a:latin typeface="ＭＳ ゴシック" panose="020B0609070205080204" pitchFamily="49" charset="-128"/>
                <a:ea typeface="ＭＳ ゴシック" panose="020B0609070205080204" pitchFamily="49" charset="-128"/>
              </a:rPr>
              <a:t>増減に一喜一憂するのではなく、いじめを</a:t>
            </a:r>
            <a:r>
              <a:rPr lang="ja-JP" altLang="en-US" sz="3200" b="1" dirty="0" smtClean="0">
                <a:solidFill>
                  <a:srgbClr val="FF0000"/>
                </a:solidFill>
                <a:latin typeface="ＭＳ ゴシック" panose="020B0609070205080204" pitchFamily="49" charset="-128"/>
                <a:ea typeface="ＭＳ ゴシック" panose="020B0609070205080204" pitchFamily="49" charset="-128"/>
              </a:rPr>
              <a:t>積極的に認知</a:t>
            </a:r>
            <a:r>
              <a:rPr lang="ja-JP" altLang="en-US" sz="3200" b="1" dirty="0" smtClean="0">
                <a:latin typeface="ＭＳ ゴシック" panose="020B0609070205080204" pitchFamily="49" charset="-128"/>
                <a:ea typeface="ＭＳ ゴシック" panose="020B0609070205080204" pitchFamily="49" charset="-128"/>
              </a:rPr>
              <a:t>し、綿密に対応していくことが大切です。</a:t>
            </a:r>
            <a:endParaRPr lang="ja-JP" altLang="en-US" sz="3200" b="1"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734373" y="2477508"/>
            <a:ext cx="1549830" cy="2066783"/>
          </a:xfrm>
          <a:prstGeom prst="rect">
            <a:avLst/>
          </a:prstGeom>
          <a:noFill/>
          <a:ln w="889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p:cNvSpPr/>
          <p:nvPr/>
        </p:nvSpPr>
        <p:spPr>
          <a:xfrm>
            <a:off x="1201293" y="1353011"/>
            <a:ext cx="585943" cy="28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675812" y="2477507"/>
            <a:ext cx="1539727" cy="2066784"/>
          </a:xfrm>
          <a:prstGeom prst="rect">
            <a:avLst/>
          </a:prstGeom>
          <a:noFill/>
          <a:ln w="889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4</a:t>
            </a:fld>
            <a:endParaRPr kumimoji="1" lang="ja-JP" altLang="en-US"/>
          </a:p>
        </p:txBody>
      </p:sp>
    </p:spTree>
    <p:extLst>
      <p:ext uri="{BB962C8B-B14F-4D97-AF65-F5344CB8AC3E}">
        <p14:creationId xmlns:p14="http://schemas.microsoft.com/office/powerpoint/2010/main" val="20259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42456" y="630029"/>
            <a:ext cx="10216044" cy="5208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3200" dirty="0" smtClean="0">
                <a:solidFill>
                  <a:prstClr val="black"/>
                </a:solidFill>
                <a:latin typeface="ＭＳ ゴシック" panose="020B0609070205080204" pitchFamily="49" charset="-128"/>
                <a:ea typeface="ＭＳ ゴシック" panose="020B0609070205080204" pitchFamily="49" charset="-128"/>
              </a:rPr>
              <a:t>(</a:t>
            </a:r>
            <a:r>
              <a:rPr lang="ja-JP" altLang="en-US" sz="3200" dirty="0" smtClean="0">
                <a:solidFill>
                  <a:prstClr val="black"/>
                </a:solidFill>
                <a:latin typeface="ＭＳ ゴシック" panose="020B0609070205080204" pitchFamily="49" charset="-128"/>
                <a:ea typeface="ＭＳ ゴシック" panose="020B0609070205080204" pitchFamily="49" charset="-128"/>
              </a:rPr>
              <a:t>２</a:t>
            </a:r>
            <a:r>
              <a:rPr lang="en-US" altLang="ja-JP" sz="3200" dirty="0" smtClean="0">
                <a:solidFill>
                  <a:prstClr val="black"/>
                </a:solidFill>
                <a:latin typeface="ＭＳ ゴシック" panose="020B0609070205080204" pitchFamily="49" charset="-128"/>
                <a:ea typeface="ＭＳ ゴシック" panose="020B0609070205080204" pitchFamily="49" charset="-128"/>
              </a:rPr>
              <a:t>)</a:t>
            </a:r>
            <a:r>
              <a:rPr lang="ja-JP" altLang="en-US" sz="3200" dirty="0" smtClean="0">
                <a:solidFill>
                  <a:prstClr val="black"/>
                </a:solidFill>
                <a:latin typeface="ＭＳ ゴシック" panose="020B0609070205080204" pitchFamily="49" charset="-128"/>
                <a:ea typeface="ＭＳ ゴシック" panose="020B0609070205080204" pitchFamily="49" charset="-128"/>
              </a:rPr>
              <a:t>いじめの積極的な認知に向けた取組の充実</a:t>
            </a:r>
            <a:endParaRPr lang="ja-JP" altLang="en-US" sz="3200" dirty="0">
              <a:solidFill>
                <a:prstClr val="black"/>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642455" y="1227098"/>
            <a:ext cx="11240623" cy="224676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800" dirty="0">
                <a:latin typeface="ＭＳ ゴシック" panose="020B0609070205080204" pitchFamily="49" charset="-128"/>
                <a:ea typeface="ＭＳ ゴシック" panose="020B0609070205080204" pitchFamily="49" charset="-128"/>
              </a:rPr>
              <a:t>○教育委員会及び学校において、いじめの正確な</a:t>
            </a:r>
            <a:r>
              <a:rPr lang="ja-JP" altLang="en-US" sz="2800" dirty="0" smtClean="0">
                <a:latin typeface="ＭＳ ゴシック" panose="020B0609070205080204" pitchFamily="49" charset="-128"/>
                <a:ea typeface="ＭＳ ゴシック" panose="020B0609070205080204" pitchFamily="49" charset="-128"/>
              </a:rPr>
              <a:t>認知に</a:t>
            </a:r>
            <a:r>
              <a:rPr lang="ja-JP" altLang="en-US" sz="2800" dirty="0">
                <a:latin typeface="ＭＳ ゴシック" panose="020B0609070205080204" pitchFamily="49" charset="-128"/>
                <a:ea typeface="ＭＳ ゴシック" panose="020B0609070205080204" pitchFamily="49" charset="-128"/>
              </a:rPr>
              <a:t>向けた取組</a:t>
            </a:r>
            <a:r>
              <a:rPr lang="ja-JP" altLang="en-US" sz="2800" dirty="0" smtClean="0">
                <a:latin typeface="ＭＳ ゴシック" panose="020B0609070205080204" pitchFamily="49" charset="-128"/>
                <a:ea typeface="ＭＳ ゴシック" panose="020B0609070205080204" pitchFamily="49" charset="-128"/>
              </a:rPr>
              <a:t>が　</a:t>
            </a:r>
            <a:endParaRPr lang="en-US" altLang="ja-JP" sz="2800" dirty="0" smtClean="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800" dirty="0" smtClean="0">
                <a:latin typeface="ＭＳ ゴシック" panose="020B0609070205080204" pitchFamily="49" charset="-128"/>
                <a:ea typeface="ＭＳ ゴシック" panose="020B0609070205080204" pitchFamily="49" charset="-128"/>
              </a:rPr>
              <a:t>　不十分</a:t>
            </a:r>
            <a:endParaRPr lang="ja-JP" altLang="en-US" sz="2800" dirty="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800" dirty="0">
                <a:latin typeface="ＭＳ ゴシック" panose="020B0609070205080204" pitchFamily="49" charset="-128"/>
                <a:ea typeface="ＭＳ ゴシック" panose="020B0609070205080204" pitchFamily="49" charset="-128"/>
              </a:rPr>
              <a:t>○</a:t>
            </a:r>
            <a:r>
              <a:rPr lang="ja-JP" altLang="en-US" sz="2800" u="sng" dirty="0">
                <a:solidFill>
                  <a:srgbClr val="FF0000"/>
                </a:solidFill>
                <a:latin typeface="ＭＳ ゴシック" panose="020B0609070205080204" pitchFamily="49" charset="-128"/>
                <a:ea typeface="ＭＳ ゴシック" panose="020B0609070205080204" pitchFamily="49" charset="-128"/>
              </a:rPr>
              <a:t>法のいじめの定義</a:t>
            </a:r>
            <a:r>
              <a:rPr lang="ja-JP" altLang="en-US" sz="2800" dirty="0">
                <a:latin typeface="ＭＳ ゴシック" panose="020B0609070205080204" pitchFamily="49" charset="-128"/>
                <a:ea typeface="ＭＳ ゴシック" panose="020B0609070205080204" pitchFamily="49" charset="-128"/>
              </a:rPr>
              <a:t>を限定的に解釈している</a:t>
            </a:r>
            <a:r>
              <a:rPr lang="en-US" altLang="ja-JP" sz="2800" dirty="0">
                <a:latin typeface="ＭＳ ゴシック" panose="020B0609070205080204" pitchFamily="49" charset="-128"/>
                <a:ea typeface="ＭＳ ゴシック" panose="020B0609070205080204" pitchFamily="49" charset="-128"/>
              </a:rPr>
              <a:t>!?</a:t>
            </a:r>
          </a:p>
          <a:p>
            <a:pPr>
              <a:spcBef>
                <a:spcPct val="0"/>
              </a:spcBef>
              <a:buFontTx/>
              <a:buNone/>
            </a:pP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いじめの認知漏れ</a:t>
            </a:r>
          </a:p>
          <a:p>
            <a:pPr>
              <a:spcBef>
                <a:spcPct val="0"/>
              </a:spcBef>
              <a:buFontTx/>
              <a:buNone/>
            </a:pP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年３月「いじめ防止対策の推進に関する調査結果に基づく勧告」総務省</a:t>
            </a:r>
          </a:p>
        </p:txBody>
      </p:sp>
      <p:sp>
        <p:nvSpPr>
          <p:cNvPr id="7" name="テキスト ボックス 6"/>
          <p:cNvSpPr txBox="1"/>
          <p:nvPr/>
        </p:nvSpPr>
        <p:spPr>
          <a:xfrm>
            <a:off x="642454" y="3662192"/>
            <a:ext cx="11240623" cy="267765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en-US" altLang="ja-JP" sz="2800" dirty="0" smtClean="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いじめの定義</a:t>
            </a:r>
            <a:r>
              <a:rPr lang="en-US" altLang="ja-JP" sz="2800" dirty="0" smtClean="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（平成</a:t>
            </a:r>
            <a:r>
              <a:rPr lang="en-US" altLang="ja-JP" sz="2800" dirty="0" smtClean="0">
                <a:latin typeface="ＭＳ ゴシック" panose="020B0609070205080204" pitchFamily="49" charset="-128"/>
                <a:ea typeface="ＭＳ ゴシック" panose="020B0609070205080204" pitchFamily="49" charset="-128"/>
              </a:rPr>
              <a:t>25</a:t>
            </a:r>
            <a:r>
              <a:rPr lang="ja-JP" altLang="en-US" sz="2800" dirty="0" smtClean="0">
                <a:latin typeface="ＭＳ ゴシック" panose="020B0609070205080204" pitchFamily="49" charset="-128"/>
                <a:ea typeface="ＭＳ ゴシック" panose="020B0609070205080204" pitchFamily="49" charset="-128"/>
              </a:rPr>
              <a:t>年度から）</a:t>
            </a:r>
            <a:endParaRPr lang="en-US" altLang="ja-JP" sz="2800" dirty="0" smtClean="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800" dirty="0" smtClean="0">
                <a:latin typeface="ＭＳ ゴシック" panose="020B0609070205080204" pitchFamily="49" charset="-128"/>
                <a:ea typeface="ＭＳ ゴシック" panose="020B0609070205080204" pitchFamily="49" charset="-128"/>
              </a:rPr>
              <a:t>「児童</a:t>
            </a:r>
            <a:r>
              <a:rPr lang="ja-JP" altLang="en-US" sz="2800" dirty="0">
                <a:latin typeface="ＭＳ ゴシック" panose="020B0609070205080204" pitchFamily="49" charset="-128"/>
                <a:ea typeface="ＭＳ ゴシック" panose="020B0609070205080204" pitchFamily="49" charset="-128"/>
              </a:rPr>
              <a:t>生徒に対して、当該児童生徒が在籍</a:t>
            </a:r>
            <a:r>
              <a:rPr lang="ja-JP" altLang="en-US" sz="2800" dirty="0" smtClean="0">
                <a:latin typeface="ＭＳ ゴシック" panose="020B0609070205080204" pitchFamily="49" charset="-128"/>
                <a:ea typeface="ＭＳ ゴシック" panose="020B0609070205080204" pitchFamily="49" charset="-128"/>
              </a:rPr>
              <a:t>する学校</a:t>
            </a:r>
            <a:r>
              <a:rPr lang="ja-JP" altLang="en-US" sz="2800" dirty="0">
                <a:latin typeface="ＭＳ ゴシック" panose="020B0609070205080204" pitchFamily="49" charset="-128"/>
                <a:ea typeface="ＭＳ ゴシック" panose="020B0609070205080204" pitchFamily="49" charset="-128"/>
              </a:rPr>
              <a:t>に在籍している等当該児童生徒と一定の</a:t>
            </a:r>
            <a:r>
              <a:rPr lang="ja-JP" altLang="en-US" sz="2800" dirty="0" smtClean="0">
                <a:latin typeface="ＭＳ ゴシック" panose="020B0609070205080204" pitchFamily="49" charset="-128"/>
                <a:ea typeface="ＭＳ ゴシック" panose="020B0609070205080204" pitchFamily="49" charset="-128"/>
              </a:rPr>
              <a:t>人的</a:t>
            </a:r>
            <a:r>
              <a:rPr lang="ja-JP" altLang="en-US" sz="2800" dirty="0">
                <a:latin typeface="ＭＳ ゴシック" panose="020B0609070205080204" pitchFamily="49" charset="-128"/>
                <a:ea typeface="ＭＳ ゴシック" panose="020B0609070205080204" pitchFamily="49" charset="-128"/>
              </a:rPr>
              <a:t>関係のある他の児童生徒が</a:t>
            </a:r>
            <a:r>
              <a:rPr lang="ja-JP" altLang="en-US" sz="2800" dirty="0" smtClean="0">
                <a:latin typeface="ＭＳ ゴシック" panose="020B0609070205080204" pitchFamily="49" charset="-128"/>
                <a:ea typeface="ＭＳ ゴシック" panose="020B0609070205080204" pitchFamily="49" charset="-128"/>
              </a:rPr>
              <a:t>行う心理的</a:t>
            </a:r>
            <a:r>
              <a:rPr lang="ja-JP" altLang="en-US" sz="2800" dirty="0">
                <a:latin typeface="ＭＳ ゴシック" panose="020B0609070205080204" pitchFamily="49" charset="-128"/>
                <a:ea typeface="ＭＳ ゴシック" panose="020B0609070205080204" pitchFamily="49" charset="-128"/>
              </a:rPr>
              <a:t>又は物理的な影響を与える行為（</a:t>
            </a:r>
            <a:r>
              <a:rPr lang="ja-JP" altLang="en-US" sz="2800" dirty="0" smtClean="0">
                <a:latin typeface="ＭＳ ゴシック" panose="020B0609070205080204" pitchFamily="49" charset="-128"/>
                <a:ea typeface="ＭＳ ゴシック" panose="020B0609070205080204" pitchFamily="49" charset="-128"/>
              </a:rPr>
              <a:t>インターネット</a:t>
            </a:r>
            <a:r>
              <a:rPr lang="ja-JP" altLang="en-US" sz="2800" dirty="0">
                <a:latin typeface="ＭＳ ゴシック" panose="020B0609070205080204" pitchFamily="49" charset="-128"/>
                <a:ea typeface="ＭＳ ゴシック" panose="020B0609070205080204" pitchFamily="49" charset="-128"/>
              </a:rPr>
              <a:t>を通じて行われるものも</a:t>
            </a:r>
            <a:r>
              <a:rPr lang="ja-JP" altLang="en-US" sz="2800" dirty="0" smtClean="0">
                <a:latin typeface="ＭＳ ゴシック" panose="020B0609070205080204" pitchFamily="49" charset="-128"/>
                <a:ea typeface="ＭＳ ゴシック" panose="020B0609070205080204" pitchFamily="49" charset="-128"/>
              </a:rPr>
              <a:t>含む。）であって、当該</a:t>
            </a:r>
            <a:r>
              <a:rPr lang="ja-JP" altLang="en-US" sz="2800" dirty="0">
                <a:latin typeface="ＭＳ ゴシック" panose="020B0609070205080204" pitchFamily="49" charset="-128"/>
                <a:ea typeface="ＭＳ ゴシック" panose="020B0609070205080204" pitchFamily="49" charset="-128"/>
              </a:rPr>
              <a:t>行為の対象となった児童生徒が</a:t>
            </a:r>
            <a:r>
              <a:rPr lang="ja-JP" altLang="en-US" sz="2800" u="sng" dirty="0">
                <a:solidFill>
                  <a:srgbClr val="FF0000"/>
                </a:solidFill>
                <a:latin typeface="ＭＳ ゴシック" panose="020B0609070205080204" pitchFamily="49" charset="-128"/>
                <a:ea typeface="ＭＳ ゴシック" panose="020B0609070205080204" pitchFamily="49" charset="-128"/>
              </a:rPr>
              <a:t>心身の</a:t>
            </a:r>
            <a:r>
              <a:rPr lang="ja-JP" altLang="en-US" sz="2800" u="sng" dirty="0" smtClean="0">
                <a:solidFill>
                  <a:srgbClr val="FF0000"/>
                </a:solidFill>
                <a:latin typeface="ＭＳ ゴシック" panose="020B0609070205080204" pitchFamily="49" charset="-128"/>
                <a:ea typeface="ＭＳ ゴシック" panose="020B0609070205080204" pitchFamily="49" charset="-128"/>
              </a:rPr>
              <a:t>苦痛</a:t>
            </a:r>
            <a:r>
              <a:rPr lang="ja-JP" altLang="en-US" sz="2800" dirty="0" smtClean="0">
                <a:latin typeface="ＭＳ ゴシック" panose="020B0609070205080204" pitchFamily="49" charset="-128"/>
                <a:ea typeface="ＭＳ ゴシック" panose="020B0609070205080204" pitchFamily="49" charset="-128"/>
              </a:rPr>
              <a:t>を</a:t>
            </a:r>
            <a:r>
              <a:rPr lang="ja-JP" altLang="en-US" sz="2800" dirty="0">
                <a:latin typeface="ＭＳ ゴシック" panose="020B0609070205080204" pitchFamily="49" charset="-128"/>
                <a:ea typeface="ＭＳ ゴシック" panose="020B0609070205080204" pitchFamily="49" charset="-128"/>
              </a:rPr>
              <a:t>感じているもの</a:t>
            </a:r>
            <a:r>
              <a:rPr lang="ja-JP" altLang="en-US" sz="28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「いじめ防止対策推進法」</a:t>
            </a:r>
            <a:endParaRPr lang="ja-JP" altLang="en-US" sz="14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5</a:t>
            </a:fld>
            <a:endParaRPr kumimoji="1" lang="ja-JP" altLang="en-US"/>
          </a:p>
        </p:txBody>
      </p:sp>
    </p:spTree>
    <p:extLst>
      <p:ext uri="{BB962C8B-B14F-4D97-AF65-F5344CB8AC3E}">
        <p14:creationId xmlns:p14="http://schemas.microsoft.com/office/powerpoint/2010/main" val="22791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193464" y="1268760"/>
            <a:ext cx="6149458" cy="52701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dirty="0" smtClean="0">
                <a:solidFill>
                  <a:schemeClr val="tx1"/>
                </a:solidFill>
                <a:latin typeface="ＭＳ ゴシック" panose="020B0609070205080204" pitchFamily="49" charset="-128"/>
                <a:ea typeface="ＭＳ ゴシック" panose="020B0609070205080204" pitchFamily="49" charset="-128"/>
              </a:rPr>
              <a:t>法律上のいじめ</a:t>
            </a: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p:txBody>
      </p:sp>
      <p:sp>
        <p:nvSpPr>
          <p:cNvPr id="5" name="楕円 4"/>
          <p:cNvSpPr/>
          <p:nvPr/>
        </p:nvSpPr>
        <p:spPr>
          <a:xfrm>
            <a:off x="528945" y="2780928"/>
            <a:ext cx="5472608" cy="345110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ＭＳ ゴシック" panose="020B0609070205080204" pitchFamily="49" charset="-128"/>
                <a:ea typeface="ＭＳ ゴシック" panose="020B0609070205080204" pitchFamily="49" charset="-128"/>
              </a:rPr>
              <a:t>社会通念上</a:t>
            </a:r>
            <a:r>
              <a:rPr kumimoji="1" lang="ja-JP" altLang="en-US" sz="2800" b="1" dirty="0">
                <a:solidFill>
                  <a:schemeClr val="tx1"/>
                </a:solidFill>
                <a:latin typeface="ＭＳ ゴシック" panose="020B0609070205080204" pitchFamily="49" charset="-128"/>
                <a:ea typeface="ＭＳ ゴシック" panose="020B0609070205080204" pitchFamily="49" charset="-128"/>
              </a:rPr>
              <a:t>の</a:t>
            </a:r>
            <a:r>
              <a:rPr kumimoji="1" lang="ja-JP" altLang="en-US" sz="2800" b="1" dirty="0" smtClean="0">
                <a:solidFill>
                  <a:schemeClr val="tx1"/>
                </a:solidFill>
                <a:latin typeface="ＭＳ ゴシック" panose="020B0609070205080204" pitchFamily="49" charset="-128"/>
                <a:ea typeface="ＭＳ ゴシック" panose="020B0609070205080204" pitchFamily="49" charset="-128"/>
              </a:rPr>
              <a:t>いじめ</a:t>
            </a:r>
          </a:p>
          <a:p>
            <a:endParaRPr kumimoji="1" lang="ja-JP" altLang="en-US" sz="28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2400" b="1" dirty="0">
                <a:solidFill>
                  <a:schemeClr val="tx1"/>
                </a:solidFill>
                <a:latin typeface="ＭＳ ゴシック" panose="020B0609070205080204" pitchFamily="49" charset="-128"/>
                <a:ea typeface="ＭＳ ゴシック" panose="020B0609070205080204" pitchFamily="49" charset="-128"/>
              </a:rPr>
              <a:t>「力の差」「一方的」</a:t>
            </a:r>
          </a:p>
          <a:p>
            <a:r>
              <a:rPr kumimoji="1" lang="ja-JP" altLang="en-US" sz="2400" b="1" dirty="0">
                <a:solidFill>
                  <a:schemeClr val="tx1"/>
                </a:solidFill>
                <a:latin typeface="ＭＳ ゴシック" panose="020B0609070205080204" pitchFamily="49" charset="-128"/>
                <a:ea typeface="ＭＳ ゴシック" panose="020B0609070205080204" pitchFamily="49" charset="-128"/>
              </a:rPr>
              <a:t>　「継続性」「意図的」</a:t>
            </a:r>
          </a:p>
          <a:p>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b="1" dirty="0">
                <a:solidFill>
                  <a:schemeClr val="tx1"/>
                </a:solidFill>
                <a:latin typeface="ＭＳ ゴシック" panose="020B0609070205080204" pitchFamily="49" charset="-128"/>
                <a:ea typeface="ＭＳ ゴシック" panose="020B0609070205080204" pitchFamily="49" charset="-128"/>
              </a:rPr>
              <a:t>・誰もが深刻な被害と認識</a:t>
            </a:r>
          </a:p>
          <a:p>
            <a:r>
              <a:rPr kumimoji="1" lang="ja-JP" altLang="en-US" sz="2400" b="1" dirty="0">
                <a:solidFill>
                  <a:schemeClr val="tx1"/>
                </a:solidFill>
                <a:latin typeface="ＭＳ ゴシック" panose="020B0609070205080204" pitchFamily="49" charset="-128"/>
                <a:ea typeface="ＭＳ ゴシック" panose="020B0609070205080204" pitchFamily="49" charset="-128"/>
              </a:rPr>
              <a:t>　する</a:t>
            </a:r>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もの</a:t>
            </a:r>
            <a:endParaRPr kumimoji="1" lang="ja-JP" altLang="en-US" sz="2800" b="1"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947763" y="1268760"/>
            <a:ext cx="5148280" cy="52701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ＭＳ ゴシック" panose="020B0609070205080204" pitchFamily="49" charset="-128"/>
                <a:ea typeface="ＭＳ ゴシック" panose="020B0609070205080204" pitchFamily="49" charset="-128"/>
              </a:rPr>
              <a:t>いじめの誤った認識</a:t>
            </a:r>
          </a:p>
          <a:p>
            <a:pPr algn="ct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3200" b="1"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7104112" y="2420888"/>
            <a:ext cx="4839311" cy="39354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rgbClr val="002060"/>
                </a:solidFill>
                <a:latin typeface="ＭＳ ゴシック" panose="020B0609070205080204" pitchFamily="49" charset="-128"/>
                <a:ea typeface="ＭＳ ゴシック" panose="020B0609070205080204" pitchFamily="49" charset="-128"/>
              </a:rPr>
              <a:t>誤った認識が混乱を招く</a:t>
            </a:r>
          </a:p>
          <a:p>
            <a:pPr algn="ctr"/>
            <a:endParaRPr kumimoji="1" lang="ja-JP" altLang="en-US" sz="2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・「いじり」「からかい」は、</a:t>
            </a: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　まだいじめでない</a:t>
            </a:r>
          </a:p>
          <a:p>
            <a:endParaRPr kumimoji="1" lang="ja-JP" altLang="en-US" sz="22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・「善意」「無意図」で行った</a:t>
            </a: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　ことは、いじめでない</a:t>
            </a:r>
          </a:p>
          <a:p>
            <a:endParaRPr kumimoji="1" lang="ja-JP" altLang="en-US" sz="22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・すぐに謝って相手も許した</a:t>
            </a:r>
          </a:p>
          <a:p>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　から、これはいじめでない</a:t>
            </a:r>
            <a:endParaRPr kumimoji="1" lang="ja-JP" altLang="en-US" sz="2200" dirty="0">
              <a:solidFill>
                <a:schemeClr val="tx1"/>
              </a:solidFill>
              <a:latin typeface="ＭＳ ゴシック" panose="020B0609070205080204" pitchFamily="49" charset="-128"/>
              <a:ea typeface="ＭＳ ゴシック" panose="020B0609070205080204" pitchFamily="49" charset="-128"/>
            </a:endParaRPr>
          </a:p>
        </p:txBody>
      </p:sp>
      <p:sp>
        <p:nvSpPr>
          <p:cNvPr id="7" name="下矢印 6"/>
          <p:cNvSpPr/>
          <p:nvPr/>
        </p:nvSpPr>
        <p:spPr>
          <a:xfrm rot="16200000">
            <a:off x="5976263" y="3701313"/>
            <a:ext cx="1296144" cy="562825"/>
          </a:xfrm>
          <a:prstGeom prst="downArrow">
            <a:avLst>
              <a:gd name="adj1" fmla="val 50000"/>
              <a:gd name="adj2" fmla="val 61197"/>
            </a:avLst>
          </a:prstGeom>
          <a:solidFill>
            <a:srgbClr val="92D05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6</a:t>
            </a:fld>
            <a:endParaRPr kumimoji="1" lang="ja-JP" altLang="en-US"/>
          </a:p>
        </p:txBody>
      </p:sp>
    </p:spTree>
    <p:extLst>
      <p:ext uri="{BB962C8B-B14F-4D97-AF65-F5344CB8AC3E}">
        <p14:creationId xmlns:p14="http://schemas.microsoft.com/office/powerpoint/2010/main" val="31595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03512" y="692696"/>
            <a:ext cx="8784976" cy="5616624"/>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HGｺﾞｼｯｸE" pitchFamily="49" charset="-128"/>
                <a:ea typeface="HGｺﾞｼｯｸE" pitchFamily="49" charset="-128"/>
              </a:rPr>
              <a:t>　</a:t>
            </a:r>
          </a:p>
        </p:txBody>
      </p:sp>
      <p:sp>
        <p:nvSpPr>
          <p:cNvPr id="6" name="テキスト ボックス 5"/>
          <p:cNvSpPr txBox="1"/>
          <p:nvPr/>
        </p:nvSpPr>
        <p:spPr>
          <a:xfrm>
            <a:off x="2567608" y="6018480"/>
            <a:ext cx="6264696" cy="369332"/>
          </a:xfrm>
          <a:prstGeom prst="rect">
            <a:avLst/>
          </a:prstGeom>
          <a:noFill/>
        </p:spPr>
        <p:txBody>
          <a:bodyPr wrap="square" rtlCol="0">
            <a:spAutoFit/>
          </a:bodyPr>
          <a:lstStyle/>
          <a:p>
            <a:endParaRPr lang="ja-JP" altLang="en-US" dirty="0"/>
          </a:p>
        </p:txBody>
      </p:sp>
      <p:sp>
        <p:nvSpPr>
          <p:cNvPr id="8" name="正方形/長方形 7"/>
          <p:cNvSpPr/>
          <p:nvPr/>
        </p:nvSpPr>
        <p:spPr>
          <a:xfrm>
            <a:off x="501693" y="654153"/>
            <a:ext cx="11576023" cy="830997"/>
          </a:xfrm>
          <a:prstGeom prst="rect">
            <a:avLst/>
          </a:prstGeom>
          <a:noFill/>
        </p:spPr>
        <p:txBody>
          <a:bodyPr wrap="square" lIns="91440" tIns="45720" rIns="91440" bIns="45720">
            <a:spAutoFit/>
          </a:bodyPr>
          <a:lstStyle/>
          <a:p>
            <a:pPr algn="just"/>
            <a:r>
              <a:rPr lang="ja-JP" altLang="en-US" sz="4800" u="sng" cap="none" spc="0" dirty="0" smtClean="0">
                <a:ln w="0"/>
                <a:solidFill>
                  <a:schemeClr val="tx1"/>
                </a:solidFill>
                <a:latin typeface="ＭＳ ゴシック" panose="020B0609070205080204" pitchFamily="49" charset="-128"/>
                <a:ea typeface="ＭＳ ゴシック" panose="020B0609070205080204" pitchFamily="49" charset="-128"/>
              </a:rPr>
              <a:t>対応の遅れ</a:t>
            </a:r>
            <a:endParaRPr lang="en-US" altLang="ja-JP" sz="4000" u="sng" dirty="0">
              <a:ln w="0"/>
              <a:latin typeface="ＭＳ ゴシック" panose="020B0609070205080204" pitchFamily="49" charset="-128"/>
              <a:ea typeface="ＭＳ ゴシック" panose="020B0609070205080204" pitchFamily="49" charset="-128"/>
            </a:endParaRPr>
          </a:p>
        </p:txBody>
      </p:sp>
      <p:sp>
        <p:nvSpPr>
          <p:cNvPr id="11" name="台形 10"/>
          <p:cNvSpPr/>
          <p:nvPr/>
        </p:nvSpPr>
        <p:spPr>
          <a:xfrm>
            <a:off x="789725" y="1680819"/>
            <a:ext cx="10612547" cy="3404364"/>
          </a:xfrm>
          <a:prstGeom prst="trapezoid">
            <a:avLst>
              <a:gd name="adj" fmla="val 64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ＭＳ ゴシック" panose="020B0609070205080204" pitchFamily="49" charset="-128"/>
                <a:ea typeface="ＭＳ ゴシック" panose="020B0609070205080204" pitchFamily="49" charset="-128"/>
              </a:rPr>
              <a:t>教員も、加害者の親も</a:t>
            </a:r>
            <a:endParaRPr kumimoji="1" lang="en-US" altLang="ja-JP" sz="4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4000" dirty="0" smtClean="0">
                <a:solidFill>
                  <a:schemeClr val="tx1"/>
                </a:solidFill>
                <a:latin typeface="ＭＳ ゴシック" panose="020B0609070205080204" pitchFamily="49" charset="-128"/>
                <a:ea typeface="ＭＳ ゴシック" panose="020B0609070205080204" pitchFamily="49" charset="-128"/>
              </a:rPr>
              <a:t>いじめと思っていない</a:t>
            </a:r>
            <a:endParaRPr kumimoji="1" lang="en-US" altLang="ja-JP" sz="4000"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4000" dirty="0" smtClean="0">
              <a:solidFill>
                <a:schemeClr val="tx1"/>
              </a:solidFill>
            </a:endParaRPr>
          </a:p>
          <a:p>
            <a:pPr algn="ctr"/>
            <a:endParaRPr kumimoji="1" lang="en-US" altLang="ja-JP" sz="4400" dirty="0" smtClean="0">
              <a:solidFill>
                <a:schemeClr val="tx1"/>
              </a:solidFill>
            </a:endParaRPr>
          </a:p>
          <a:p>
            <a:pPr algn="ctr"/>
            <a:endParaRPr kumimoji="1" lang="ja-JP" altLang="en-US" sz="4400" dirty="0">
              <a:solidFill>
                <a:schemeClr val="tx1"/>
              </a:solidFill>
            </a:endParaRPr>
          </a:p>
        </p:txBody>
      </p:sp>
      <p:sp>
        <p:nvSpPr>
          <p:cNvPr id="12" name="角丸四角形 11"/>
          <p:cNvSpPr/>
          <p:nvPr/>
        </p:nvSpPr>
        <p:spPr>
          <a:xfrm>
            <a:off x="2297577" y="3361362"/>
            <a:ext cx="7596842" cy="137602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ＭＳ ゴシック" panose="020B0609070205080204" pitchFamily="49" charset="-128"/>
                <a:ea typeface="ＭＳ ゴシック" panose="020B0609070205080204" pitchFamily="49" charset="-128"/>
              </a:rPr>
              <a:t>社会通念上のいじめの</a:t>
            </a:r>
            <a:endParaRPr kumimoji="1" lang="en-US" altLang="ja-JP" sz="4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4000" dirty="0" smtClean="0">
                <a:solidFill>
                  <a:schemeClr val="tx1"/>
                </a:solidFill>
                <a:latin typeface="ＭＳ ゴシック" panose="020B0609070205080204" pitchFamily="49" charset="-128"/>
                <a:ea typeface="ＭＳ ゴシック" panose="020B0609070205080204" pitchFamily="49" charset="-128"/>
              </a:rPr>
              <a:t>イメージを払拭できない</a:t>
            </a:r>
            <a:endParaRPr kumimoji="1" lang="en-US" altLang="ja-JP" sz="40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4" name="下矢印 13"/>
          <p:cNvSpPr/>
          <p:nvPr/>
        </p:nvSpPr>
        <p:spPr>
          <a:xfrm>
            <a:off x="5123890" y="4860940"/>
            <a:ext cx="1944216" cy="654937"/>
          </a:xfrm>
          <a:prstGeom prst="downArrow">
            <a:avLst>
              <a:gd name="adj1" fmla="val 50000"/>
              <a:gd name="adj2" fmla="val 33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3432" y="5532284"/>
            <a:ext cx="10612547" cy="1323439"/>
          </a:xfrm>
          <a:prstGeom prst="rect">
            <a:avLst/>
          </a:prstGeom>
          <a:noFill/>
        </p:spPr>
        <p:txBody>
          <a:bodyPr wrap="square" lIns="91440" tIns="45720" rIns="91440" bIns="45720">
            <a:spAutoFit/>
          </a:bodyPr>
          <a:lstStyle/>
          <a:p>
            <a:pPr algn="ctr"/>
            <a:r>
              <a:rPr lang="ja-JP" altLang="en-US" sz="4000" b="1" cap="none" spc="0" dirty="0" smtClean="0">
                <a:ln w="0"/>
                <a:solidFill>
                  <a:schemeClr val="tx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rPr>
              <a:t>いじめの対応に遅れが生じ、</a:t>
            </a:r>
            <a:endParaRPr lang="en-US" altLang="ja-JP" sz="4000" b="1" cap="none" spc="0" dirty="0" smtClean="0">
              <a:ln w="0"/>
              <a:solidFill>
                <a:schemeClr val="tx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a:p>
            <a:pPr algn="ctr"/>
            <a:r>
              <a:rPr lang="ja-JP" altLang="en-US" sz="4000" b="1" cap="none" spc="0" dirty="0" smtClean="0">
                <a:ln w="0"/>
                <a:solidFill>
                  <a:schemeClr val="tx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rPr>
              <a:t>大きな事件に発展する可能性（重大事態）</a:t>
            </a:r>
            <a:endParaRPr lang="ja-JP" altLang="en-US" sz="4000" b="1" cap="none" spc="0" dirty="0">
              <a:ln w="0"/>
              <a:solidFill>
                <a:schemeClr val="tx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821" y="1779744"/>
            <a:ext cx="1076944" cy="1430401"/>
          </a:xfrm>
          <a:prstGeom prst="rect">
            <a:avLst/>
          </a:prstGeom>
        </p:spPr>
      </p:pic>
      <p:sp>
        <p:nvSpPr>
          <p:cNvPr id="15"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7</a:t>
            </a:fld>
            <a:endParaRPr kumimoji="1" lang="ja-JP" altLang="en-US"/>
          </a:p>
        </p:txBody>
      </p:sp>
    </p:spTree>
    <p:extLst>
      <p:ext uri="{BB962C8B-B14F-4D97-AF65-F5344CB8AC3E}">
        <p14:creationId xmlns:p14="http://schemas.microsoft.com/office/powerpoint/2010/main" val="2649699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80731" y="594617"/>
            <a:ext cx="11240623" cy="317009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800" dirty="0" smtClean="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・教員同士が自校の実情について</a:t>
            </a:r>
            <a:r>
              <a:rPr lang="ja-JP" altLang="en-US" sz="2400" dirty="0" smtClean="0">
                <a:solidFill>
                  <a:srgbClr val="FF0000"/>
                </a:solidFill>
                <a:latin typeface="ＭＳ ゴシック" panose="020B0609070205080204" pitchFamily="49" charset="-128"/>
                <a:ea typeface="ＭＳ ゴシック" panose="020B0609070205080204" pitchFamily="49" charset="-128"/>
              </a:rPr>
              <a:t>協議し合う機会の設定</a:t>
            </a:r>
            <a:r>
              <a:rPr lang="ja-JP" altLang="en-US" sz="2400" dirty="0" smtClean="0">
                <a:latin typeface="ＭＳ ゴシック" panose="020B0609070205080204" pitchFamily="49" charset="-128"/>
                <a:ea typeface="ＭＳ ゴシック" panose="020B0609070205080204" pitchFamily="49" charset="-128"/>
              </a:rPr>
              <a:t>や、協議結果を踏まえ　　</a:t>
            </a:r>
            <a:endParaRPr lang="en-US" altLang="ja-JP" sz="2400" dirty="0" smtClean="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　　</a:t>
            </a:r>
            <a:r>
              <a:rPr lang="ja-JP" altLang="en-US" sz="2400" dirty="0" err="1" smtClean="0">
                <a:latin typeface="ＭＳ ゴシック" panose="020B0609070205080204" pitchFamily="49" charset="-128"/>
                <a:ea typeface="ＭＳ ゴシック" panose="020B0609070205080204" pitchFamily="49" charset="-128"/>
              </a:rPr>
              <a:t>た</a:t>
            </a:r>
            <a:r>
              <a:rPr lang="ja-JP" altLang="en-US" sz="2400" dirty="0" smtClean="0">
                <a:latin typeface="ＭＳ ゴシック" panose="020B0609070205080204" pitchFamily="49" charset="-128"/>
                <a:ea typeface="ＭＳ ゴシック" panose="020B0609070205080204" pitchFamily="49" charset="-128"/>
              </a:rPr>
              <a:t>学校における</a:t>
            </a:r>
            <a:r>
              <a:rPr lang="ja-JP" altLang="en-US" sz="2400" dirty="0" smtClean="0">
                <a:solidFill>
                  <a:srgbClr val="FF0000"/>
                </a:solidFill>
                <a:latin typeface="ＭＳ ゴシック" panose="020B0609070205080204" pitchFamily="49" charset="-128"/>
                <a:ea typeface="ＭＳ ゴシック" panose="020B0609070205080204" pitchFamily="49" charset="-128"/>
              </a:rPr>
              <a:t>研修の充実促進</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　・学校において、いじめを見逃すことのないよう、アンケート調査や個人面談　</a:t>
            </a:r>
            <a:endParaRPr lang="en-US" altLang="ja-JP" sz="2400" dirty="0" smtClean="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　　の実施後、</a:t>
            </a:r>
            <a:r>
              <a:rPr lang="ja-JP" altLang="en-US" sz="2400" dirty="0" smtClean="0">
                <a:solidFill>
                  <a:srgbClr val="FF0000"/>
                </a:solidFill>
                <a:latin typeface="ＭＳ ゴシック" panose="020B0609070205080204" pitchFamily="49" charset="-128"/>
                <a:ea typeface="ＭＳ ゴシック" panose="020B0609070205080204" pitchFamily="49" charset="-128"/>
              </a:rPr>
              <a:t>管理職を含めたいじめ対策組織が、それらの結果の検証を適切に　</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solidFill>
                  <a:srgbClr val="FF0000"/>
                </a:solidFill>
                <a:latin typeface="ＭＳ ゴシック" panose="020B0609070205080204" pitchFamily="49" charset="-128"/>
                <a:ea typeface="ＭＳ ゴシック" panose="020B0609070205080204" pitchFamily="49" charset="-128"/>
              </a:rPr>
              <a:t>　　行うための留意点をまとめた資料の作成・配付</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　・いじめの認知が「０」件であった学校について、その事実を児童生徒や保護　</a:t>
            </a:r>
            <a:endParaRPr lang="en-US" altLang="ja-JP" sz="2400" dirty="0" smtClean="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smtClean="0">
                <a:latin typeface="ＭＳ ゴシック" panose="020B0609070205080204" pitchFamily="49" charset="-128"/>
                <a:ea typeface="ＭＳ ゴシック" panose="020B0609070205080204" pitchFamily="49" charset="-128"/>
              </a:rPr>
              <a:t>　　者向けに公表し、</a:t>
            </a:r>
            <a:r>
              <a:rPr lang="ja-JP" altLang="en-US" sz="2400" dirty="0" smtClean="0">
                <a:solidFill>
                  <a:srgbClr val="FF0000"/>
                </a:solidFill>
                <a:latin typeface="ＭＳ ゴシック" panose="020B0609070205080204" pitchFamily="49" charset="-128"/>
                <a:ea typeface="ＭＳ ゴシック" panose="020B0609070205080204" pitchFamily="49" charset="-128"/>
              </a:rPr>
              <a:t>検証を仰ぐような取組の促進</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pPr>
              <a:spcBef>
                <a:spcPct val="0"/>
              </a:spcBef>
              <a:buFontTx/>
              <a:buNone/>
            </a:pPr>
            <a:endParaRPr lang="en-US" altLang="ja-JP" sz="28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447971" y="3307425"/>
            <a:ext cx="6325257" cy="361637"/>
          </a:xfrm>
          <a:prstGeom prst="rect">
            <a:avLst/>
          </a:prstGeom>
        </p:spPr>
        <p:txBody>
          <a:bodyPr wrap="square">
            <a:spAutoFit/>
          </a:bodyPr>
          <a:lstStyle/>
          <a:p>
            <a:pPr>
              <a:lnSpc>
                <a:spcPts val="2100"/>
              </a:lnSpc>
            </a:pPr>
            <a:r>
              <a:rPr lang="ja-JP" altLang="en-US" sz="1400" dirty="0" smtClean="0">
                <a:solidFill>
                  <a:prstClr val="black"/>
                </a:solidFill>
                <a:latin typeface="ＭＳ ゴシック" panose="020B0609070205080204" pitchFamily="49" charset="-128"/>
                <a:ea typeface="ＭＳ ゴシック" panose="020B0609070205080204" pitchFamily="49" charset="-128"/>
              </a:rPr>
              <a:t>「北海道いじめの防止に向けた取組プラン」平成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31</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年２月北海道教育委員会</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6" name="スライド番号プレースホルダー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７</a:t>
            </a:r>
            <a:endParaRPr kumimoji="1" lang="ja-JP" altLang="en-US" dirty="0"/>
          </a:p>
        </p:txBody>
      </p:sp>
      <p:sp>
        <p:nvSpPr>
          <p:cNvPr id="7" name="テキスト ボックス 6"/>
          <p:cNvSpPr txBox="1"/>
          <p:nvPr/>
        </p:nvSpPr>
        <p:spPr>
          <a:xfrm>
            <a:off x="480731" y="4458265"/>
            <a:ext cx="11240623" cy="2092881"/>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r>
              <a:rPr lang="ja-JP" altLang="en-US" sz="2400" dirty="0">
                <a:latin typeface="ＭＳ ゴシック" panose="020B0609070205080204" pitchFamily="49" charset="-128"/>
                <a:ea typeface="ＭＳ ゴシック" panose="020B0609070205080204" pitchFamily="49" charset="-128"/>
              </a:rPr>
              <a:t>○いじめの認知件数が多いことは教職員</a:t>
            </a:r>
            <a:r>
              <a:rPr lang="ja-JP" altLang="en-US" sz="2400" dirty="0" smtClean="0">
                <a:latin typeface="ＭＳ ゴシック" panose="020B0609070205080204" pitchFamily="49" charset="-128"/>
                <a:ea typeface="ＭＳ ゴシック" panose="020B0609070205080204" pitchFamily="49" charset="-128"/>
              </a:rPr>
              <a:t>の目</a:t>
            </a:r>
            <a:r>
              <a:rPr lang="ja-JP" altLang="en-US" sz="2400" dirty="0">
                <a:latin typeface="ＭＳ ゴシック" panose="020B0609070205080204" pitchFamily="49" charset="-128"/>
                <a:ea typeface="ＭＳ ゴシック" panose="020B0609070205080204" pitchFamily="49" charset="-128"/>
              </a:rPr>
              <a:t>が行き届いていることのあかし</a:t>
            </a:r>
            <a:endParaRPr lang="en-US" altLang="ja-JP" sz="2400" dirty="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a:latin typeface="ＭＳ ゴシック" panose="020B0609070205080204" pitchFamily="49" charset="-128"/>
                <a:ea typeface="ＭＳ ゴシック" panose="020B0609070205080204" pitchFamily="49" charset="-128"/>
              </a:rPr>
              <a:t>　⇒「積極的認知→</a:t>
            </a:r>
            <a:r>
              <a:rPr lang="ja-JP" altLang="en-US" sz="3200" b="1" dirty="0">
                <a:solidFill>
                  <a:srgbClr val="FF0000"/>
                </a:solidFill>
                <a:latin typeface="ＭＳ ゴシック" panose="020B0609070205080204" pitchFamily="49" charset="-128"/>
                <a:ea typeface="ＭＳ ゴシック" panose="020B0609070205080204" pitchFamily="49" charset="-128"/>
              </a:rPr>
              <a:t>早期対応</a:t>
            </a:r>
            <a:r>
              <a:rPr lang="ja-JP" altLang="en-US" sz="2400" dirty="0">
                <a:latin typeface="ＭＳ ゴシック" panose="020B0609070205080204" pitchFamily="49" charset="-128"/>
                <a:ea typeface="ＭＳ ゴシック" panose="020B0609070205080204" pitchFamily="49" charset="-128"/>
              </a:rPr>
              <a:t>」が大切</a:t>
            </a:r>
            <a:endParaRPr lang="en-US" altLang="ja-JP" sz="2400" dirty="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a:latin typeface="ＭＳ ゴシック" panose="020B0609070205080204" pitchFamily="49" charset="-128"/>
                <a:ea typeface="ＭＳ ゴシック" panose="020B0609070205080204" pitchFamily="49" charset="-128"/>
              </a:rPr>
              <a:t>○組織で認知し対応することが重要</a:t>
            </a:r>
            <a:endParaRPr lang="en-US" altLang="ja-JP" sz="2400" dirty="0">
              <a:latin typeface="ＭＳ ゴシック" panose="020B0609070205080204" pitchFamily="49" charset="-128"/>
              <a:ea typeface="ＭＳ ゴシック" panose="020B0609070205080204" pitchFamily="49" charset="-128"/>
            </a:endParaRPr>
          </a:p>
          <a:p>
            <a:pPr>
              <a:spcBef>
                <a:spcPct val="0"/>
              </a:spcBef>
              <a:buFontTx/>
              <a:buNone/>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a:t>
            </a:r>
            <a:r>
              <a:rPr lang="ja-JP" altLang="en-US" sz="3200" b="1" dirty="0" smtClean="0">
                <a:solidFill>
                  <a:srgbClr val="FF0000"/>
                </a:solidFill>
                <a:latin typeface="ＭＳ ゴシック" panose="020B0609070205080204" pitchFamily="49" charset="-128"/>
                <a:ea typeface="ＭＳ ゴシック" panose="020B0609070205080204" pitchFamily="49" charset="-128"/>
              </a:rPr>
              <a:t>一人で</a:t>
            </a:r>
            <a:r>
              <a:rPr lang="ja-JP" altLang="en-US" sz="3200" b="1" dirty="0">
                <a:solidFill>
                  <a:srgbClr val="FF0000"/>
                </a:solidFill>
                <a:latin typeface="ＭＳ ゴシック" panose="020B0609070205080204" pitchFamily="49" charset="-128"/>
                <a:ea typeface="ＭＳ ゴシック" panose="020B0609070205080204" pitchFamily="49" charset="-128"/>
              </a:rPr>
              <a:t>抱え込まない</a:t>
            </a:r>
            <a:endParaRPr lang="en-US" altLang="ja-JP" sz="3200" b="1" dirty="0">
              <a:solidFill>
                <a:srgbClr val="FF0000"/>
              </a:solidFill>
              <a:latin typeface="ＭＳ ゴシック" panose="020B0609070205080204" pitchFamily="49" charset="-128"/>
              <a:ea typeface="ＭＳ ゴシック" panose="020B0609070205080204" pitchFamily="49" charset="-128"/>
            </a:endParaRPr>
          </a:p>
          <a:p>
            <a:pPr>
              <a:spcBef>
                <a:spcPct val="0"/>
              </a:spcBef>
              <a:buFontTx/>
              <a:buNone/>
            </a:pPr>
            <a:r>
              <a:rPr lang="ja-JP" altLang="en-US" sz="1400" dirty="0" smtClean="0">
                <a:latin typeface="ＭＳ ゴシック" panose="020B0609070205080204" pitchFamily="49" charset="-128"/>
                <a:ea typeface="ＭＳ ゴシック" panose="020B0609070205080204" pitchFamily="49" charset="-128"/>
              </a:rPr>
              <a:t>　　　　平成</a:t>
            </a:r>
            <a:r>
              <a:rPr lang="en-US" altLang="ja-JP" sz="1400" dirty="0">
                <a:latin typeface="ＭＳ ゴシック" panose="020B0609070205080204" pitchFamily="49" charset="-128"/>
                <a:ea typeface="ＭＳ ゴシック" panose="020B0609070205080204" pitchFamily="49" charset="-128"/>
              </a:rPr>
              <a:t>28</a:t>
            </a:r>
            <a:r>
              <a:rPr lang="ja-JP" altLang="en-US" sz="1400" dirty="0">
                <a:latin typeface="ＭＳ ゴシック" panose="020B0609070205080204" pitchFamily="49" charset="-128"/>
                <a:ea typeface="ＭＳ ゴシック" panose="020B0609070205080204" pitchFamily="49" charset="-128"/>
              </a:rPr>
              <a:t>年３月「いじめの正確な認知に向けた教職員間での共通理解の</a:t>
            </a:r>
            <a:r>
              <a:rPr lang="ja-JP" altLang="en-US" sz="1400" dirty="0" smtClean="0">
                <a:latin typeface="ＭＳ ゴシック" panose="020B0609070205080204" pitchFamily="49" charset="-128"/>
                <a:ea typeface="ＭＳ ゴシック" panose="020B0609070205080204" pitchFamily="49" charset="-128"/>
              </a:rPr>
              <a:t>形成及び</a:t>
            </a:r>
            <a:r>
              <a:rPr lang="ja-JP" altLang="en-US" sz="1400" dirty="0">
                <a:latin typeface="ＭＳ ゴシック" panose="020B0609070205080204" pitchFamily="49" charset="-128"/>
                <a:ea typeface="ＭＳ ゴシック" panose="020B0609070205080204" pitchFamily="49" charset="-128"/>
              </a:rPr>
              <a:t>新年度に向けた取組について」（通知</a:t>
            </a:r>
            <a:r>
              <a:rPr lang="ja-JP" altLang="en-US" sz="1400" dirty="0" smtClean="0">
                <a:latin typeface="ＭＳ ゴシック" panose="020B0609070205080204" pitchFamily="49" charset="-128"/>
                <a:ea typeface="ＭＳ ゴシック" panose="020B0609070205080204" pitchFamily="49" charset="-128"/>
              </a:rPr>
              <a:t>）文部</a:t>
            </a:r>
            <a:r>
              <a:rPr lang="ja-JP" altLang="en-US" sz="1400" dirty="0">
                <a:latin typeface="ＭＳ ゴシック" panose="020B0609070205080204" pitchFamily="49" charset="-128"/>
                <a:ea typeface="ＭＳ ゴシック" panose="020B0609070205080204" pitchFamily="49" charset="-128"/>
              </a:rPr>
              <a:t>科学省</a:t>
            </a:r>
          </a:p>
        </p:txBody>
      </p:sp>
      <p:sp>
        <p:nvSpPr>
          <p:cNvPr id="13" name="正方形/長方形 12"/>
          <p:cNvSpPr/>
          <p:nvPr/>
        </p:nvSpPr>
        <p:spPr>
          <a:xfrm>
            <a:off x="480731" y="3935045"/>
            <a:ext cx="4852610" cy="523220"/>
          </a:xfrm>
          <a:prstGeom prst="rect">
            <a:avLst/>
          </a:prstGeom>
          <a:noFill/>
        </p:spPr>
        <p:txBody>
          <a:bodyPr wrap="none">
            <a:spAutoFit/>
          </a:bodyPr>
          <a:lstStyle/>
          <a:p>
            <a:pPr algn="ctr">
              <a:defRPr/>
            </a:pPr>
            <a:r>
              <a:rPr lang="ja-JP" altLang="en-US" sz="2800" b="1" dirty="0">
                <a:ln w="0"/>
                <a:solidFill>
                  <a:srgbClr val="FF0000"/>
                </a:solidFill>
                <a:latin typeface="ＭＳ ゴシック" panose="020B0609070205080204" pitchFamily="49" charset="-128"/>
                <a:ea typeface="ＭＳ ゴシック" panose="020B0609070205080204" pitchFamily="49" charset="-128"/>
              </a:rPr>
              <a:t>いじめの認知に関する考え方</a:t>
            </a:r>
          </a:p>
        </p:txBody>
      </p:sp>
      <p:sp>
        <p:nvSpPr>
          <p:cNvPr id="9"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4"/>
          <p:cNvSpPr txBox="1">
            <a:spLocks/>
          </p:cNvSpPr>
          <p:nvPr/>
        </p:nvSpPr>
        <p:spPr>
          <a:xfrm>
            <a:off x="9404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８</a:t>
            </a:r>
            <a:endParaRPr kumimoji="1" lang="ja-JP" altLang="en-US" dirty="0"/>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8</a:t>
            </a:fld>
            <a:endParaRPr kumimoji="1" lang="ja-JP" altLang="en-US"/>
          </a:p>
        </p:txBody>
      </p:sp>
    </p:spTree>
    <p:extLst>
      <p:ext uri="{BB962C8B-B14F-4D97-AF65-F5344CB8AC3E}">
        <p14:creationId xmlns:p14="http://schemas.microsoft.com/office/powerpoint/2010/main" val="16125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42456" y="630029"/>
            <a:ext cx="10216044" cy="5208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3200" dirty="0" smtClean="0">
                <a:solidFill>
                  <a:prstClr val="black"/>
                </a:solidFill>
                <a:latin typeface="ＭＳ ゴシック" panose="020B0609070205080204" pitchFamily="49" charset="-128"/>
                <a:ea typeface="ＭＳ ゴシック" panose="020B0609070205080204" pitchFamily="49" charset="-128"/>
              </a:rPr>
              <a:t>○いじめを見逃さない体制づくり</a:t>
            </a:r>
            <a:endParaRPr lang="ja-JP" altLang="en-US" sz="3200" dirty="0">
              <a:solidFill>
                <a:prstClr val="black"/>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908458" y="1193847"/>
            <a:ext cx="10458682" cy="546295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spcBef>
                <a:spcPct val="0"/>
              </a:spcBef>
              <a:buFontTx/>
              <a:buNone/>
            </a:pPr>
            <a:endParaRPr lang="ja-JP" altLang="en-US" sz="16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319111" y="223736"/>
            <a:ext cx="3354255" cy="234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１　「いじめ」への対応</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1824967" y="1258567"/>
            <a:ext cx="7851022" cy="5048174"/>
          </a:xfrm>
          <a:prstGeom prst="rect">
            <a:avLst/>
          </a:prstGeom>
        </p:spPr>
      </p:pic>
      <p:sp>
        <p:nvSpPr>
          <p:cNvPr id="11" name="正方形/長方形 10"/>
          <p:cNvSpPr/>
          <p:nvPr/>
        </p:nvSpPr>
        <p:spPr>
          <a:xfrm>
            <a:off x="4840493" y="6269191"/>
            <a:ext cx="6980209" cy="361637"/>
          </a:xfrm>
          <a:prstGeom prst="rect">
            <a:avLst/>
          </a:prstGeom>
        </p:spPr>
        <p:txBody>
          <a:bodyPr wrap="square">
            <a:spAutoFit/>
          </a:bodyPr>
          <a:lstStyle/>
          <a:p>
            <a:pPr>
              <a:lnSpc>
                <a:spcPts val="2100"/>
              </a:lnSpc>
            </a:pPr>
            <a:r>
              <a:rPr lang="ja-JP" altLang="en-US" sz="14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30</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年４月「北海道いじめ防止基本方針のポイント」（北海道教育委員会）</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7628415" y="2508837"/>
            <a:ext cx="812131" cy="407192"/>
          </a:xfrm>
          <a:prstGeom prst="roundRect">
            <a:avLst/>
          </a:prstGeom>
          <a:solidFill>
            <a:srgbClr val="FFFF99"/>
          </a:solidFill>
          <a:ln w="28575">
            <a:solidFill>
              <a:srgbClr val="FFCC66"/>
            </a:solidFill>
          </a:ln>
        </p:spPr>
        <p:style>
          <a:lnRef idx="1">
            <a:schemeClr val="accent2"/>
          </a:lnRef>
          <a:fillRef idx="2">
            <a:schemeClr val="accent2"/>
          </a:fillRef>
          <a:effectRef idx="1">
            <a:schemeClr val="accent2"/>
          </a:effectRef>
          <a:fontRef idx="minor">
            <a:schemeClr val="dk1"/>
          </a:fontRef>
        </p:style>
        <p:txBody>
          <a:bodyPr/>
          <a:lstStyle/>
          <a:p>
            <a:pPr algn="ctr">
              <a:lnSpc>
                <a:spcPts val="2200"/>
              </a:lnSpc>
              <a:defRPr/>
            </a:pPr>
            <a:r>
              <a:rPr lang="ja-JP" altLang="en-US" b="1" dirty="0" smtClean="0">
                <a:solidFill>
                  <a:srgbClr val="FF0000"/>
                </a:solidFill>
                <a:latin typeface="+mn-ea"/>
              </a:rPr>
              <a:t>重要</a:t>
            </a:r>
            <a:endParaRPr lang="en-US" altLang="ja-JP" b="1"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9</a:t>
            </a:fld>
            <a:endParaRPr kumimoji="1" lang="ja-JP" altLang="en-US"/>
          </a:p>
        </p:txBody>
      </p:sp>
    </p:spTree>
    <p:extLst>
      <p:ext uri="{BB962C8B-B14F-4D97-AF65-F5344CB8AC3E}">
        <p14:creationId xmlns:p14="http://schemas.microsoft.com/office/powerpoint/2010/main" val="33464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6158</TotalTime>
  <Words>2878</Words>
  <Application>Microsoft Office PowerPoint</Application>
  <PresentationFormat>ワイド画面</PresentationFormat>
  <Paragraphs>659</Paragraphs>
  <Slides>29</Slides>
  <Notes>29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29</vt:i4>
      </vt:variant>
    </vt:vector>
  </HeadingPairs>
  <TitlesOfParts>
    <vt:vector size="44" baseType="lpstr">
      <vt:lpstr>HGS創英角ｺﾞｼｯｸUB</vt:lpstr>
      <vt:lpstr>HGｺﾞｼｯｸE</vt:lpstr>
      <vt:lpstr>HG丸ｺﾞｼｯｸM-PRO</vt:lpstr>
      <vt:lpstr>ＭＳ Ｐゴシック</vt:lpstr>
      <vt:lpstr>ＭＳ ゴシック</vt:lpstr>
      <vt:lpstr>メイリオ</vt:lpstr>
      <vt:lpstr>游ゴシック</vt:lpstr>
      <vt:lpstr>游ゴシック Light</vt:lpstr>
      <vt:lpstr>Arial</vt:lpstr>
      <vt:lpstr>Calibri</vt:lpstr>
      <vt:lpstr>Calibri Light</vt:lpstr>
      <vt:lpstr>Times New Roman</vt:lpstr>
      <vt:lpstr>Wingdings</vt:lpstr>
      <vt:lpstr>Wingdings 2</vt:lpstr>
      <vt:lpstr>Office Theme</vt:lpstr>
      <vt:lpstr>生徒指導上の今日的な課題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（１）北海道における自殺の現状</vt:lpstr>
      <vt:lpstr>○児童生徒の自殺に対する経験と予見の困難さ</vt:lpstr>
      <vt:lpstr>（２）自殺予防教育の必要性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浅部＿航太</cp:lastModifiedBy>
  <cp:revision>547</cp:revision>
  <cp:lastPrinted>2020-05-20T05:17:08Z</cp:lastPrinted>
  <dcterms:created xsi:type="dcterms:W3CDTF">2017-03-08T08:10:15Z</dcterms:created>
  <dcterms:modified xsi:type="dcterms:W3CDTF">2020-05-20T05:18:09Z</dcterms:modified>
</cp:coreProperties>
</file>