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2"/>
  </p:sldMasterIdLst>
  <p:notesMasterIdLst>
    <p:notesMasterId r:id="rId17"/>
  </p:notesMasterIdLst>
  <p:handoutMasterIdLst>
    <p:handoutMasterId r:id="rId18"/>
  </p:handoutMasterIdLst>
  <p:sldIdLst>
    <p:sldId id="295" r:id="rId3"/>
    <p:sldId id="519" r:id="rId4"/>
    <p:sldId id="540" r:id="rId5"/>
    <p:sldId id="541" r:id="rId6"/>
    <p:sldId id="549" r:id="rId7"/>
    <p:sldId id="634" r:id="rId8"/>
    <p:sldId id="635" r:id="rId9"/>
    <p:sldId id="556" r:id="rId10"/>
    <p:sldId id="560" r:id="rId11"/>
    <p:sldId id="636" r:id="rId12"/>
    <p:sldId id="521" r:id="rId13"/>
    <p:sldId id="565" r:id="rId14"/>
    <p:sldId id="566" r:id="rId15"/>
    <p:sldId id="567" r:id="rId16"/>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FFFF"/>
    <a:srgbClr val="E4F0D8"/>
    <a:srgbClr val="E7E7FF"/>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4" autoAdjust="0"/>
    <p:restoredTop sz="81597" autoAdjust="0"/>
  </p:normalViewPr>
  <p:slideViewPr>
    <p:cSldViewPr snapToGrid="0">
      <p:cViewPr varScale="1">
        <p:scale>
          <a:sx n="57" d="100"/>
          <a:sy n="57" d="100"/>
        </p:scale>
        <p:origin x="1512" y="72"/>
      </p:cViewPr>
      <p:guideLst>
        <p:guide orient="horz" pos="2137"/>
        <p:guide pos="2880"/>
      </p:guideLst>
    </p:cSldViewPr>
  </p:slideViewPr>
  <p:notesTextViewPr>
    <p:cViewPr>
      <p:scale>
        <a:sx n="1" d="1"/>
        <a:sy n="1" d="1"/>
      </p:scale>
      <p:origin x="0" y="0"/>
    </p:cViewPr>
  </p:notesTextViewPr>
  <p:notesViewPr>
    <p:cSldViewPr snapToGrid="0">
      <p:cViewPr>
        <p:scale>
          <a:sx n="87" d="100"/>
          <a:sy n="87" d="100"/>
        </p:scale>
        <p:origin x="2214" y="-7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18831" cy="495189"/>
          </a:xfrm>
          <a:prstGeom prst="rect">
            <a:avLst/>
          </a:prstGeom>
        </p:spPr>
        <p:txBody>
          <a:bodyPr vert="horz" lIns="91430" tIns="45715" rIns="91430" bIns="45715" rtlCol="0"/>
          <a:lstStyle>
            <a:lvl1pPr algn="l" latinLnBrk="0">
              <a:defRPr kumimoji="1" lang="ja-JP" sz="1200">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377" y="1"/>
            <a:ext cx="2918831" cy="495189"/>
          </a:xfrm>
          <a:prstGeom prst="rect">
            <a:avLst/>
          </a:prstGeom>
        </p:spPr>
        <p:txBody>
          <a:bodyPr vert="horz" lIns="91430" tIns="45715" rIns="91430" bIns="45715" rtlCol="0"/>
          <a:lstStyle>
            <a:lvl1pPr algn="r" latinLnBrk="0">
              <a:defRPr kumimoji="1" lang="ja-JP" sz="1200">
                <a:ea typeface="Meiryo UI" panose="020B0604030504040204" pitchFamily="50" charset="-128"/>
              </a:defRPr>
            </a:lvl1pPr>
          </a:lstStyle>
          <a:p>
            <a:fld id="{A8CDE508-72C8-4AB5-AA9C-1584D31690E0}" type="datetimeFigureOut">
              <a:rPr lang="en-US" altLang="ja-JP" smtClean="0"/>
              <a:pPr/>
              <a:t>5/20/2020</a:t>
            </a:fld>
            <a:endParaRPr lang="ja-JP" altLang="en-US" dirty="0"/>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30" tIns="45715" rIns="91430" bIns="45715" rtlCol="0" anchor="ctr"/>
          <a:lstStyle/>
          <a:p>
            <a:endParaRPr kumimoji="1" lang="ja-JP" dirty="0"/>
          </a:p>
        </p:txBody>
      </p:sp>
      <p:sp>
        <p:nvSpPr>
          <p:cNvPr id="5" name="ノート プレースホルダー 4"/>
          <p:cNvSpPr>
            <a:spLocks noGrp="1"/>
          </p:cNvSpPr>
          <p:nvPr>
            <p:ph type="body" sz="quarter" idx="3"/>
          </p:nvPr>
        </p:nvSpPr>
        <p:spPr>
          <a:xfrm>
            <a:off x="673577" y="4749691"/>
            <a:ext cx="5388610" cy="3330952"/>
          </a:xfrm>
          <a:prstGeom prst="rect">
            <a:avLst/>
          </a:prstGeom>
        </p:spPr>
        <p:txBody>
          <a:bodyPr vert="horz" lIns="91430" tIns="45715" rIns="91430" bIns="45715" rtlCol="0"/>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6" name="フッター プレースホルダー 5"/>
          <p:cNvSpPr>
            <a:spLocks noGrp="1"/>
          </p:cNvSpPr>
          <p:nvPr>
            <p:ph type="ftr" sz="quarter" idx="4"/>
          </p:nvPr>
        </p:nvSpPr>
        <p:spPr>
          <a:xfrm>
            <a:off x="4" y="9374303"/>
            <a:ext cx="2918831" cy="495187"/>
          </a:xfrm>
          <a:prstGeom prst="rect">
            <a:avLst/>
          </a:prstGeom>
        </p:spPr>
        <p:txBody>
          <a:bodyPr vert="horz" lIns="91430" tIns="45715" rIns="91430" bIns="45715" rtlCol="0" anchor="b"/>
          <a:lstStyle>
            <a:lvl1pPr algn="l" latinLnBrk="0">
              <a:defRPr kumimoji="1" lang="ja-JP" sz="1200">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7" y="9374303"/>
            <a:ext cx="2918831" cy="495187"/>
          </a:xfrm>
          <a:prstGeom prst="rect">
            <a:avLst/>
          </a:prstGeom>
        </p:spPr>
        <p:txBody>
          <a:bodyPr vert="horz" lIns="91430" tIns="45715" rIns="91430" bIns="45715" rtlCol="0" anchor="b"/>
          <a:lstStyle>
            <a:lvl1pPr algn="r" latinLnBrk="0">
              <a:defRPr kumimoji="1" lang="ja-JP" sz="1200">
                <a:ea typeface="Meiryo UI" panose="020B0604030504040204" pitchFamily="50" charset="-128"/>
              </a:defRPr>
            </a:lvl1pPr>
          </a:lstStyle>
          <a:p>
            <a:fld id="{7FB667E1-E601-4AAF-B95C-B25720D70A60}" type="slidenum">
              <a:rPr lang="en-US" altLang="ja-JP" smtClean="0"/>
              <a:pPr/>
              <a:t>‹#›</a:t>
            </a:fld>
            <a:endParaRPr lang="en-US" altLang="ja-JP"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eiryo UI" panose="020B0604030504040204" pitchFamily="50" charset="-128"/>
        <a:cs typeface="+mn-cs"/>
      </a:defRPr>
    </a:lvl1pPr>
    <a:lvl2pPr marL="457200" algn="l" defTabSz="914400" rtl="0" eaLnBrk="1" latinLnBrk="0" hangingPunct="1">
      <a:defRPr kumimoji="1" lang="ja-JP" sz="1200" kern="1200">
        <a:solidFill>
          <a:schemeClr val="tx1"/>
        </a:solidFill>
        <a:latin typeface="+mn-lt"/>
        <a:ea typeface="Meiryo UI" panose="020B0604030504040204" pitchFamily="50" charset="-128"/>
        <a:cs typeface="+mn-cs"/>
      </a:defRPr>
    </a:lvl2pPr>
    <a:lvl3pPr marL="914400" algn="l" defTabSz="914400" rtl="0" eaLnBrk="1" latinLnBrk="0" hangingPunct="1">
      <a:defRPr kumimoji="1" lang="ja-JP" sz="1200" kern="1200">
        <a:solidFill>
          <a:schemeClr val="tx1"/>
        </a:solidFill>
        <a:latin typeface="+mn-lt"/>
        <a:ea typeface="Meiryo UI" panose="020B0604030504040204" pitchFamily="50" charset="-128"/>
        <a:cs typeface="+mn-cs"/>
      </a:defRPr>
    </a:lvl3pPr>
    <a:lvl4pPr marL="1371600" algn="l" defTabSz="914400" rtl="0" eaLnBrk="1" latinLnBrk="0" hangingPunct="1">
      <a:defRPr kumimoji="1" lang="ja-JP" sz="1200" kern="1200">
        <a:solidFill>
          <a:schemeClr val="tx1"/>
        </a:solidFill>
        <a:latin typeface="+mn-lt"/>
        <a:ea typeface="Meiryo UI" panose="020B0604030504040204" pitchFamily="50" charset="-128"/>
        <a:cs typeface="+mn-cs"/>
      </a:defRPr>
    </a:lvl4pPr>
    <a:lvl5pPr marL="1828800" algn="l" defTabSz="914400" rtl="0" eaLnBrk="1" latinLnBrk="0" hangingPunct="1">
      <a:defRPr kumimoji="1" lang="ja-JP" sz="1200" kern="1200">
        <a:solidFill>
          <a:schemeClr val="tx1"/>
        </a:solidFill>
        <a:latin typeface="+mn-lt"/>
        <a:ea typeface="Meiryo UI" panose="020B0604030504040204" pitchFamily="50" charset="-128"/>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endParaRPr kumimoji="1" lang="en-US" altLang="ja-JP" dirty="0"/>
          </a:p>
          <a:p>
            <a:r>
              <a:rPr kumimoji="1" lang="ja-JP" altLang="en-US" dirty="0">
                <a:latin typeface="Meiryo UI" panose="020B0604030504040204" pitchFamily="50" charset="-128"/>
                <a:ea typeface="Meiryo UI" panose="020B0604030504040204" pitchFamily="50" charset="-128"/>
              </a:rPr>
              <a:t>これから、「中学校理科教育の課題と改善策」と題しまして４０分間お話させていただく。</a:t>
            </a: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1</a:t>
            </a:fld>
            <a:endParaRPr lang="en-US" altLang="ja-JP" dirty="0"/>
          </a:p>
        </p:txBody>
      </p:sp>
    </p:spTree>
    <p:extLst>
      <p:ext uri="{BB962C8B-B14F-4D97-AF65-F5344CB8AC3E}">
        <p14:creationId xmlns:p14="http://schemas.microsoft.com/office/powerpoint/2010/main" val="216292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1">
              <a:defRPr/>
            </a:pPr>
            <a:r>
              <a:rPr kumimoji="1" lang="ja-JP" altLang="en-US" dirty="0"/>
              <a:t>○　すべて教師が主導で行うのではなく、レベルに応じて生徒が主体の活動へと移行させていくことが大切。</a:t>
            </a:r>
          </a:p>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10</a:t>
            </a:fld>
            <a:endParaRPr lang="en-US" altLang="ja-JP" dirty="0"/>
          </a:p>
        </p:txBody>
      </p:sp>
    </p:spTree>
    <p:extLst>
      <p:ext uri="{BB962C8B-B14F-4D97-AF65-F5344CB8AC3E}">
        <p14:creationId xmlns:p14="http://schemas.microsoft.com/office/powerpoint/2010/main" val="201282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新学習指導要領の実施で、学習内容が変更されるところをまとめたスライドである。</a:t>
            </a:r>
            <a:endParaRPr kumimoji="1" lang="en-US" altLang="ja-JP" dirty="0"/>
          </a:p>
          <a:p>
            <a:r>
              <a:rPr kumimoji="1" lang="ja-JP" altLang="en-US" dirty="0"/>
              <a:t>○　参考に使ってほしい。</a:t>
            </a:r>
            <a:endParaRPr kumimoji="1" lang="en-US" altLang="ja-JP"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11</a:t>
            </a:fld>
            <a:endParaRPr lang="en-US" altLang="ja-JP" dirty="0"/>
          </a:p>
        </p:txBody>
      </p:sp>
    </p:spTree>
    <p:extLst>
      <p:ext uri="{BB962C8B-B14F-4D97-AF65-F5344CB8AC3E}">
        <p14:creationId xmlns:p14="http://schemas.microsoft.com/office/powerpoint/2010/main" val="308951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12</a:t>
            </a:fld>
            <a:endParaRPr lang="en-US" altLang="ja-JP" dirty="0"/>
          </a:p>
        </p:txBody>
      </p:sp>
    </p:spTree>
    <p:extLst>
      <p:ext uri="{BB962C8B-B14F-4D97-AF65-F5344CB8AC3E}">
        <p14:creationId xmlns:p14="http://schemas.microsoft.com/office/powerpoint/2010/main" val="1339782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13</a:t>
            </a:fld>
            <a:endParaRPr lang="en-US" altLang="ja-JP" dirty="0"/>
          </a:p>
        </p:txBody>
      </p:sp>
    </p:spTree>
    <p:extLst>
      <p:ext uri="{BB962C8B-B14F-4D97-AF65-F5344CB8AC3E}">
        <p14:creationId xmlns:p14="http://schemas.microsoft.com/office/powerpoint/2010/main" val="240431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FB667E1-E601-4AAF-B95C-B25720D70A60}" type="slidenum">
              <a:rPr lang="en-US" altLang="ja-JP" smtClean="0"/>
              <a:pPr/>
              <a:t>14</a:t>
            </a:fld>
            <a:endParaRPr lang="en-US" altLang="ja-JP" dirty="0"/>
          </a:p>
        </p:txBody>
      </p:sp>
    </p:spTree>
    <p:extLst>
      <p:ext uri="{BB962C8B-B14F-4D97-AF65-F5344CB8AC3E}">
        <p14:creationId xmlns:p14="http://schemas.microsoft.com/office/powerpoint/2010/main" val="14034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まず、北海道の児童・生徒の理科に関する実態について説明する。</a:t>
            </a: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2</a:t>
            </a:fld>
            <a:endParaRPr lang="en-US" altLang="ja-JP" dirty="0"/>
          </a:p>
        </p:txBody>
      </p:sp>
    </p:spTree>
    <p:extLst>
      <p:ext uri="{BB962C8B-B14F-4D97-AF65-F5344CB8AC3E}">
        <p14:creationId xmlns:p14="http://schemas.microsoft.com/office/powerpoint/2010/main" val="3521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分　合計</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分</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　過去</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回の結果を比較すると、小学校、中学校ともに上昇傾向にある。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小学校は、「活用」「科学的な思考・表現」「記述式」の問題にのびしろがある。</a:t>
            </a:r>
          </a:p>
        </p:txBody>
      </p:sp>
      <p:sp>
        <p:nvSpPr>
          <p:cNvPr id="4" name="スライド番号プレースホルダー 3"/>
          <p:cNvSpPr>
            <a:spLocks noGrp="1"/>
          </p:cNvSpPr>
          <p:nvPr>
            <p:ph type="sldNum" sz="quarter" idx="5"/>
          </p:nvPr>
        </p:nvSpPr>
        <p:spPr/>
        <p:txBody>
          <a:bodyPr/>
          <a:lstStyle/>
          <a:p>
            <a:fld id="{7FB667E1-E601-4AAF-B95C-B25720D70A60}" type="slidenum">
              <a:rPr lang="en-US" altLang="ja-JP" smtClean="0"/>
              <a:pPr/>
              <a:t>3</a:t>
            </a:fld>
            <a:endParaRPr lang="en-US" altLang="ja-JP" dirty="0"/>
          </a:p>
        </p:txBody>
      </p:sp>
    </p:spTree>
    <p:extLst>
      <p:ext uri="{BB962C8B-B14F-4D97-AF65-F5344CB8AC3E}">
        <p14:creationId xmlns:p14="http://schemas.microsoft.com/office/powerpoint/2010/main" val="401115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1">
              <a:defRPr/>
            </a:pP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分　合計</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分</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　中学校も小学校と同様、「活用」「科学的な思考・表現」「記述式」の問題にのびしろがある。</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FB667E1-E601-4AAF-B95C-B25720D70A60}" type="slidenum">
              <a:rPr lang="en-US" altLang="ja-JP" smtClean="0"/>
              <a:pPr/>
              <a:t>4</a:t>
            </a:fld>
            <a:endParaRPr lang="en-US" altLang="ja-JP" dirty="0"/>
          </a:p>
        </p:txBody>
      </p:sp>
    </p:spTree>
    <p:extLst>
      <p:ext uri="{BB962C8B-B14F-4D97-AF65-F5344CB8AC3E}">
        <p14:creationId xmlns:p14="http://schemas.microsoft.com/office/powerpoint/2010/main" val="20107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1">
              <a:defRPr/>
            </a:pP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説明１分＋問題を解く２分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合計</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分</a:t>
            </a:r>
            <a:r>
              <a:rPr kumimoji="1" lang="en-US" altLang="ja-JP" dirty="0">
                <a:latin typeface="Meiryo UI" panose="020B0604030504040204" pitchFamily="50" charset="-128"/>
                <a:ea typeface="Meiryo UI" panose="020B0604030504040204" pitchFamily="50" charset="-128"/>
              </a:rPr>
              <a:t>〕</a:t>
            </a:r>
          </a:p>
          <a:p>
            <a:pPr defTabSz="914301">
              <a:defRPr/>
            </a:pPr>
            <a:r>
              <a:rPr kumimoji="1" lang="ja-JP" altLang="en-US" dirty="0">
                <a:latin typeface="Meiryo UI" panose="020B0604030504040204" pitchFamily="50" charset="-128"/>
                <a:ea typeface="Meiryo UI" panose="020B0604030504040204" pitchFamily="50" charset="-128"/>
              </a:rPr>
              <a:t>○　具体的な問題を見ると、「実験を計画すること」の</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がもっとも回答率が低かった。これがその問題である。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別紙を用意しているので、</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分で解いてください。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）の答えは「蒸散」で、</a:t>
            </a:r>
            <a:r>
              <a:rPr kumimoji="1" lang="en-US" altLang="ja-JP" dirty="0">
                <a:latin typeface="Meiryo UI" panose="020B0604030504040204" pitchFamily="50" charset="-128"/>
                <a:ea typeface="Meiryo UI" panose="020B0604030504040204" pitchFamily="50" charset="-128"/>
              </a:rPr>
              <a:t>88.1</a:t>
            </a:r>
            <a:r>
              <a:rPr kumimoji="1" lang="ja-JP" altLang="en-US" dirty="0">
                <a:latin typeface="Meiryo UI" panose="020B0604030504040204" pitchFamily="50" charset="-128"/>
                <a:ea typeface="Meiryo UI" panose="020B0604030504040204" pitchFamily="50" charset="-128"/>
              </a:rPr>
              <a:t>％の正答率。</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）の答えは「土（鉢、皿）から水が水蒸気となった」で、</a:t>
            </a:r>
            <a:r>
              <a:rPr kumimoji="1" lang="en-US" altLang="ja-JP" dirty="0">
                <a:latin typeface="Meiryo UI" panose="020B0604030504040204" pitchFamily="50" charset="-128"/>
                <a:ea typeface="Meiryo UI" panose="020B0604030504040204" pitchFamily="50" charset="-128"/>
              </a:rPr>
              <a:t>19.8</a:t>
            </a:r>
            <a:r>
              <a:rPr kumimoji="1" lang="ja-JP" altLang="en-US" dirty="0">
                <a:latin typeface="Meiryo UI" panose="020B0604030504040204" pitchFamily="50" charset="-128"/>
                <a:ea typeface="Meiryo UI" panose="020B0604030504040204" pitchFamily="50" charset="-128"/>
              </a:rPr>
              <a:t>％の正答率。</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なぜ、生徒は（</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）は解けて（</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）は解けなかったのか。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→知識・理解に偏重している実態が見て取れる。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〇ここで、協議をしていただきたい。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FB667E1-E601-4AAF-B95C-B25720D70A60}" type="slidenum">
              <a:rPr lang="en-US" altLang="ja-JP" smtClean="0"/>
              <a:pPr/>
              <a:t>5</a:t>
            </a:fld>
            <a:endParaRPr lang="en-US" altLang="ja-JP" dirty="0"/>
          </a:p>
        </p:txBody>
      </p:sp>
    </p:spTree>
    <p:extLst>
      <p:ext uri="{BB962C8B-B14F-4D97-AF65-F5344CB8AC3E}">
        <p14:creationId xmlns:p14="http://schemas.microsoft.com/office/powerpoint/2010/main" val="188820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1">
              <a:defRPr/>
            </a:pPr>
            <a:r>
              <a:rPr kumimoji="1" lang="en-US" altLang="ja-JP" dirty="0">
                <a:latin typeface="Meiryo UI" panose="020B0604030504040204" pitchFamily="50" charset="-128"/>
                <a:ea typeface="Meiryo UI" panose="020B0604030504040204" pitchFamily="50" charset="-128"/>
              </a:rPr>
              <a:t>〔31</a:t>
            </a:r>
            <a:r>
              <a:rPr kumimoji="1" lang="ja-JP" altLang="en-US" dirty="0">
                <a:latin typeface="Meiryo UI" panose="020B0604030504040204" pitchFamily="50" charset="-128"/>
                <a:ea typeface="Meiryo UI" panose="020B0604030504040204" pitchFamily="50" charset="-128"/>
              </a:rPr>
              <a:t>分（説明１分＋協議</a:t>
            </a:r>
            <a:r>
              <a:rPr kumimoji="1" lang="en-US" altLang="ja-JP" dirty="0">
                <a:latin typeface="Meiryo UI" panose="020B0604030504040204" pitchFamily="50" charset="-128"/>
                <a:ea typeface="Meiryo UI" panose="020B0604030504040204" pitchFamily="50" charset="-128"/>
              </a:rPr>
              <a:t>30</a:t>
            </a:r>
            <a:r>
              <a:rPr kumimoji="1" lang="ja-JP" altLang="en-US" dirty="0">
                <a:latin typeface="Meiryo UI" panose="020B0604030504040204" pitchFamily="50" charset="-128"/>
                <a:ea typeface="Meiryo UI" panose="020B0604030504040204" pitchFamily="50" charset="-128"/>
              </a:rPr>
              <a:t>分　合計</a:t>
            </a:r>
            <a:r>
              <a:rPr kumimoji="1" lang="en-US" altLang="ja-JP" dirty="0">
                <a:latin typeface="Meiryo UI" panose="020B0604030504040204" pitchFamily="50" charset="-128"/>
                <a:ea typeface="Meiryo UI" panose="020B0604030504040204" pitchFamily="50" charset="-128"/>
              </a:rPr>
              <a:t>36</a:t>
            </a:r>
            <a:r>
              <a:rPr kumimoji="1" lang="ja-JP" altLang="en-US" dirty="0">
                <a:latin typeface="Meiryo UI" panose="020B0604030504040204" pitchFamily="50" charset="-128"/>
                <a:ea typeface="Meiryo UI" panose="020B0604030504040204" pitchFamily="50" charset="-128"/>
              </a:rPr>
              <a:t>分</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　知識を活用し、課題を解決する「科学的に探究する力」の育成が必要である。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毎日指導している生徒に授業で「科学的に探究する力」を身につけさせるためには、どのような方法があるか、班で協議してほしい。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18</a:t>
            </a:r>
            <a:r>
              <a:rPr kumimoji="1" lang="ja-JP" altLang="en-US" dirty="0">
                <a:latin typeface="Meiryo UI" panose="020B0604030504040204" pitchFamily="50" charset="-128"/>
                <a:ea typeface="Meiryo UI" panose="020B0604030504040204" pitchFamily="50" charset="-128"/>
              </a:rPr>
              <a:t>分間。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個人思考を付箋に書く（</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分）→模造紙に貼ってグルーピング・内容を深める（</a:t>
            </a:r>
            <a:r>
              <a:rPr kumimoji="1" lang="en-US" altLang="ja-JP" dirty="0">
                <a:latin typeface="Meiryo UI" panose="020B0604030504040204" pitchFamily="50" charset="-128"/>
                <a:ea typeface="Meiryo UI" panose="020B0604030504040204" pitchFamily="50" charset="-128"/>
              </a:rPr>
              <a:t>25</a:t>
            </a:r>
            <a:r>
              <a:rPr kumimoji="1" lang="ja-JP" altLang="en-US" dirty="0">
                <a:latin typeface="Meiryo UI" panose="020B0604030504040204" pitchFamily="50" charset="-128"/>
                <a:ea typeface="Meiryo UI" panose="020B0604030504040204" pitchFamily="50" charset="-128"/>
              </a:rPr>
              <a:t>分）→</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班発表（</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分）</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FB667E1-E601-4AAF-B95C-B25720D70A60}" type="slidenum">
              <a:rPr lang="en-US" altLang="ja-JP" smtClean="0"/>
              <a:pPr/>
              <a:t>6</a:t>
            </a:fld>
            <a:endParaRPr lang="en-US" altLang="ja-JP" dirty="0"/>
          </a:p>
        </p:txBody>
      </p:sp>
    </p:spTree>
    <p:extLst>
      <p:ext uri="{BB962C8B-B14F-4D97-AF65-F5344CB8AC3E}">
        <p14:creationId xmlns:p14="http://schemas.microsoft.com/office/powerpoint/2010/main" val="93205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分　合計</a:t>
            </a:r>
            <a:r>
              <a:rPr kumimoji="1" lang="en-US" altLang="ja-JP" dirty="0">
                <a:latin typeface="Meiryo UI" panose="020B0604030504040204" pitchFamily="50" charset="-128"/>
                <a:ea typeface="Meiryo UI" panose="020B0604030504040204" pitchFamily="50" charset="-128"/>
              </a:rPr>
              <a:t>37</a:t>
            </a:r>
            <a:r>
              <a:rPr kumimoji="1" lang="ja-JP" altLang="en-US" dirty="0">
                <a:latin typeface="Meiryo UI" panose="020B0604030504040204" pitchFamily="50" charset="-128"/>
                <a:ea typeface="Meiryo UI" panose="020B0604030504040204" pitchFamily="50" charset="-128"/>
              </a:rPr>
              <a:t>分</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　各校の実態に応じたこれまでの取組があり、どれも素晴らしい。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参考として、学習指導要領にはこのような方向性が示されている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（学習指導要領解説</a:t>
            </a:r>
            <a:r>
              <a:rPr kumimoji="1" lang="en-US" altLang="ja-JP" dirty="0">
                <a:latin typeface="Meiryo UI" panose="020B0604030504040204" pitchFamily="50" charset="-128"/>
                <a:ea typeface="Meiryo UI" panose="020B0604030504040204" pitchFamily="50" charset="-128"/>
              </a:rPr>
              <a:t>P</a:t>
            </a:r>
            <a:r>
              <a:rPr kumimoji="1" lang="ja-JP" altLang="en-US" dirty="0">
                <a:latin typeface="Meiryo UI" panose="020B0604030504040204" pitchFamily="50" charset="-128"/>
                <a:ea typeface="Meiryo UI" panose="020B0604030504040204" pitchFamily="50" charset="-128"/>
              </a:rPr>
              <a:t>７答申要旨、</a:t>
            </a:r>
            <a:r>
              <a:rPr kumimoji="1" lang="en-US" altLang="ja-JP" dirty="0">
                <a:latin typeface="Meiryo UI" panose="020B0604030504040204" pitchFamily="50" charset="-128"/>
                <a:ea typeface="Meiryo UI" panose="020B0604030504040204" pitchFamily="50" charset="-128"/>
              </a:rPr>
              <a:t>P114</a:t>
            </a:r>
            <a:r>
              <a:rPr kumimoji="1" lang="ja-JP" altLang="en-US" dirty="0">
                <a:latin typeface="Meiryo UI" panose="020B0604030504040204" pitchFamily="50" charset="-128"/>
                <a:ea typeface="Meiryo UI" panose="020B0604030504040204" pitchFamily="50" charset="-128"/>
              </a:rPr>
              <a:t>　第３章　指導計画の作成と内容の取扱い）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１．理科の見方考え方を働かせる。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２．探求の過程を充実させる。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３．生徒が主体的に行う。</a:t>
            </a:r>
          </a:p>
        </p:txBody>
      </p:sp>
      <p:sp>
        <p:nvSpPr>
          <p:cNvPr id="4" name="スライド番号プレースホルダー 3"/>
          <p:cNvSpPr>
            <a:spLocks noGrp="1"/>
          </p:cNvSpPr>
          <p:nvPr>
            <p:ph type="sldNum" sz="quarter" idx="5"/>
          </p:nvPr>
        </p:nvSpPr>
        <p:spPr/>
        <p:txBody>
          <a:bodyPr/>
          <a:lstStyle/>
          <a:p>
            <a:fld id="{7FB667E1-E601-4AAF-B95C-B25720D70A60}" type="slidenum">
              <a:rPr lang="en-US" altLang="ja-JP" smtClean="0"/>
              <a:pPr/>
              <a:t>7</a:t>
            </a:fld>
            <a:endParaRPr lang="en-US" altLang="ja-JP" dirty="0"/>
          </a:p>
        </p:txBody>
      </p:sp>
    </p:spTree>
    <p:extLst>
      <p:ext uri="{BB962C8B-B14F-4D97-AF65-F5344CB8AC3E}">
        <p14:creationId xmlns:p14="http://schemas.microsoft.com/office/powerpoint/2010/main" val="298926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分　合計</a:t>
            </a:r>
            <a:r>
              <a:rPr kumimoji="1" lang="en-US" altLang="ja-JP" dirty="0">
                <a:latin typeface="Meiryo UI" panose="020B0604030504040204" pitchFamily="50" charset="-128"/>
                <a:ea typeface="Meiryo UI" panose="020B0604030504040204" pitchFamily="50" charset="-128"/>
              </a:rPr>
              <a:t>38</a:t>
            </a:r>
            <a:r>
              <a:rPr kumimoji="1" lang="ja-JP" altLang="en-US" dirty="0">
                <a:latin typeface="Meiryo UI" panose="020B0604030504040204" pitchFamily="50" charset="-128"/>
                <a:ea typeface="Meiryo UI" panose="020B0604030504040204" pitchFamily="50" charset="-128"/>
              </a:rPr>
              <a:t>分</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　授業の中で小学校から系統だって育成されている見方・考え方を働かせる場面を意図的に設置する。</a:t>
            </a:r>
          </a:p>
          <a:p>
            <a:r>
              <a:rPr kumimoji="1" lang="ja-JP" altLang="en-US" dirty="0">
                <a:latin typeface="Meiryo UI" panose="020B0604030504040204" pitchFamily="50" charset="-128"/>
                <a:ea typeface="Meiryo UI" panose="020B0604030504040204" pitchFamily="50" charset="-128"/>
              </a:rPr>
              <a:t>　</a:t>
            </a:r>
          </a:p>
        </p:txBody>
      </p:sp>
      <p:sp>
        <p:nvSpPr>
          <p:cNvPr id="4" name="スライド番号プレースホルダー 3"/>
          <p:cNvSpPr>
            <a:spLocks noGrp="1"/>
          </p:cNvSpPr>
          <p:nvPr>
            <p:ph type="sldNum" sz="quarter" idx="10"/>
          </p:nvPr>
        </p:nvSpPr>
        <p:spPr/>
        <p:txBody>
          <a:bodyPr/>
          <a:lstStyle/>
          <a:p>
            <a:fld id="{7D13D83F-311B-4412-9C54-187BC1EE29E2}" type="slidenum">
              <a:rPr kumimoji="1" lang="ja-JP" altLang="en-US" smtClean="0"/>
              <a:pPr/>
              <a:t>8</a:t>
            </a:fld>
            <a:endParaRPr kumimoji="1" lang="ja-JP" altLang="en-US"/>
          </a:p>
        </p:txBody>
      </p:sp>
    </p:spTree>
    <p:extLst>
      <p:ext uri="{BB962C8B-B14F-4D97-AF65-F5344CB8AC3E}">
        <p14:creationId xmlns:p14="http://schemas.microsoft.com/office/powerpoint/2010/main" val="1810569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1">
              <a:defRPr/>
            </a:pP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分　合計</a:t>
            </a:r>
            <a:r>
              <a:rPr kumimoji="1" lang="en-US" altLang="ja-JP" dirty="0">
                <a:latin typeface="Meiryo UI" panose="020B0604030504040204" pitchFamily="50" charset="-128"/>
                <a:ea typeface="Meiryo UI" panose="020B0604030504040204" pitchFamily="50" charset="-128"/>
              </a:rPr>
              <a:t>39</a:t>
            </a:r>
            <a:r>
              <a:rPr kumimoji="1" lang="ja-JP" altLang="en-US" dirty="0">
                <a:latin typeface="Meiryo UI" panose="020B0604030504040204" pitchFamily="50" charset="-128"/>
                <a:ea typeface="Meiryo UI" panose="020B0604030504040204" pitchFamily="50" charset="-128"/>
              </a:rPr>
              <a:t>分</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①～⑧までの課程を充実させる授業を行う。</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ただし、この課程をすべて</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時間で行うのではない。難しく考える必要はない。教育活動全体を通して。</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例えば、「今日は、実験の導入に時間をかけ、生徒が主体的に課題意識を持つまで待ってみよう。」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例えば、「今回の実験は、先生がまとめるのではなく、⑦の考察・推論に時間をかけ、生徒にまとめさせよう。」</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インタラクション、行ったり来たり、</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でも、あくまで資質能力の育成！！</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FB667E1-E601-4AAF-B95C-B25720D70A60}" type="slidenum">
              <a:rPr lang="en-US" altLang="ja-JP" smtClean="0"/>
              <a:pPr/>
              <a:t>9</a:t>
            </a:fld>
            <a:endParaRPr lang="en-US" altLang="ja-JP" dirty="0"/>
          </a:p>
        </p:txBody>
      </p:sp>
    </p:spTree>
    <p:extLst>
      <p:ext uri="{BB962C8B-B14F-4D97-AF65-F5344CB8AC3E}">
        <p14:creationId xmlns:p14="http://schemas.microsoft.com/office/powerpoint/2010/main" val="197940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147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674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972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784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746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106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837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59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70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761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4E9F55-78B9-4613-A459-4B663FF76D6B}" type="datetimeFigureOut">
              <a:rPr lang="ja-JP" altLang="en-US" smtClean="0">
                <a:solidFill>
                  <a:prstClr val="black">
                    <a:tint val="75000"/>
                  </a:prstClr>
                </a:solidFill>
              </a:rPr>
              <a:pPr/>
              <a:t>2020/5/20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FE2F60E-0DA4-430C-83C8-86606EFDA69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063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4E9F55-78B9-4613-A459-4B663FF76D6B}" type="datetimeFigureOut">
              <a:rPr kumimoji="1" lang="ja-JP" altLang="en-US" smtClean="0">
                <a:solidFill>
                  <a:prstClr val="black">
                    <a:tint val="75000"/>
                  </a:prstClr>
                </a:solidFill>
              </a:rPr>
              <a:pPr/>
              <a:t>2020/5/20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E2F60E-0DA4-430C-83C8-86606EFDA696}"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409253118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373" y="4921062"/>
            <a:ext cx="8628435" cy="1121896"/>
          </a:xfrm>
        </p:spPr>
        <p:txBody>
          <a:bodyPr anchor="ctr">
            <a:normAutofit fontScale="90000"/>
          </a:bodyPr>
          <a:lstStyle/>
          <a:p>
            <a:r>
              <a:rPr lang="ja-JP" altLang="en-US" sz="20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令和元年度　科学的に探求する力を育む実践力向上研修</a:t>
            </a:r>
            <a:r>
              <a:rPr lang="en-US" altLang="ja-JP" sz="20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r>
              <a:rPr lang="ja-JP" altLang="en-US" sz="20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中学校</a:t>
            </a:r>
            <a:r>
              <a:rPr lang="en-US" altLang="ja-JP" sz="20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br>
              <a:rPr lang="en-US" altLang="ja-JP" sz="20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br>
            <a:r>
              <a:rPr lang="ja-JP" altLang="en-US" sz="16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a:t>
            </a:r>
            <a:r>
              <a:rPr lang="en-US" altLang="ja-JP" sz="40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a:r>
            <a:br>
              <a:rPr lang="en-US" altLang="ja-JP" sz="40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br>
            <a:r>
              <a:rPr lang="ja-JP" altLang="en-US" sz="40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中学校理科教育の課題と改善策</a:t>
            </a:r>
            <a:endParaRPr lang="ja-JP" altLang="en-US" sz="29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5" name="サブタイトル 4"/>
          <p:cNvSpPr>
            <a:spLocks noGrp="1"/>
          </p:cNvSpPr>
          <p:nvPr>
            <p:ph type="subTitle" idx="1"/>
          </p:nvPr>
        </p:nvSpPr>
        <p:spPr>
          <a:xfrm>
            <a:off x="2640667" y="6242019"/>
            <a:ext cx="4665187" cy="386856"/>
          </a:xfrm>
        </p:spPr>
        <p:txBody>
          <a:bodyPr>
            <a:normAutofit/>
          </a:bodyPr>
          <a:lstStyle/>
          <a:p>
            <a:pPr algn="l"/>
            <a:r>
              <a:rPr kumimoji="1" lang="ja-JP" altLang="en-US" sz="18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北海道立教育研究所附属理科教育センター</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682" y="6188125"/>
            <a:ext cx="744985" cy="440750"/>
          </a:xfrm>
          <a:prstGeom prst="round2DiagRect">
            <a:avLst>
              <a:gd name="adj1" fmla="val 0"/>
              <a:gd name="adj2" fmla="val 0"/>
            </a:avLst>
          </a:prstGeom>
          <a:ln w="88900" cap="sq">
            <a:noFill/>
            <a:miter lim="800000"/>
          </a:ln>
          <a:effectLst/>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b="21618"/>
          <a:stretch/>
        </p:blipFill>
        <p:spPr>
          <a:xfrm>
            <a:off x="14590" y="-7405"/>
            <a:ext cx="9144000" cy="47781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p:spPr>
        <p:txBody>
          <a:bodyPr/>
          <a:lstStyle/>
          <a:p>
            <a:r>
              <a:rPr kumimoji="1" lang="ja-JP" altLang="en-US" dirty="0"/>
              <a:t>シュワブとヘロンの探究レベル</a:t>
            </a:r>
            <a:r>
              <a:rPr lang="ja-JP" altLang="en-US" sz="2700" dirty="0"/>
              <a:t>（</a:t>
            </a:r>
            <a:r>
              <a:rPr lang="en-US" altLang="ja-JP" sz="2700" dirty="0"/>
              <a:t>1971</a:t>
            </a:r>
            <a:r>
              <a:rPr lang="ja-JP" altLang="en-US" sz="2700" dirty="0"/>
              <a:t>）</a:t>
            </a:r>
          </a:p>
        </p:txBody>
      </p:sp>
      <p:pic>
        <p:nvPicPr>
          <p:cNvPr id="4" name="コンテンツ プレースホルダー 3"/>
          <p:cNvPicPr>
            <a:picLocks noGrp="1" noChangeAspect="1"/>
          </p:cNvPicPr>
          <p:nvPr>
            <p:ph idx="1"/>
          </p:nvPr>
        </p:nvPicPr>
        <p:blipFill>
          <a:blip r:embed="rId3"/>
          <a:stretch>
            <a:fillRect/>
          </a:stretch>
        </p:blipFill>
        <p:spPr>
          <a:xfrm>
            <a:off x="77274" y="2328242"/>
            <a:ext cx="8748674" cy="2882347"/>
          </a:xfrm>
          <a:prstGeom prst="rect">
            <a:avLst/>
          </a:prstGeom>
          <a:solidFill>
            <a:schemeClr val="bg1"/>
          </a:solidFill>
        </p:spPr>
      </p:pic>
      <p:pic>
        <p:nvPicPr>
          <p:cNvPr id="5" name="Picture 3"/>
          <p:cNvPicPr>
            <a:picLocks noChangeAspect="1" noChangeArrowheads="1"/>
          </p:cNvPicPr>
          <p:nvPr/>
        </p:nvPicPr>
        <p:blipFill>
          <a:blip r:embed="rId4" cstate="print"/>
          <a:srcRect/>
          <a:stretch>
            <a:fillRect/>
          </a:stretch>
        </p:blipFill>
        <p:spPr bwMode="auto">
          <a:xfrm>
            <a:off x="8164711" y="1027708"/>
            <a:ext cx="701278" cy="400050"/>
          </a:xfrm>
          <a:prstGeom prst="rect">
            <a:avLst/>
          </a:prstGeom>
          <a:noFill/>
          <a:ln w="9525">
            <a:noFill/>
            <a:miter lim="800000"/>
            <a:headEnd/>
            <a:tailEnd/>
          </a:ln>
          <a:effectLst/>
        </p:spPr>
      </p:pic>
    </p:spTree>
    <p:extLst>
      <p:ext uri="{BB962C8B-B14F-4D97-AF65-F5344CB8AC3E}">
        <p14:creationId xmlns:p14="http://schemas.microsoft.com/office/powerpoint/2010/main" val="1697565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3218" y="1772529"/>
            <a:ext cx="8623496" cy="1744368"/>
          </a:xfrm>
        </p:spPr>
        <p:txBody>
          <a:bodyPr anchor="ctr">
            <a:noAutofit/>
          </a:bodyPr>
          <a:lstStyle/>
          <a:p>
            <a:pPr marL="34290" indent="0" algn="ctr">
              <a:buNone/>
            </a:pPr>
            <a:r>
              <a:rPr lang="ja-JP" altLang="en-US"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学習の内容について</a:t>
            </a:r>
            <a:endParaRPr lang="en-US" altLang="ja-JP"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55435" y="3762143"/>
            <a:ext cx="3225546" cy="2699766"/>
          </a:xfrm>
          <a:prstGeom prst="rect">
            <a:avLst/>
          </a:prstGeom>
        </p:spPr>
      </p:pic>
    </p:spTree>
    <p:extLst>
      <p:ext uri="{BB962C8B-B14F-4D97-AF65-F5344CB8AC3E}">
        <p14:creationId xmlns:p14="http://schemas.microsoft.com/office/powerpoint/2010/main" val="223362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1187623" y="4797151"/>
            <a:ext cx="3960442" cy="1176659"/>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72" name="正方形/長方形 71"/>
          <p:cNvSpPr/>
          <p:nvPr/>
        </p:nvSpPr>
        <p:spPr>
          <a:xfrm>
            <a:off x="1195058" y="874043"/>
            <a:ext cx="3943086" cy="630592"/>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7086" tIns="43543" rIns="87086" bIns="43543" numCol="1" spcCol="0" rtlCol="0" fromWordArt="0" anchor="t" anchorCtr="0" forceAA="0" compatLnSpc="1">
            <a:prstTxWarp prst="textNoShape">
              <a:avLst/>
            </a:prstTxWarp>
            <a:noAutofit/>
          </a:bodyPr>
          <a:lstStyle/>
          <a:p>
            <a:pPr algn="ctr"/>
            <a:endParaRPr lang="ja-JP" altLang="en-US" sz="2016"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176699" y="2852937"/>
            <a:ext cx="3960442" cy="942395"/>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74" name="正方形/長方形 73"/>
          <p:cNvSpPr/>
          <p:nvPr/>
        </p:nvSpPr>
        <p:spPr>
          <a:xfrm>
            <a:off x="1177702" y="3789040"/>
            <a:ext cx="3960442" cy="1022198"/>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75" name="正方形/長方形 74"/>
          <p:cNvSpPr/>
          <p:nvPr/>
        </p:nvSpPr>
        <p:spPr>
          <a:xfrm>
            <a:off x="1188368" y="1505607"/>
            <a:ext cx="3960442" cy="1344052"/>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6" name="直線コネクタ 75"/>
          <p:cNvCxnSpPr/>
          <p:nvPr/>
        </p:nvCxnSpPr>
        <p:spPr>
          <a:xfrm flipH="1">
            <a:off x="3131841" y="866382"/>
            <a:ext cx="1" cy="5107429"/>
          </a:xfrm>
          <a:prstGeom prst="line">
            <a:avLst/>
          </a:prstGeom>
          <a:ln/>
        </p:spPr>
        <p:style>
          <a:lnRef idx="2">
            <a:schemeClr val="accent5"/>
          </a:lnRef>
          <a:fillRef idx="0">
            <a:schemeClr val="accent5"/>
          </a:fillRef>
          <a:effectRef idx="1">
            <a:schemeClr val="accent5"/>
          </a:effectRef>
          <a:fontRef idx="minor">
            <a:schemeClr val="tx1"/>
          </a:fontRef>
        </p:style>
      </p:cxnSp>
      <p:sp>
        <p:nvSpPr>
          <p:cNvPr id="77" name="角丸四角形 76"/>
          <p:cNvSpPr/>
          <p:nvPr/>
        </p:nvSpPr>
        <p:spPr>
          <a:xfrm>
            <a:off x="1262193" y="921311"/>
            <a:ext cx="1444164" cy="236491"/>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latin typeface="AR丸ゴシック体E" panose="020F0909000000000000" pitchFamily="49" charset="-128"/>
                <a:ea typeface="AR丸ゴシック体E" panose="020F0909000000000000" pitchFamily="49" charset="-128"/>
                <a:cs typeface="メイリオ" panose="020B0604030504040204" pitchFamily="50" charset="-128"/>
              </a:rPr>
              <a:t>エネルギー</a:t>
            </a:r>
            <a:endParaRPr kumimoji="1" lang="ja-JP" altLang="en-US" b="1" dirty="0">
              <a:latin typeface="AR丸ゴシック体E" panose="020F0909000000000000" pitchFamily="49" charset="-128"/>
              <a:ea typeface="AR丸ゴシック体E" panose="020F0909000000000000" pitchFamily="49" charset="-128"/>
              <a:cs typeface="メイリオ" panose="020B0604030504040204" pitchFamily="50" charset="-128"/>
            </a:endParaRPr>
          </a:p>
        </p:txBody>
      </p:sp>
      <p:sp>
        <p:nvSpPr>
          <p:cNvPr id="78" name="角丸四角形 77"/>
          <p:cNvSpPr/>
          <p:nvPr/>
        </p:nvSpPr>
        <p:spPr>
          <a:xfrm>
            <a:off x="3203848" y="916035"/>
            <a:ext cx="1252316" cy="24176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dirty="0">
                <a:latin typeface="AR丸ゴシック体E" panose="020F0909000000000000" pitchFamily="49" charset="-128"/>
                <a:ea typeface="AR丸ゴシック体E" panose="020F0909000000000000" pitchFamily="49" charset="-128"/>
                <a:cs typeface="メイリオ" panose="020B0604030504040204" pitchFamily="50" charset="-128"/>
              </a:rPr>
              <a:t>粒子</a:t>
            </a:r>
            <a:endParaRPr kumimoji="1" lang="ja-JP" altLang="en-US" b="1" dirty="0">
              <a:latin typeface="AR丸ゴシック体E" panose="020F0909000000000000" pitchFamily="49" charset="-128"/>
              <a:ea typeface="AR丸ゴシック体E" panose="020F0909000000000000" pitchFamily="49" charset="-128"/>
              <a:cs typeface="メイリオ" panose="020B0604030504040204" pitchFamily="50" charset="-128"/>
            </a:endParaRPr>
          </a:p>
        </p:txBody>
      </p:sp>
      <p:sp>
        <p:nvSpPr>
          <p:cNvPr id="81" name="角丸四角形 80"/>
          <p:cNvSpPr/>
          <p:nvPr/>
        </p:nvSpPr>
        <p:spPr>
          <a:xfrm>
            <a:off x="1205355" y="1579183"/>
            <a:ext cx="896725" cy="3575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風とゴムの力の働き</a:t>
            </a:r>
          </a:p>
        </p:txBody>
      </p:sp>
      <p:sp>
        <p:nvSpPr>
          <p:cNvPr id="84" name="角丸四角形 83"/>
          <p:cNvSpPr/>
          <p:nvPr/>
        </p:nvSpPr>
        <p:spPr>
          <a:xfrm>
            <a:off x="1206726" y="1991700"/>
            <a:ext cx="895355" cy="2074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光と音の性質</a:t>
            </a:r>
          </a:p>
        </p:txBody>
      </p:sp>
      <p:sp>
        <p:nvSpPr>
          <p:cNvPr id="90" name="角丸四角形 89"/>
          <p:cNvSpPr/>
          <p:nvPr/>
        </p:nvSpPr>
        <p:spPr>
          <a:xfrm>
            <a:off x="3182855" y="1554267"/>
            <a:ext cx="674050" cy="3062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物と重さ</a:t>
            </a:r>
          </a:p>
        </p:txBody>
      </p:sp>
      <p:sp>
        <p:nvSpPr>
          <p:cNvPr id="102" name="角丸四角形 101"/>
          <p:cNvSpPr/>
          <p:nvPr/>
        </p:nvSpPr>
        <p:spPr>
          <a:xfrm>
            <a:off x="1195058" y="2953651"/>
            <a:ext cx="973850" cy="2236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電流のはたらき</a:t>
            </a:r>
          </a:p>
        </p:txBody>
      </p:sp>
      <p:sp>
        <p:nvSpPr>
          <p:cNvPr id="105" name="角丸四角形 104"/>
          <p:cNvSpPr/>
          <p:nvPr/>
        </p:nvSpPr>
        <p:spPr>
          <a:xfrm>
            <a:off x="3182821" y="2900699"/>
            <a:ext cx="692719" cy="3511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空気と水の性質</a:t>
            </a:r>
          </a:p>
        </p:txBody>
      </p:sp>
      <p:sp>
        <p:nvSpPr>
          <p:cNvPr id="108" name="角丸四角形 107"/>
          <p:cNvSpPr/>
          <p:nvPr/>
        </p:nvSpPr>
        <p:spPr>
          <a:xfrm>
            <a:off x="3182821" y="3342677"/>
            <a:ext cx="714373" cy="335372"/>
          </a:xfrm>
          <a:prstGeom prst="roundRect">
            <a:avLst>
              <a:gd name="adj" fmla="val 8146"/>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金属，水，空気と温度</a:t>
            </a:r>
          </a:p>
        </p:txBody>
      </p:sp>
      <p:sp>
        <p:nvSpPr>
          <p:cNvPr id="114" name="角丸四角形 113"/>
          <p:cNvSpPr/>
          <p:nvPr/>
        </p:nvSpPr>
        <p:spPr>
          <a:xfrm>
            <a:off x="1237879" y="3858320"/>
            <a:ext cx="670939" cy="3402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振り子の運動</a:t>
            </a:r>
          </a:p>
        </p:txBody>
      </p:sp>
      <p:sp>
        <p:nvSpPr>
          <p:cNvPr id="117" name="角丸四角形 116"/>
          <p:cNvSpPr/>
          <p:nvPr/>
        </p:nvSpPr>
        <p:spPr>
          <a:xfrm>
            <a:off x="1250306" y="4272112"/>
            <a:ext cx="646083" cy="2995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電流がつくる磁力</a:t>
            </a:r>
          </a:p>
        </p:txBody>
      </p:sp>
      <p:sp>
        <p:nvSpPr>
          <p:cNvPr id="120" name="角丸四角形 119"/>
          <p:cNvSpPr/>
          <p:nvPr/>
        </p:nvSpPr>
        <p:spPr>
          <a:xfrm>
            <a:off x="1227957" y="4953405"/>
            <a:ext cx="893047" cy="2309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てこの規則性</a:t>
            </a:r>
          </a:p>
        </p:txBody>
      </p:sp>
      <p:sp>
        <p:nvSpPr>
          <p:cNvPr id="123" name="角丸四角形 122"/>
          <p:cNvSpPr/>
          <p:nvPr/>
        </p:nvSpPr>
        <p:spPr>
          <a:xfrm>
            <a:off x="3203452" y="3864212"/>
            <a:ext cx="714373" cy="3285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物の溶け方</a:t>
            </a:r>
            <a:endParaRPr kumimoji="1"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角丸四角形 125"/>
          <p:cNvSpPr/>
          <p:nvPr/>
        </p:nvSpPr>
        <p:spPr>
          <a:xfrm>
            <a:off x="3157924" y="4953405"/>
            <a:ext cx="860765" cy="17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燃焼の仕組み</a:t>
            </a:r>
            <a:endParaRPr kumimoji="1"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 name="正方形/長方形 147"/>
          <p:cNvSpPr/>
          <p:nvPr/>
        </p:nvSpPr>
        <p:spPr>
          <a:xfrm>
            <a:off x="-1903" y="2849660"/>
            <a:ext cx="1178602" cy="928767"/>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t" anchorCtr="0" forceAA="0" compatLnSpc="1">
            <a:prstTxWarp prst="textNoShape">
              <a:avLst/>
            </a:prstTxWarp>
            <a:no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第４学年</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9" name="正方形/長方形 148"/>
          <p:cNvSpPr/>
          <p:nvPr/>
        </p:nvSpPr>
        <p:spPr>
          <a:xfrm>
            <a:off x="-4907" y="3789040"/>
            <a:ext cx="1182609" cy="1022198"/>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t" anchorCtr="0" forceAA="0" compatLnSpc="1">
            <a:prstTxWarp prst="textNoShape">
              <a:avLst/>
            </a:prstTxWarp>
            <a:no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第５学年</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0" name="正方形/長方形 149"/>
          <p:cNvSpPr/>
          <p:nvPr/>
        </p:nvSpPr>
        <p:spPr>
          <a:xfrm>
            <a:off x="-1903" y="1505607"/>
            <a:ext cx="1178602" cy="1341810"/>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t" anchorCtr="0" forceAA="0" compatLnSpc="1">
            <a:prstTxWarp prst="textNoShape">
              <a:avLst/>
            </a:prstTxWarp>
            <a:no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第３学年</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正方形/長方形 67"/>
          <p:cNvSpPr/>
          <p:nvPr/>
        </p:nvSpPr>
        <p:spPr>
          <a:xfrm>
            <a:off x="5016" y="4797150"/>
            <a:ext cx="1182609" cy="1182781"/>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t" anchorCtr="0" forceAA="0" compatLnSpc="1">
            <a:prstTxWarp prst="textNoShape">
              <a:avLst/>
            </a:prstTxWarp>
            <a:no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第６学年</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角丸四角形 69"/>
          <p:cNvSpPr/>
          <p:nvPr/>
        </p:nvSpPr>
        <p:spPr>
          <a:xfrm>
            <a:off x="1206725" y="2239309"/>
            <a:ext cx="885850" cy="2085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磁石の性質</a:t>
            </a:r>
          </a:p>
        </p:txBody>
      </p:sp>
      <p:sp>
        <p:nvSpPr>
          <p:cNvPr id="71" name="角丸四角形 70"/>
          <p:cNvSpPr/>
          <p:nvPr/>
        </p:nvSpPr>
        <p:spPr>
          <a:xfrm>
            <a:off x="1216230" y="2506766"/>
            <a:ext cx="885850" cy="261239"/>
          </a:xfrm>
          <a:prstGeom prst="roundRect">
            <a:avLst/>
          </a:prstGeom>
        </p:spPr>
        <p:style>
          <a:lnRef idx="1">
            <a:schemeClr val="accent2"/>
          </a:lnRef>
          <a:fillRef idx="2">
            <a:schemeClr val="accent2"/>
          </a:fillRef>
          <a:effectRef idx="1">
            <a:schemeClr val="accent2"/>
          </a:effectRef>
          <a:fontRef idx="minor">
            <a:schemeClr val="dk1"/>
          </a:fontRef>
        </p:style>
        <p:txBody>
          <a:bodyPr tIns="72000"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電気の通り道</a:t>
            </a:r>
          </a:p>
        </p:txBody>
      </p:sp>
      <p:sp>
        <p:nvSpPr>
          <p:cNvPr id="79" name="正方形/長方形 78"/>
          <p:cNvSpPr/>
          <p:nvPr/>
        </p:nvSpPr>
        <p:spPr>
          <a:xfrm>
            <a:off x="5148065" y="4797152"/>
            <a:ext cx="3960439" cy="1176659"/>
          </a:xfrm>
          <a:prstGeom prst="rect">
            <a:avLst/>
          </a:prstGeom>
          <a:solidFill>
            <a:srgbClr val="FFFFCC"/>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82" name="正方形/長方形 81"/>
          <p:cNvSpPr/>
          <p:nvPr/>
        </p:nvSpPr>
        <p:spPr>
          <a:xfrm>
            <a:off x="5138145" y="875015"/>
            <a:ext cx="3960439" cy="630592"/>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87086" tIns="43543" rIns="87086" bIns="43543" numCol="1" spcCol="0" rtlCol="0" fromWordArt="0" anchor="t" anchorCtr="0" forceAA="0" compatLnSpc="1">
            <a:prstTxWarp prst="textNoShape">
              <a:avLst/>
            </a:prstTxWarp>
            <a:noAutofit/>
          </a:bodyPr>
          <a:lstStyle/>
          <a:p>
            <a:pPr algn="ctr"/>
            <a:endParaRPr lang="ja-JP" altLang="en-US" sz="2016"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正方形/長方形 84"/>
          <p:cNvSpPr/>
          <p:nvPr/>
        </p:nvSpPr>
        <p:spPr>
          <a:xfrm>
            <a:off x="5148067" y="2843818"/>
            <a:ext cx="3960439" cy="945223"/>
          </a:xfrm>
          <a:prstGeom prst="rect">
            <a:avLst/>
          </a:prstGeom>
          <a:solidFill>
            <a:srgbClr val="FFFFCC"/>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88" name="正方形/長方形 87"/>
          <p:cNvSpPr/>
          <p:nvPr/>
        </p:nvSpPr>
        <p:spPr>
          <a:xfrm>
            <a:off x="5148064" y="3789040"/>
            <a:ext cx="3960439" cy="1022198"/>
          </a:xfrm>
          <a:prstGeom prst="rect">
            <a:avLst/>
          </a:prstGeom>
          <a:solidFill>
            <a:srgbClr val="FFFFCC"/>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91" name="正方形/長方形 90"/>
          <p:cNvSpPr/>
          <p:nvPr/>
        </p:nvSpPr>
        <p:spPr>
          <a:xfrm>
            <a:off x="5137142" y="1508401"/>
            <a:ext cx="3960439" cy="1335417"/>
          </a:xfrm>
          <a:prstGeom prst="rect">
            <a:avLst/>
          </a:prstGeom>
          <a:solidFill>
            <a:srgbClr val="FFFFCC"/>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4" name="直線コネクタ 93"/>
          <p:cNvCxnSpPr/>
          <p:nvPr/>
        </p:nvCxnSpPr>
        <p:spPr>
          <a:xfrm flipH="1">
            <a:off x="7092282" y="875015"/>
            <a:ext cx="2" cy="5111698"/>
          </a:xfrm>
          <a:prstGeom prst="line">
            <a:avLst/>
          </a:prstGeom>
          <a:ln/>
        </p:spPr>
        <p:style>
          <a:lnRef idx="2">
            <a:schemeClr val="accent2"/>
          </a:lnRef>
          <a:fillRef idx="0">
            <a:schemeClr val="accent2"/>
          </a:fillRef>
          <a:effectRef idx="1">
            <a:schemeClr val="accent2"/>
          </a:effectRef>
          <a:fontRef idx="minor">
            <a:schemeClr val="tx1"/>
          </a:fontRef>
        </p:style>
      </p:cxnSp>
      <p:sp>
        <p:nvSpPr>
          <p:cNvPr id="97" name="角丸四角形 96"/>
          <p:cNvSpPr/>
          <p:nvPr/>
        </p:nvSpPr>
        <p:spPr>
          <a:xfrm>
            <a:off x="5229096" y="913304"/>
            <a:ext cx="1252316" cy="26449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dirty="0">
                <a:solidFill>
                  <a:schemeClr val="tx1"/>
                </a:solidFill>
                <a:latin typeface="AR丸ゴシック体E" panose="020F0909000000000000" pitchFamily="49" charset="-128"/>
                <a:ea typeface="AR丸ゴシック体E" panose="020F0909000000000000" pitchFamily="49" charset="-128"/>
                <a:cs typeface="メイリオ" panose="020B0604030504040204" pitchFamily="50" charset="-128"/>
              </a:rPr>
              <a:t>生命</a:t>
            </a:r>
          </a:p>
        </p:txBody>
      </p:sp>
      <p:sp>
        <p:nvSpPr>
          <p:cNvPr id="100" name="角丸四角形 99"/>
          <p:cNvSpPr/>
          <p:nvPr/>
        </p:nvSpPr>
        <p:spPr>
          <a:xfrm>
            <a:off x="7236298" y="913304"/>
            <a:ext cx="1252316" cy="26449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a:solidFill>
                  <a:schemeClr val="tx1"/>
                </a:solidFill>
                <a:latin typeface="AR丸ゴシック体E" panose="020F0909000000000000" pitchFamily="49" charset="-128"/>
                <a:ea typeface="AR丸ゴシック体E" panose="020F0909000000000000" pitchFamily="49" charset="-128"/>
                <a:cs typeface="メイリオ" panose="020B0604030504040204" pitchFamily="50" charset="-128"/>
              </a:rPr>
              <a:t>地球</a:t>
            </a:r>
          </a:p>
        </p:txBody>
      </p:sp>
      <p:sp>
        <p:nvSpPr>
          <p:cNvPr id="103" name="角丸四角形 102"/>
          <p:cNvSpPr/>
          <p:nvPr/>
        </p:nvSpPr>
        <p:spPr>
          <a:xfrm>
            <a:off x="5189422" y="1553770"/>
            <a:ext cx="640146" cy="352881"/>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身の回りの生物</a:t>
            </a:r>
          </a:p>
        </p:txBody>
      </p:sp>
      <p:sp>
        <p:nvSpPr>
          <p:cNvPr id="106" name="角丸四角形 105"/>
          <p:cNvSpPr/>
          <p:nvPr/>
        </p:nvSpPr>
        <p:spPr>
          <a:xfrm>
            <a:off x="7165597" y="1567577"/>
            <a:ext cx="1118366" cy="2965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太陽と地面の様子</a:t>
            </a:r>
          </a:p>
        </p:txBody>
      </p:sp>
      <p:sp>
        <p:nvSpPr>
          <p:cNvPr id="115" name="角丸四角形 114"/>
          <p:cNvSpPr/>
          <p:nvPr/>
        </p:nvSpPr>
        <p:spPr>
          <a:xfrm>
            <a:off x="5190440" y="2916199"/>
            <a:ext cx="638019" cy="4264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人の体のつくりと運動</a:t>
            </a:r>
          </a:p>
        </p:txBody>
      </p:sp>
      <p:sp>
        <p:nvSpPr>
          <p:cNvPr id="118" name="角丸四角形 117"/>
          <p:cNvSpPr/>
          <p:nvPr/>
        </p:nvSpPr>
        <p:spPr>
          <a:xfrm>
            <a:off x="5189375" y="3379096"/>
            <a:ext cx="640147" cy="3148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季節と生物</a:t>
            </a:r>
          </a:p>
        </p:txBody>
      </p:sp>
      <p:sp>
        <p:nvSpPr>
          <p:cNvPr id="121" name="角丸四角形 120"/>
          <p:cNvSpPr/>
          <p:nvPr/>
        </p:nvSpPr>
        <p:spPr>
          <a:xfrm>
            <a:off x="7165228" y="2927401"/>
            <a:ext cx="863157" cy="2827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雨水の行方と地面の様子</a:t>
            </a:r>
          </a:p>
        </p:txBody>
      </p:sp>
      <p:sp>
        <p:nvSpPr>
          <p:cNvPr id="124" name="角丸四角形 123"/>
          <p:cNvSpPr/>
          <p:nvPr/>
        </p:nvSpPr>
        <p:spPr>
          <a:xfrm>
            <a:off x="7169217" y="3257012"/>
            <a:ext cx="792794" cy="2030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天気の様子</a:t>
            </a:r>
          </a:p>
        </p:txBody>
      </p:sp>
      <p:sp>
        <p:nvSpPr>
          <p:cNvPr id="127" name="角丸四角形 126"/>
          <p:cNvSpPr/>
          <p:nvPr/>
        </p:nvSpPr>
        <p:spPr>
          <a:xfrm>
            <a:off x="7166614" y="3498340"/>
            <a:ext cx="776230" cy="195635"/>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月と星</a:t>
            </a:r>
          </a:p>
        </p:txBody>
      </p:sp>
      <p:sp>
        <p:nvSpPr>
          <p:cNvPr id="129" name="角丸四角形 128"/>
          <p:cNvSpPr/>
          <p:nvPr/>
        </p:nvSpPr>
        <p:spPr>
          <a:xfrm>
            <a:off x="5210005" y="3872405"/>
            <a:ext cx="736208" cy="3471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植物の発芽，成長，結実</a:t>
            </a:r>
          </a:p>
        </p:txBody>
      </p:sp>
      <p:sp>
        <p:nvSpPr>
          <p:cNvPr id="130" name="角丸四角形 129"/>
          <p:cNvSpPr/>
          <p:nvPr/>
        </p:nvSpPr>
        <p:spPr>
          <a:xfrm>
            <a:off x="5210005" y="4272111"/>
            <a:ext cx="721786" cy="2152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動物の誕生</a:t>
            </a:r>
          </a:p>
        </p:txBody>
      </p:sp>
      <p:sp>
        <p:nvSpPr>
          <p:cNvPr id="133" name="角丸四角形 132"/>
          <p:cNvSpPr/>
          <p:nvPr/>
        </p:nvSpPr>
        <p:spPr>
          <a:xfrm>
            <a:off x="7185858" y="3889473"/>
            <a:ext cx="955210" cy="3300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流れる水の働きと土地の変化</a:t>
            </a:r>
          </a:p>
        </p:txBody>
      </p:sp>
      <p:sp>
        <p:nvSpPr>
          <p:cNvPr id="136" name="角丸四角形 135"/>
          <p:cNvSpPr/>
          <p:nvPr/>
        </p:nvSpPr>
        <p:spPr>
          <a:xfrm>
            <a:off x="7189848" y="4284395"/>
            <a:ext cx="792794" cy="2030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天気の変化</a:t>
            </a:r>
          </a:p>
        </p:txBody>
      </p:sp>
      <p:sp>
        <p:nvSpPr>
          <p:cNvPr id="137" name="角丸四角形 136"/>
          <p:cNvSpPr/>
          <p:nvPr/>
        </p:nvSpPr>
        <p:spPr>
          <a:xfrm>
            <a:off x="3166984" y="5184366"/>
            <a:ext cx="860765" cy="17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水溶液の性質</a:t>
            </a:r>
            <a:endParaRPr kumimoji="1"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8" name="角丸四角形 137"/>
          <p:cNvSpPr/>
          <p:nvPr/>
        </p:nvSpPr>
        <p:spPr>
          <a:xfrm>
            <a:off x="1240384" y="5288654"/>
            <a:ext cx="893047" cy="2309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電気の利用</a:t>
            </a:r>
          </a:p>
        </p:txBody>
      </p:sp>
      <p:sp>
        <p:nvSpPr>
          <p:cNvPr id="139" name="角丸四角形 138"/>
          <p:cNvSpPr/>
          <p:nvPr/>
        </p:nvSpPr>
        <p:spPr>
          <a:xfrm>
            <a:off x="5183040" y="4881966"/>
            <a:ext cx="736208" cy="3471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人の体のつくりと働き</a:t>
            </a:r>
          </a:p>
        </p:txBody>
      </p:sp>
      <p:sp>
        <p:nvSpPr>
          <p:cNvPr id="140" name="角丸四角形 139"/>
          <p:cNvSpPr/>
          <p:nvPr/>
        </p:nvSpPr>
        <p:spPr>
          <a:xfrm>
            <a:off x="5200082" y="5288654"/>
            <a:ext cx="874164" cy="3471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植物の養分と水の通り道</a:t>
            </a:r>
          </a:p>
        </p:txBody>
      </p:sp>
      <p:sp>
        <p:nvSpPr>
          <p:cNvPr id="141" name="角丸四角形 140"/>
          <p:cNvSpPr/>
          <p:nvPr/>
        </p:nvSpPr>
        <p:spPr>
          <a:xfrm>
            <a:off x="5219174" y="5713243"/>
            <a:ext cx="736208" cy="1735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生物と環境</a:t>
            </a:r>
          </a:p>
        </p:txBody>
      </p:sp>
      <p:sp>
        <p:nvSpPr>
          <p:cNvPr id="142" name="角丸四角形 141"/>
          <p:cNvSpPr/>
          <p:nvPr/>
        </p:nvSpPr>
        <p:spPr>
          <a:xfrm>
            <a:off x="7175936" y="4890499"/>
            <a:ext cx="955210" cy="3300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土地のつくりと変化</a:t>
            </a:r>
          </a:p>
        </p:txBody>
      </p:sp>
      <p:sp>
        <p:nvSpPr>
          <p:cNvPr id="143" name="角丸四角形 142"/>
          <p:cNvSpPr/>
          <p:nvPr/>
        </p:nvSpPr>
        <p:spPr>
          <a:xfrm>
            <a:off x="7179926" y="5271496"/>
            <a:ext cx="955210" cy="1907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月と太陽</a:t>
            </a:r>
          </a:p>
        </p:txBody>
      </p:sp>
      <p:sp>
        <p:nvSpPr>
          <p:cNvPr id="144" name="テキスト ボックス 143"/>
          <p:cNvSpPr txBox="1"/>
          <p:nvPr/>
        </p:nvSpPr>
        <p:spPr>
          <a:xfrm>
            <a:off x="1573346" y="1174500"/>
            <a:ext cx="1728192" cy="369332"/>
          </a:xfrm>
          <a:prstGeom prst="rect">
            <a:avLst/>
          </a:prstGeom>
          <a:noFill/>
        </p:spPr>
        <p:txBody>
          <a:bodyPr wrap="square" rtlCol="0">
            <a:spAutoFit/>
          </a:bodyPr>
          <a:lstStyle/>
          <a:p>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量的・関係的な視点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＜小学校＞可視レベル</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 name="テキスト ボックス 144"/>
          <p:cNvSpPr txBox="1"/>
          <p:nvPr/>
        </p:nvSpPr>
        <p:spPr>
          <a:xfrm>
            <a:off x="3485440" y="1186039"/>
            <a:ext cx="1695690" cy="369332"/>
          </a:xfrm>
          <a:prstGeom prst="rect">
            <a:avLst/>
          </a:prstGeom>
          <a:noFill/>
        </p:spPr>
        <p:txBody>
          <a:bodyPr wrap="square" rtlCol="0">
            <a:spAutoFit/>
          </a:bodyPr>
          <a:lstStyle/>
          <a:p>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質的・実体的な視点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＜小学校＞物レベル</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 name="テキスト ボックス 145"/>
          <p:cNvSpPr txBox="1"/>
          <p:nvPr/>
        </p:nvSpPr>
        <p:spPr>
          <a:xfrm>
            <a:off x="5264687" y="1187011"/>
            <a:ext cx="1825663" cy="369332"/>
          </a:xfrm>
          <a:prstGeom prst="rect">
            <a:avLst/>
          </a:prstGeom>
          <a:noFill/>
        </p:spPr>
        <p:txBody>
          <a:bodyPr wrap="square" rtlCol="0">
            <a:spAutoFit/>
          </a:bodyPr>
          <a:lstStyle/>
          <a:p>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多様性と共通性の視点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＜小学校＞個体～生態系レベル</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 name="テキスト ボックス 146"/>
          <p:cNvSpPr txBox="1"/>
          <p:nvPr/>
        </p:nvSpPr>
        <p:spPr>
          <a:xfrm>
            <a:off x="7297534" y="1177800"/>
            <a:ext cx="1810969" cy="369332"/>
          </a:xfrm>
          <a:prstGeom prst="rect">
            <a:avLst/>
          </a:prstGeom>
          <a:noFill/>
        </p:spPr>
        <p:txBody>
          <a:bodyPr wrap="square" rtlCol="0">
            <a:spAutoFit/>
          </a:bodyPr>
          <a:lstStyle/>
          <a:p>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時間的・空間的な視点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＜小学校＞身のまわりレベル</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角丸四角形吹き出し 150"/>
          <p:cNvSpPr/>
          <p:nvPr/>
        </p:nvSpPr>
        <p:spPr>
          <a:xfrm>
            <a:off x="2133430" y="1543832"/>
            <a:ext cx="1054110" cy="454730"/>
          </a:xfrm>
          <a:prstGeom prst="wedgeRoundRectCallout">
            <a:avLst>
              <a:gd name="adj1" fmla="val -60429"/>
              <a:gd name="adj2" fmla="val -248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「力の大きさを変えると動く様子が変わる」が追加</a:t>
            </a:r>
          </a:p>
        </p:txBody>
      </p:sp>
      <p:sp>
        <p:nvSpPr>
          <p:cNvPr id="153" name="角丸四角形吹き出し 152"/>
          <p:cNvSpPr/>
          <p:nvPr/>
        </p:nvSpPr>
        <p:spPr>
          <a:xfrm>
            <a:off x="2133430" y="2052036"/>
            <a:ext cx="1054110" cy="291569"/>
          </a:xfrm>
          <a:prstGeom prst="wedgeRoundRectCallout">
            <a:avLst>
              <a:gd name="adj1" fmla="val -55911"/>
              <a:gd name="adj2" fmla="val -22084"/>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「音」を扱う</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（中１から一部移行）</a:t>
            </a:r>
          </a:p>
        </p:txBody>
      </p:sp>
      <p:sp>
        <p:nvSpPr>
          <p:cNvPr id="59" name="角丸四角形吹き出し 58"/>
          <p:cNvSpPr/>
          <p:nvPr/>
        </p:nvSpPr>
        <p:spPr>
          <a:xfrm>
            <a:off x="5229096" y="1978393"/>
            <a:ext cx="1791176" cy="789611"/>
          </a:xfrm>
          <a:prstGeom prst="wedgeRoundRectCallout">
            <a:avLst>
              <a:gd name="adj1" fmla="val -34876"/>
              <a:gd name="adj2" fmla="val -60321"/>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「昆虫と植物」、「身近な自然の観察」が１つ</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にまとまり、</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ア</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生物の姿の違いと周辺の環境</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イ</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昆虫の育ち方と体のつくり</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ウ</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植物の育ち方と体のつくり</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の順に再編成</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吹き出し 59"/>
          <p:cNvSpPr/>
          <p:nvPr/>
        </p:nvSpPr>
        <p:spPr>
          <a:xfrm>
            <a:off x="2137187" y="2373652"/>
            <a:ext cx="1054110" cy="291569"/>
          </a:xfrm>
          <a:prstGeom prst="wedgeRoundRectCallout">
            <a:avLst>
              <a:gd name="adj1" fmla="val -59525"/>
              <a:gd name="adj2" fmla="val -44952"/>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「磁石と物の距離」</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を扱う</a:t>
            </a:r>
          </a:p>
        </p:txBody>
      </p:sp>
      <p:sp>
        <p:nvSpPr>
          <p:cNvPr id="61" name="角丸四角形吹き出し 60"/>
          <p:cNvSpPr/>
          <p:nvPr/>
        </p:nvSpPr>
        <p:spPr>
          <a:xfrm>
            <a:off x="7952448" y="1906650"/>
            <a:ext cx="1072332" cy="506592"/>
          </a:xfrm>
          <a:prstGeom prst="wedgeRoundRectCallout">
            <a:avLst>
              <a:gd name="adj1" fmla="val -34876"/>
              <a:gd name="adj2" fmla="val -60321"/>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「太陽の動き」</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「太陽の</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位置の変化</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」に記載が変更</a:t>
            </a:r>
          </a:p>
        </p:txBody>
      </p:sp>
      <p:sp>
        <p:nvSpPr>
          <p:cNvPr id="63" name="角丸四角形吹き出し 62"/>
          <p:cNvSpPr/>
          <p:nvPr/>
        </p:nvSpPr>
        <p:spPr>
          <a:xfrm>
            <a:off x="3981450" y="3177283"/>
            <a:ext cx="1091348" cy="564537"/>
          </a:xfrm>
          <a:prstGeom prst="wedgeRoundRectCallout">
            <a:avLst>
              <a:gd name="adj1" fmla="val -60429"/>
              <a:gd name="adj2" fmla="val -248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それぞれの体積変化について、「その程度に</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違い</a:t>
            </a:r>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がある</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」が追加</a:t>
            </a:r>
          </a:p>
        </p:txBody>
      </p:sp>
      <p:sp>
        <p:nvSpPr>
          <p:cNvPr id="64" name="角丸四角形吹き出し 63"/>
          <p:cNvSpPr/>
          <p:nvPr/>
        </p:nvSpPr>
        <p:spPr>
          <a:xfrm>
            <a:off x="1262193" y="3206078"/>
            <a:ext cx="1813430" cy="564537"/>
          </a:xfrm>
          <a:prstGeom prst="wedgeRoundRectCallout">
            <a:avLst>
              <a:gd name="adj1" fmla="val -26288"/>
              <a:gd name="adj2" fmla="val -61536"/>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乾電池の数やつなぎ方を変えると、「電流の大きさや</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向き</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が変わり」豆電球の明るさやモーターの回り方が変わること。「」部分が追加</a:t>
            </a:r>
          </a:p>
        </p:txBody>
      </p:sp>
      <p:sp>
        <p:nvSpPr>
          <p:cNvPr id="65" name="角丸四角形吹き出し 64"/>
          <p:cNvSpPr/>
          <p:nvPr/>
        </p:nvSpPr>
        <p:spPr>
          <a:xfrm>
            <a:off x="8135136" y="2687236"/>
            <a:ext cx="933625" cy="389026"/>
          </a:xfrm>
          <a:prstGeom prst="wedgeRoundRectCallout">
            <a:avLst>
              <a:gd name="adj1" fmla="val -66113"/>
              <a:gd name="adj2" fmla="val 29332"/>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（新設）水の流れ方やしみ込み方を扱う</a:t>
            </a:r>
          </a:p>
        </p:txBody>
      </p:sp>
      <p:sp>
        <p:nvSpPr>
          <p:cNvPr id="66" name="角丸四角形吹き出し 65"/>
          <p:cNvSpPr/>
          <p:nvPr/>
        </p:nvSpPr>
        <p:spPr>
          <a:xfrm>
            <a:off x="1999158" y="4045967"/>
            <a:ext cx="1091348" cy="463360"/>
          </a:xfrm>
          <a:prstGeom prst="wedgeRoundRectCallout">
            <a:avLst>
              <a:gd name="adj1" fmla="val -64793"/>
              <a:gd name="adj2" fmla="val 34519"/>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「電流の強さ」は「電流の</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大きさ</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」に呼び方を変更</a:t>
            </a:r>
          </a:p>
        </p:txBody>
      </p:sp>
      <p:sp>
        <p:nvSpPr>
          <p:cNvPr id="69" name="角丸四角形吹き出し 68"/>
          <p:cNvSpPr/>
          <p:nvPr/>
        </p:nvSpPr>
        <p:spPr>
          <a:xfrm>
            <a:off x="3981450" y="3851617"/>
            <a:ext cx="1091348" cy="682194"/>
          </a:xfrm>
          <a:prstGeom prst="wedgeRoundRectCallout">
            <a:avLst>
              <a:gd name="adj1" fmla="val -60429"/>
              <a:gd name="adj2" fmla="val -22030"/>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水溶液の中では、</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溶けている物が均一に広がること</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にも触れる（中１から移行）</a:t>
            </a:r>
          </a:p>
        </p:txBody>
      </p:sp>
      <p:sp>
        <p:nvSpPr>
          <p:cNvPr id="80" name="角丸四角形吹き出し 79"/>
          <p:cNvSpPr/>
          <p:nvPr/>
        </p:nvSpPr>
        <p:spPr>
          <a:xfrm>
            <a:off x="6019800" y="4054503"/>
            <a:ext cx="1000472" cy="664575"/>
          </a:xfrm>
          <a:prstGeom prst="wedgeRoundRectCallout">
            <a:avLst>
              <a:gd name="adj1" fmla="val -60429"/>
              <a:gd name="adj2" fmla="val -248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「人の」受精に至る過程</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は取り扱わない。「」部分が追加</a:t>
            </a:r>
          </a:p>
        </p:txBody>
      </p:sp>
      <p:sp>
        <p:nvSpPr>
          <p:cNvPr id="83" name="角丸四角形吹き出し 82"/>
          <p:cNvSpPr/>
          <p:nvPr/>
        </p:nvSpPr>
        <p:spPr>
          <a:xfrm>
            <a:off x="8203018" y="3877965"/>
            <a:ext cx="854943" cy="389026"/>
          </a:xfrm>
          <a:prstGeom prst="wedgeRoundRectCallout">
            <a:avLst>
              <a:gd name="adj1" fmla="val -62032"/>
              <a:gd name="adj2" fmla="val -14739"/>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自然災害</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に触れる</a:t>
            </a:r>
          </a:p>
        </p:txBody>
      </p:sp>
      <p:sp>
        <p:nvSpPr>
          <p:cNvPr id="86" name="角丸四角形吹き出し 85"/>
          <p:cNvSpPr/>
          <p:nvPr/>
        </p:nvSpPr>
        <p:spPr>
          <a:xfrm>
            <a:off x="8061143" y="4316290"/>
            <a:ext cx="854943" cy="389026"/>
          </a:xfrm>
          <a:prstGeom prst="wedgeRoundRectCallout">
            <a:avLst>
              <a:gd name="adj1" fmla="val -62032"/>
              <a:gd name="adj2" fmla="val -14739"/>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自然災害</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に触れる</a:t>
            </a:r>
          </a:p>
        </p:txBody>
      </p:sp>
      <p:sp>
        <p:nvSpPr>
          <p:cNvPr id="87" name="角丸四角形吹き出し 86"/>
          <p:cNvSpPr/>
          <p:nvPr/>
        </p:nvSpPr>
        <p:spPr>
          <a:xfrm>
            <a:off x="2007812" y="4546126"/>
            <a:ext cx="1099519" cy="916091"/>
          </a:xfrm>
          <a:prstGeom prst="wedgeRoundRectCallout">
            <a:avLst>
              <a:gd name="adj1" fmla="val -59563"/>
              <a:gd name="adj2" fmla="val -3522"/>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「水平につり合った棒の支点から等距離に物をつるして棒が水平になったとき、物の重さは等しいこと」は削除</a:t>
            </a:r>
          </a:p>
        </p:txBody>
      </p:sp>
      <p:sp>
        <p:nvSpPr>
          <p:cNvPr id="89" name="角丸四角形吹き出し 88"/>
          <p:cNvSpPr/>
          <p:nvPr/>
        </p:nvSpPr>
        <p:spPr>
          <a:xfrm>
            <a:off x="1212170" y="5659819"/>
            <a:ext cx="1127582" cy="280409"/>
          </a:xfrm>
          <a:prstGeom prst="wedgeRoundRectCallout">
            <a:avLst>
              <a:gd name="adj1" fmla="val -23038"/>
              <a:gd name="adj2" fmla="val -108581"/>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光電池</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の働きを扱う（小４から移行）</a:t>
            </a:r>
          </a:p>
        </p:txBody>
      </p:sp>
      <p:sp>
        <p:nvSpPr>
          <p:cNvPr id="95" name="角丸四角形吹き出し 94"/>
          <p:cNvSpPr/>
          <p:nvPr/>
        </p:nvSpPr>
        <p:spPr>
          <a:xfrm>
            <a:off x="6024355" y="5309993"/>
            <a:ext cx="1144862" cy="304447"/>
          </a:xfrm>
          <a:prstGeom prst="wedgeRoundRectCallout">
            <a:avLst>
              <a:gd name="adj1" fmla="val -59355"/>
              <a:gd name="adj2" fmla="val 88792"/>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魚の食物連鎖</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を扱う（小５から移行）</a:t>
            </a:r>
          </a:p>
        </p:txBody>
      </p:sp>
      <p:sp>
        <p:nvSpPr>
          <p:cNvPr id="96" name="角丸四角形吹き出し 95"/>
          <p:cNvSpPr/>
          <p:nvPr/>
        </p:nvSpPr>
        <p:spPr>
          <a:xfrm>
            <a:off x="6228184" y="5628710"/>
            <a:ext cx="862165" cy="304447"/>
          </a:xfrm>
          <a:prstGeom prst="wedgeRoundRectCallout">
            <a:avLst>
              <a:gd name="adj1" fmla="val -82345"/>
              <a:gd name="adj2" fmla="val 16834"/>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人と環境の関わり</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を扱う</a:t>
            </a:r>
          </a:p>
        </p:txBody>
      </p:sp>
      <p:sp>
        <p:nvSpPr>
          <p:cNvPr id="98" name="角丸四角形吹き出し 97"/>
          <p:cNvSpPr/>
          <p:nvPr/>
        </p:nvSpPr>
        <p:spPr>
          <a:xfrm>
            <a:off x="8002550" y="5518361"/>
            <a:ext cx="1042785" cy="389026"/>
          </a:xfrm>
          <a:prstGeom prst="wedgeRoundRectCallout">
            <a:avLst>
              <a:gd name="adj1" fmla="val -51071"/>
              <a:gd name="adj2" fmla="val -78398"/>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月の表面</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の様子は、太陽と違いがあること」は削除</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角丸四角形吹き出し 98"/>
          <p:cNvSpPr/>
          <p:nvPr/>
        </p:nvSpPr>
        <p:spPr>
          <a:xfrm>
            <a:off x="8190392" y="4920966"/>
            <a:ext cx="854943" cy="389026"/>
          </a:xfrm>
          <a:prstGeom prst="wedgeRoundRectCallout">
            <a:avLst>
              <a:gd name="adj1" fmla="val -62032"/>
              <a:gd name="adj2" fmla="val -14739"/>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自然災害</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に触れる</a:t>
            </a:r>
          </a:p>
        </p:txBody>
      </p:sp>
      <p:sp>
        <p:nvSpPr>
          <p:cNvPr id="101" name="角丸四角形吹き出し 100"/>
          <p:cNvSpPr/>
          <p:nvPr/>
        </p:nvSpPr>
        <p:spPr>
          <a:xfrm>
            <a:off x="2274334" y="5404134"/>
            <a:ext cx="929514" cy="529023"/>
          </a:xfrm>
          <a:prstGeom prst="wedgeRoundRectCallout">
            <a:avLst>
              <a:gd name="adj1" fmla="val -88086"/>
              <a:gd name="adj2" fmla="val -50835"/>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センサー付き機器の操作などプログラミングを扱う</a:t>
            </a:r>
          </a:p>
        </p:txBody>
      </p:sp>
      <p:sp>
        <p:nvSpPr>
          <p:cNvPr id="104" name="角丸四角形吹き出し 103"/>
          <p:cNvSpPr/>
          <p:nvPr/>
        </p:nvSpPr>
        <p:spPr>
          <a:xfrm>
            <a:off x="8028384" y="3381588"/>
            <a:ext cx="996396" cy="389026"/>
          </a:xfrm>
          <a:prstGeom prst="wedgeRoundRectCallout">
            <a:avLst>
              <a:gd name="adj1" fmla="val -59222"/>
              <a:gd name="adj2" fmla="val -44120"/>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災害</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に関する基礎的内容を扱う</a:t>
            </a:r>
          </a:p>
        </p:txBody>
      </p:sp>
      <p:sp>
        <p:nvSpPr>
          <p:cNvPr id="107" name="角丸四角形吹き出し 106"/>
          <p:cNvSpPr/>
          <p:nvPr/>
        </p:nvSpPr>
        <p:spPr>
          <a:xfrm>
            <a:off x="4027749" y="4628810"/>
            <a:ext cx="1046293" cy="336679"/>
          </a:xfrm>
          <a:prstGeom prst="wedgeRoundRectCallout">
            <a:avLst>
              <a:gd name="adj1" fmla="val -2734"/>
              <a:gd name="adj2" fmla="val -7394"/>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使用薬品について適切な措置をとる</a:t>
            </a:r>
          </a:p>
        </p:txBody>
      </p:sp>
      <p:sp>
        <p:nvSpPr>
          <p:cNvPr id="2" name="テキスト ボックス 1"/>
          <p:cNvSpPr txBox="1"/>
          <p:nvPr/>
        </p:nvSpPr>
        <p:spPr>
          <a:xfrm>
            <a:off x="-65486" y="2189221"/>
            <a:ext cx="1370120" cy="707886"/>
          </a:xfrm>
          <a:prstGeom prst="rect">
            <a:avLst/>
          </a:prstGeom>
          <a:noFill/>
        </p:spPr>
        <p:txBody>
          <a:bodyPr wrap="square" rtlCol="0">
            <a:spAutoFit/>
          </a:bodyPr>
          <a:lstStyle/>
          <a:p>
            <a:pPr marL="85725" indent="-85725"/>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★比較</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差異点や共通点を基に</a:t>
            </a:r>
            <a:r>
              <a:rPr kumimoji="1"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問題を見いだす力</a:t>
            </a:r>
          </a:p>
        </p:txBody>
      </p:sp>
      <p:sp>
        <p:nvSpPr>
          <p:cNvPr id="109" name="テキスト ボックス 108"/>
          <p:cNvSpPr txBox="1"/>
          <p:nvPr/>
        </p:nvSpPr>
        <p:spPr>
          <a:xfrm>
            <a:off x="-74839" y="3107000"/>
            <a:ext cx="1342315" cy="739946"/>
          </a:xfrm>
          <a:prstGeom prst="rect">
            <a:avLst/>
          </a:prstGeom>
          <a:noFill/>
        </p:spPr>
        <p:txBody>
          <a:bodyPr wrap="square" rtlCol="0">
            <a:spAutoFit/>
          </a:bodyPr>
          <a:lstStyle/>
          <a:p>
            <a:pPr marL="85725" indent="-85725">
              <a:lnSpc>
                <a:spcPts val="10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★関係付け</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lnSpc>
                <a:spcPts val="10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既習の内容や生活経験を基に、</a:t>
            </a:r>
            <a:r>
              <a:rPr kumimoji="1"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根拠のある予想や仮説を発想する力</a:t>
            </a:r>
          </a:p>
        </p:txBody>
      </p:sp>
      <p:sp>
        <p:nvSpPr>
          <p:cNvPr id="110" name="テキスト ボックス 109"/>
          <p:cNvSpPr txBox="1"/>
          <p:nvPr/>
        </p:nvSpPr>
        <p:spPr>
          <a:xfrm>
            <a:off x="-82475" y="4133454"/>
            <a:ext cx="1332780" cy="707886"/>
          </a:xfrm>
          <a:prstGeom prst="rect">
            <a:avLst/>
          </a:prstGeom>
          <a:noFill/>
        </p:spPr>
        <p:txBody>
          <a:bodyPr wrap="square" rtlCol="0">
            <a:spAutoFit/>
          </a:bodyPr>
          <a:lstStyle/>
          <a:p>
            <a:pPr marL="85725" indent="-85725"/>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★条件の制御</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予想や仮説を基に、</a:t>
            </a:r>
            <a:r>
              <a:rPr kumimoji="1"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解決の方法を発想する力</a:t>
            </a:r>
          </a:p>
        </p:txBody>
      </p:sp>
      <p:sp>
        <p:nvSpPr>
          <p:cNvPr id="111" name="テキスト ボックス 110"/>
          <p:cNvSpPr txBox="1"/>
          <p:nvPr/>
        </p:nvSpPr>
        <p:spPr>
          <a:xfrm>
            <a:off x="-56011" y="5126748"/>
            <a:ext cx="1351781" cy="861774"/>
          </a:xfrm>
          <a:prstGeom prst="rect">
            <a:avLst/>
          </a:prstGeom>
          <a:noFill/>
        </p:spPr>
        <p:txBody>
          <a:bodyPr wrap="square" rtlCol="0">
            <a:spAutoFit/>
          </a:bodyPr>
          <a:lstStyle/>
          <a:p>
            <a:pPr marL="85725" indent="-85725">
              <a:lnSpc>
                <a:spcPts val="10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多面的</a:t>
            </a:r>
            <a:endParaRPr kumimoji="1" lang="en-US" altLang="ja-JP"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lnSpc>
                <a:spcPts val="10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仕組みや性質、規則性及び働きについて、</a:t>
            </a:r>
            <a:r>
              <a:rPr kumimoji="1"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より妥当な考えをつくりだす力</a:t>
            </a:r>
          </a:p>
        </p:txBody>
      </p:sp>
      <p:sp>
        <p:nvSpPr>
          <p:cNvPr id="112" name="テキスト ボックス 111"/>
          <p:cNvSpPr txBox="1"/>
          <p:nvPr/>
        </p:nvSpPr>
        <p:spPr>
          <a:xfrm>
            <a:off x="-61666" y="999771"/>
            <a:ext cx="1332782" cy="553998"/>
          </a:xfrm>
          <a:prstGeom prst="rect">
            <a:avLst/>
          </a:prstGeom>
          <a:noFill/>
        </p:spPr>
        <p:txBody>
          <a:bodyPr wrap="square" rtlCol="0">
            <a:spAutoFit/>
          </a:bodyPr>
          <a:lstStyle/>
          <a:p>
            <a:pPr marL="85725" indent="-85725"/>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spc="-150" dirty="0">
                <a:latin typeface="メイリオ" panose="020B0604030504040204" pitchFamily="50" charset="-128"/>
                <a:ea typeface="メイリオ" panose="020B0604030504040204" pitchFamily="50" charset="-128"/>
                <a:cs typeface="メイリオ" panose="020B0604030504040204" pitchFamily="50" charset="-128"/>
              </a:rPr>
              <a:t>キーワード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spc="-1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考え方</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各学年で育成する</a:t>
            </a:r>
            <a:r>
              <a:rPr kumimoji="1"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問題解決の力</a:t>
            </a:r>
          </a:p>
        </p:txBody>
      </p:sp>
      <p:sp>
        <p:nvSpPr>
          <p:cNvPr id="113" name="角丸四角形吹き出し 112"/>
          <p:cNvSpPr/>
          <p:nvPr/>
        </p:nvSpPr>
        <p:spPr>
          <a:xfrm>
            <a:off x="8002550" y="3119529"/>
            <a:ext cx="1095031" cy="223148"/>
          </a:xfrm>
          <a:prstGeom prst="wedgeRoundRectCallout">
            <a:avLst>
              <a:gd name="adj1" fmla="val -59422"/>
              <a:gd name="adj2" fmla="val -3181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自然災害</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に触れる</a:t>
            </a:r>
          </a:p>
        </p:txBody>
      </p:sp>
    </p:spTree>
    <p:extLst>
      <p:ext uri="{BB962C8B-B14F-4D97-AF65-F5344CB8AC3E}">
        <p14:creationId xmlns:p14="http://schemas.microsoft.com/office/powerpoint/2010/main" val="148341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1187625" y="866381"/>
            <a:ext cx="7920879" cy="341074"/>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7086" tIns="43543" rIns="87086" bIns="43543" numCol="1" spcCol="0" rtlCol="0" fromWordArt="0" anchor="t" anchorCtr="0" forceAA="0" compatLnSpc="1">
            <a:prstTxWarp prst="textNoShape">
              <a:avLst/>
            </a:prstTxWarp>
            <a:noAutofit/>
          </a:bodyPr>
          <a:lstStyle/>
          <a:p>
            <a:pPr algn="ctr"/>
            <a:endParaRPr lang="ja-JP" altLang="en-US" sz="2016"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187624" y="2495890"/>
            <a:ext cx="7920880" cy="1437167"/>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74" name="正方形/長方形 73"/>
          <p:cNvSpPr/>
          <p:nvPr/>
        </p:nvSpPr>
        <p:spPr>
          <a:xfrm>
            <a:off x="1187624" y="3933056"/>
            <a:ext cx="7920880" cy="2067694"/>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75" name="正方形/長方形 74"/>
          <p:cNvSpPr/>
          <p:nvPr/>
        </p:nvSpPr>
        <p:spPr>
          <a:xfrm>
            <a:off x="1187623" y="1207456"/>
            <a:ext cx="7920880" cy="1285441"/>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6" name="直線コネクタ 75"/>
          <p:cNvCxnSpPr>
            <a:stCxn id="72" idx="0"/>
            <a:endCxn id="74" idx="2"/>
          </p:cNvCxnSpPr>
          <p:nvPr/>
        </p:nvCxnSpPr>
        <p:spPr>
          <a:xfrm>
            <a:off x="5148064" y="866382"/>
            <a:ext cx="0" cy="5134369"/>
          </a:xfrm>
          <a:prstGeom prst="line">
            <a:avLst/>
          </a:prstGeom>
          <a:ln/>
        </p:spPr>
        <p:style>
          <a:lnRef idx="2">
            <a:schemeClr val="accent5"/>
          </a:lnRef>
          <a:fillRef idx="0">
            <a:schemeClr val="accent5"/>
          </a:fillRef>
          <a:effectRef idx="1">
            <a:schemeClr val="accent5"/>
          </a:effectRef>
          <a:fontRef idx="minor">
            <a:schemeClr val="tx1"/>
          </a:fontRef>
        </p:style>
      </p:cxnSp>
      <p:sp>
        <p:nvSpPr>
          <p:cNvPr id="77" name="角丸四角形 76"/>
          <p:cNvSpPr/>
          <p:nvPr/>
        </p:nvSpPr>
        <p:spPr>
          <a:xfrm>
            <a:off x="1262193" y="921311"/>
            <a:ext cx="1444164" cy="236491"/>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latin typeface="AR丸ゴシック体E" panose="020F0909000000000000" pitchFamily="49" charset="-128"/>
                <a:ea typeface="AR丸ゴシック体E" panose="020F0909000000000000" pitchFamily="49" charset="-128"/>
                <a:cs typeface="メイリオ" panose="020B0604030504040204" pitchFamily="50" charset="-128"/>
              </a:rPr>
              <a:t>エネルギー</a:t>
            </a:r>
            <a:endParaRPr kumimoji="1" lang="ja-JP" altLang="en-US" b="1" dirty="0">
              <a:latin typeface="AR丸ゴシック体E" panose="020F0909000000000000" pitchFamily="49" charset="-128"/>
              <a:ea typeface="AR丸ゴシック体E" panose="020F0909000000000000" pitchFamily="49" charset="-128"/>
              <a:cs typeface="メイリオ" panose="020B0604030504040204" pitchFamily="50" charset="-128"/>
            </a:endParaRPr>
          </a:p>
        </p:txBody>
      </p:sp>
      <p:sp>
        <p:nvSpPr>
          <p:cNvPr id="78" name="角丸四角形 77"/>
          <p:cNvSpPr/>
          <p:nvPr/>
        </p:nvSpPr>
        <p:spPr>
          <a:xfrm>
            <a:off x="5246209" y="916035"/>
            <a:ext cx="1252316" cy="24176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dirty="0">
                <a:latin typeface="AR丸ゴシック体E" panose="020F0909000000000000" pitchFamily="49" charset="-128"/>
                <a:ea typeface="AR丸ゴシック体E" panose="020F0909000000000000" pitchFamily="49" charset="-128"/>
                <a:cs typeface="メイリオ" panose="020B0604030504040204" pitchFamily="50" charset="-128"/>
              </a:rPr>
              <a:t>粒子</a:t>
            </a:r>
            <a:endParaRPr kumimoji="1" lang="ja-JP" altLang="en-US" b="1" dirty="0">
              <a:latin typeface="AR丸ゴシック体E" panose="020F0909000000000000" pitchFamily="49" charset="-128"/>
              <a:ea typeface="AR丸ゴシック体E" panose="020F0909000000000000" pitchFamily="49" charset="-128"/>
              <a:cs typeface="メイリオ" panose="020B0604030504040204" pitchFamily="50" charset="-128"/>
            </a:endParaRPr>
          </a:p>
        </p:txBody>
      </p:sp>
      <p:sp>
        <p:nvSpPr>
          <p:cNvPr id="80" name="正方形/長方形 79"/>
          <p:cNvSpPr/>
          <p:nvPr/>
        </p:nvSpPr>
        <p:spPr>
          <a:xfrm>
            <a:off x="1908418" y="1274880"/>
            <a:ext cx="1009197" cy="358053"/>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・光の反射と屈折</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・凸レンズの働き</a:t>
            </a:r>
          </a:p>
        </p:txBody>
      </p:sp>
      <p:sp>
        <p:nvSpPr>
          <p:cNvPr id="81" name="角丸四角形 80"/>
          <p:cNvSpPr/>
          <p:nvPr/>
        </p:nvSpPr>
        <p:spPr>
          <a:xfrm>
            <a:off x="1227005" y="1275430"/>
            <a:ext cx="261719" cy="202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光</a:t>
            </a:r>
          </a:p>
        </p:txBody>
      </p:sp>
      <p:sp>
        <p:nvSpPr>
          <p:cNvPr id="83" name="正方形/長方形 82"/>
          <p:cNvSpPr/>
          <p:nvPr/>
        </p:nvSpPr>
        <p:spPr>
          <a:xfrm>
            <a:off x="1913100" y="1687947"/>
            <a:ext cx="728329" cy="240428"/>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・音の性質</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角丸四角形 83"/>
          <p:cNvSpPr/>
          <p:nvPr/>
        </p:nvSpPr>
        <p:spPr>
          <a:xfrm>
            <a:off x="1228374" y="1687948"/>
            <a:ext cx="260348" cy="2117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音</a:t>
            </a:r>
          </a:p>
        </p:txBody>
      </p:sp>
      <p:sp>
        <p:nvSpPr>
          <p:cNvPr id="86" name="正方形/長方形 85"/>
          <p:cNvSpPr/>
          <p:nvPr/>
        </p:nvSpPr>
        <p:spPr>
          <a:xfrm>
            <a:off x="1908417" y="1994648"/>
            <a:ext cx="709278" cy="232547"/>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・力の働き</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角丸四角形 86"/>
          <p:cNvSpPr/>
          <p:nvPr/>
        </p:nvSpPr>
        <p:spPr>
          <a:xfrm>
            <a:off x="1226791" y="2007269"/>
            <a:ext cx="623883" cy="2073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力の働き</a:t>
            </a:r>
          </a:p>
        </p:txBody>
      </p:sp>
      <p:sp>
        <p:nvSpPr>
          <p:cNvPr id="89" name="正方形/長方形 88"/>
          <p:cNvSpPr/>
          <p:nvPr/>
        </p:nvSpPr>
        <p:spPr>
          <a:xfrm>
            <a:off x="5955709" y="1275430"/>
            <a:ext cx="1714980" cy="358777"/>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・身の回りの物質とその性質</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・気体の発生と性質</a:t>
            </a:r>
          </a:p>
        </p:txBody>
      </p:sp>
      <p:sp>
        <p:nvSpPr>
          <p:cNvPr id="90" name="角丸四角形 89"/>
          <p:cNvSpPr/>
          <p:nvPr/>
        </p:nvSpPr>
        <p:spPr>
          <a:xfrm>
            <a:off x="5198317" y="1250514"/>
            <a:ext cx="674050" cy="3062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物質の</a:t>
            </a:r>
            <a:endParaRPr kumimoji="1"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すがた</a:t>
            </a:r>
          </a:p>
        </p:txBody>
      </p:sp>
      <p:sp>
        <p:nvSpPr>
          <p:cNvPr id="92" name="正方形/長方形 91"/>
          <p:cNvSpPr/>
          <p:nvPr/>
        </p:nvSpPr>
        <p:spPr>
          <a:xfrm>
            <a:off x="5955709" y="1687947"/>
            <a:ext cx="621868" cy="273170"/>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・水溶液</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角丸四角形 92"/>
          <p:cNvSpPr/>
          <p:nvPr/>
        </p:nvSpPr>
        <p:spPr>
          <a:xfrm>
            <a:off x="5198317" y="1687947"/>
            <a:ext cx="560394" cy="2117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水溶液</a:t>
            </a:r>
          </a:p>
        </p:txBody>
      </p:sp>
      <p:sp>
        <p:nvSpPr>
          <p:cNvPr id="95" name="正方形/長方形 94"/>
          <p:cNvSpPr/>
          <p:nvPr/>
        </p:nvSpPr>
        <p:spPr>
          <a:xfrm>
            <a:off x="5955709" y="2012458"/>
            <a:ext cx="1103798" cy="386892"/>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・状態変化と熱</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・物質の融点と沸点</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角丸四角形 95"/>
          <p:cNvSpPr/>
          <p:nvPr/>
        </p:nvSpPr>
        <p:spPr>
          <a:xfrm>
            <a:off x="5198318" y="2024972"/>
            <a:ext cx="691667" cy="2022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状態変化</a:t>
            </a:r>
            <a:endPar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正方形/長方形 97"/>
          <p:cNvSpPr/>
          <p:nvPr/>
        </p:nvSpPr>
        <p:spPr>
          <a:xfrm>
            <a:off x="1947432" y="2588304"/>
            <a:ext cx="1325904" cy="590976"/>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・回路と電流・電圧</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・電流・電圧と抵抗</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・電気とそのエネルギー</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・静電気と電流</a:t>
            </a:r>
          </a:p>
        </p:txBody>
      </p:sp>
      <p:sp>
        <p:nvSpPr>
          <p:cNvPr id="99" name="角丸四角形 98"/>
          <p:cNvSpPr/>
          <p:nvPr/>
        </p:nvSpPr>
        <p:spPr>
          <a:xfrm>
            <a:off x="1252178" y="2588305"/>
            <a:ext cx="416830" cy="2037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電流</a:t>
            </a:r>
          </a:p>
        </p:txBody>
      </p:sp>
      <p:sp>
        <p:nvSpPr>
          <p:cNvPr id="101" name="正方形/長方形 100"/>
          <p:cNvSpPr/>
          <p:nvPr/>
        </p:nvSpPr>
        <p:spPr>
          <a:xfrm>
            <a:off x="1947431" y="3227367"/>
            <a:ext cx="1402562" cy="483687"/>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・電流がつくる磁界</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・磁界中の電流が受ける力</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・電磁誘導と発電</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角丸四角形 101"/>
          <p:cNvSpPr/>
          <p:nvPr/>
        </p:nvSpPr>
        <p:spPr>
          <a:xfrm>
            <a:off x="1226790" y="3242807"/>
            <a:ext cx="598494" cy="298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電流と</a:t>
            </a:r>
            <a:endParaRPr kumimoji="1"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磁界</a:t>
            </a:r>
          </a:p>
        </p:txBody>
      </p:sp>
      <p:sp>
        <p:nvSpPr>
          <p:cNvPr id="104" name="正方形/長方形 103"/>
          <p:cNvSpPr/>
          <p:nvPr/>
        </p:nvSpPr>
        <p:spPr>
          <a:xfrm>
            <a:off x="5969725" y="2570691"/>
            <a:ext cx="821203" cy="363734"/>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・物質の分解</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・原子・分子</a:t>
            </a:r>
          </a:p>
        </p:txBody>
      </p:sp>
      <p:sp>
        <p:nvSpPr>
          <p:cNvPr id="105" name="角丸四角形 104"/>
          <p:cNvSpPr/>
          <p:nvPr/>
        </p:nvSpPr>
        <p:spPr>
          <a:xfrm>
            <a:off x="5197266" y="2583299"/>
            <a:ext cx="692719" cy="3511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物質の成り立ち</a:t>
            </a:r>
          </a:p>
        </p:txBody>
      </p:sp>
      <p:sp>
        <p:nvSpPr>
          <p:cNvPr id="107" name="正方形/長方形 106"/>
          <p:cNvSpPr/>
          <p:nvPr/>
        </p:nvSpPr>
        <p:spPr>
          <a:xfrm>
            <a:off x="5960662" y="2991258"/>
            <a:ext cx="1663912" cy="472219"/>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・化学変化</a:t>
            </a:r>
            <a:endParaRPr lang="en-US" altLang="ja-JP"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・化学変化における酸化・還元</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・化学変化と熱</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角丸四角形 107"/>
          <p:cNvSpPr/>
          <p:nvPr/>
        </p:nvSpPr>
        <p:spPr>
          <a:xfrm>
            <a:off x="5197266" y="3025278"/>
            <a:ext cx="714373" cy="2020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化学変化</a:t>
            </a:r>
          </a:p>
        </p:txBody>
      </p:sp>
      <p:sp>
        <p:nvSpPr>
          <p:cNvPr id="110" name="正方形/長方形 109"/>
          <p:cNvSpPr/>
          <p:nvPr/>
        </p:nvSpPr>
        <p:spPr>
          <a:xfrm>
            <a:off x="5960096" y="3531072"/>
            <a:ext cx="1503367" cy="359962"/>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・化学変化と質量の保存</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・質量変化の規則性</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角丸四角形 110"/>
          <p:cNvSpPr/>
          <p:nvPr/>
        </p:nvSpPr>
        <p:spPr>
          <a:xfrm>
            <a:off x="5181844" y="3540981"/>
            <a:ext cx="729794" cy="3500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化学変化</a:t>
            </a:r>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と物質の質量</a:t>
            </a:r>
            <a:endParaRPr kumimoji="1"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正方形/長方形 112"/>
          <p:cNvSpPr/>
          <p:nvPr/>
        </p:nvSpPr>
        <p:spPr>
          <a:xfrm>
            <a:off x="1976964" y="3982162"/>
            <a:ext cx="1264672" cy="355909"/>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・水中の物体に働く力</a:t>
            </a:r>
            <a:endParaRPr lang="en-US" altLang="ja-JP"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・力の合成・分解</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角丸四角形 113"/>
          <p:cNvSpPr/>
          <p:nvPr/>
        </p:nvSpPr>
        <p:spPr>
          <a:xfrm>
            <a:off x="1219836" y="3952811"/>
            <a:ext cx="670939" cy="414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力のつり合いと合成・分解</a:t>
            </a:r>
          </a:p>
        </p:txBody>
      </p:sp>
      <p:sp>
        <p:nvSpPr>
          <p:cNvPr id="116" name="正方形/長方形 115"/>
          <p:cNvSpPr/>
          <p:nvPr/>
        </p:nvSpPr>
        <p:spPr>
          <a:xfrm>
            <a:off x="1984275" y="4398511"/>
            <a:ext cx="1266840" cy="353950"/>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・運動の速さと向き</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・力と運動</a:t>
            </a:r>
          </a:p>
        </p:txBody>
      </p:sp>
      <p:sp>
        <p:nvSpPr>
          <p:cNvPr id="117" name="角丸四角形 116"/>
          <p:cNvSpPr/>
          <p:nvPr/>
        </p:nvSpPr>
        <p:spPr>
          <a:xfrm>
            <a:off x="1215690" y="4434731"/>
            <a:ext cx="646083" cy="2995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運動の規則性</a:t>
            </a:r>
          </a:p>
        </p:txBody>
      </p:sp>
      <p:sp>
        <p:nvSpPr>
          <p:cNvPr id="119" name="正方形/長方形 118"/>
          <p:cNvSpPr/>
          <p:nvPr/>
        </p:nvSpPr>
        <p:spPr>
          <a:xfrm>
            <a:off x="1976964" y="4817567"/>
            <a:ext cx="1427370" cy="343528"/>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・仕事とエネルギー</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・力学的エネルギーの保存</a:t>
            </a:r>
          </a:p>
        </p:txBody>
      </p:sp>
      <p:sp>
        <p:nvSpPr>
          <p:cNvPr id="120" name="角丸四角形 119"/>
          <p:cNvSpPr/>
          <p:nvPr/>
        </p:nvSpPr>
        <p:spPr>
          <a:xfrm>
            <a:off x="1210076" y="4833370"/>
            <a:ext cx="631922" cy="267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力学的エネルギー</a:t>
            </a:r>
          </a:p>
        </p:txBody>
      </p:sp>
      <p:sp>
        <p:nvSpPr>
          <p:cNvPr id="122" name="正方形/長方形 121"/>
          <p:cNvSpPr/>
          <p:nvPr/>
        </p:nvSpPr>
        <p:spPr>
          <a:xfrm>
            <a:off x="5969724" y="4011516"/>
            <a:ext cx="1567538" cy="474729"/>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・原子の成り立ちとイオン</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・酸・アルカリ</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・中和と塩</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角丸四角形 122"/>
          <p:cNvSpPr/>
          <p:nvPr/>
        </p:nvSpPr>
        <p:spPr>
          <a:xfrm>
            <a:off x="5197266" y="4038921"/>
            <a:ext cx="714373" cy="3285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水溶液と</a:t>
            </a:r>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イオン</a:t>
            </a:r>
            <a:endParaRPr kumimoji="1"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5" name="正方形/長方形 124"/>
          <p:cNvSpPr/>
          <p:nvPr/>
        </p:nvSpPr>
        <p:spPr>
          <a:xfrm>
            <a:off x="5960095" y="4566591"/>
            <a:ext cx="1160468" cy="351133"/>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・金属イオン</a:t>
            </a:r>
            <a:endParaRPr lang="en-US" altLang="ja-JP"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・化学変化と電池</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角丸四角形 125"/>
          <p:cNvSpPr/>
          <p:nvPr/>
        </p:nvSpPr>
        <p:spPr>
          <a:xfrm>
            <a:off x="5200994" y="4566590"/>
            <a:ext cx="710645" cy="3485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化学変化と電池</a:t>
            </a:r>
            <a:endParaRPr kumimoji="1"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1" name="正方形/長方形 130"/>
          <p:cNvSpPr/>
          <p:nvPr/>
        </p:nvSpPr>
        <p:spPr>
          <a:xfrm>
            <a:off x="3294967" y="5444153"/>
            <a:ext cx="3777656" cy="230034"/>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・エネルギーとエネルギー資源　・様々な物質とその利用　・科学技術と</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発展</a:t>
            </a:r>
          </a:p>
        </p:txBody>
      </p:sp>
      <p:sp>
        <p:nvSpPr>
          <p:cNvPr id="132" name="角丸四角形 131"/>
          <p:cNvSpPr/>
          <p:nvPr/>
        </p:nvSpPr>
        <p:spPr>
          <a:xfrm>
            <a:off x="4585980" y="5215978"/>
            <a:ext cx="1041242" cy="193366"/>
          </a:xfrm>
          <a:prstGeom prst="roundRect">
            <a:avLst/>
          </a:prstGeom>
          <a:gradFill flip="none" rotWithShape="1">
            <a:gsLst>
              <a:gs pos="0">
                <a:schemeClr val="accent2">
                  <a:lumMod val="60000"/>
                  <a:lumOff val="40000"/>
                </a:schemeClr>
              </a:gs>
              <a:gs pos="100000">
                <a:schemeClr val="accent4">
                  <a:lumMod val="60000"/>
                  <a:lumOff val="40000"/>
                </a:schemeClr>
              </a:gs>
            </a:gsLst>
            <a:lin ang="0" scaled="1"/>
            <a:tileRect/>
          </a:gra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エネルギーと物質</a:t>
            </a:r>
          </a:p>
        </p:txBody>
      </p:sp>
      <p:sp>
        <p:nvSpPr>
          <p:cNvPr id="134" name="正方形/長方形 133"/>
          <p:cNvSpPr/>
          <p:nvPr/>
        </p:nvSpPr>
        <p:spPr>
          <a:xfrm>
            <a:off x="4928169" y="5752866"/>
            <a:ext cx="1825324" cy="22094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・自然環境の保全と科学技術の利用</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5" name="角丸四角形 134"/>
          <p:cNvSpPr/>
          <p:nvPr/>
        </p:nvSpPr>
        <p:spPr>
          <a:xfrm>
            <a:off x="2152698" y="5752865"/>
            <a:ext cx="2707334" cy="2209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自然環境の保全と科学技術の利用（１，２分野共通）</a:t>
            </a:r>
          </a:p>
        </p:txBody>
      </p:sp>
      <p:sp>
        <p:nvSpPr>
          <p:cNvPr id="148" name="正方形/長方形 147"/>
          <p:cNvSpPr/>
          <p:nvPr/>
        </p:nvSpPr>
        <p:spPr>
          <a:xfrm>
            <a:off x="9022" y="2495890"/>
            <a:ext cx="1178602" cy="1437167"/>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第２学年</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9" name="正方形/長方形 148"/>
          <p:cNvSpPr/>
          <p:nvPr/>
        </p:nvSpPr>
        <p:spPr>
          <a:xfrm>
            <a:off x="5015" y="3940302"/>
            <a:ext cx="1182609" cy="2053203"/>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第３学年</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0" name="正方形/長方形 149"/>
          <p:cNvSpPr/>
          <p:nvPr/>
        </p:nvSpPr>
        <p:spPr>
          <a:xfrm>
            <a:off x="9022" y="1209698"/>
            <a:ext cx="1178602" cy="1283199"/>
          </a:xfrm>
          <a:prstGeom prst="rect">
            <a:avLst/>
          </a:prstGeom>
          <a:solidFill>
            <a:srgbClr val="FFFFCC"/>
          </a:solidFill>
          <a:ln>
            <a:solidFill>
              <a:srgbClr val="0070C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第１学年</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 name="テキスト ボックス 151"/>
          <p:cNvSpPr txBox="1"/>
          <p:nvPr/>
        </p:nvSpPr>
        <p:spPr>
          <a:xfrm>
            <a:off x="9022" y="858752"/>
            <a:ext cx="1178602" cy="349702"/>
          </a:xfrm>
          <a:prstGeom prst="rect">
            <a:avLst/>
          </a:prstGeom>
        </p:spPr>
        <p:style>
          <a:lnRef idx="0">
            <a:schemeClr val="accent1"/>
          </a:lnRef>
          <a:fillRef idx="3">
            <a:schemeClr val="accent1"/>
          </a:fillRef>
          <a:effectRef idx="3">
            <a:schemeClr val="accent1"/>
          </a:effectRef>
          <a:fontRef idx="minor">
            <a:schemeClr val="lt1"/>
          </a:fontRef>
        </p:style>
        <p:txBody>
          <a:bodyPr wrap="square" tIns="72000" bIns="0" rtlCol="0">
            <a:spAutoFit/>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第１分野</a:t>
            </a:r>
          </a:p>
        </p:txBody>
      </p:sp>
      <p:sp>
        <p:nvSpPr>
          <p:cNvPr id="154" name="角丸四角形吹き出し 153"/>
          <p:cNvSpPr/>
          <p:nvPr/>
        </p:nvSpPr>
        <p:spPr>
          <a:xfrm>
            <a:off x="2951821" y="1275430"/>
            <a:ext cx="972108" cy="321559"/>
          </a:xfrm>
          <a:prstGeom prst="wedgeRoundRectCallout">
            <a:avLst>
              <a:gd name="adj1" fmla="val -63734"/>
              <a:gd name="adj2" fmla="val 28099"/>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プリズムによる</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分光</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に触れる</a:t>
            </a:r>
          </a:p>
        </p:txBody>
      </p:sp>
      <p:sp>
        <p:nvSpPr>
          <p:cNvPr id="155" name="角丸四角形吹き出し 154"/>
          <p:cNvSpPr/>
          <p:nvPr/>
        </p:nvSpPr>
        <p:spPr>
          <a:xfrm>
            <a:off x="2690649" y="1650853"/>
            <a:ext cx="972108" cy="314616"/>
          </a:xfrm>
          <a:prstGeom prst="wedgeRoundRectCallout">
            <a:avLst>
              <a:gd name="adj1" fmla="val -63734"/>
              <a:gd name="adj2" fmla="val 1647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小３で</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の伝わり方を扱う</a:t>
            </a:r>
          </a:p>
        </p:txBody>
      </p:sp>
      <p:sp>
        <p:nvSpPr>
          <p:cNvPr id="156" name="角丸四角形吹き出し 155"/>
          <p:cNvSpPr/>
          <p:nvPr/>
        </p:nvSpPr>
        <p:spPr>
          <a:xfrm>
            <a:off x="2690648" y="2007269"/>
            <a:ext cx="2313400" cy="314616"/>
          </a:xfrm>
          <a:prstGeom prst="wedgeRoundRectCallout">
            <a:avLst>
              <a:gd name="adj1" fmla="val -56461"/>
              <a:gd name="adj2" fmla="val -2127"/>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力の</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つり合い</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を扱う（中３年から移行）</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気圧（大気圧）</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は中２、</a:t>
            </a:r>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水圧</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は中３へ移行</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7" name="角丸四角形吹き出し 156"/>
          <p:cNvSpPr/>
          <p:nvPr/>
        </p:nvSpPr>
        <p:spPr>
          <a:xfrm>
            <a:off x="3364276" y="2606132"/>
            <a:ext cx="1642754" cy="314616"/>
          </a:xfrm>
          <a:prstGeom prst="wedgeRoundRectCallout">
            <a:avLst>
              <a:gd name="adj1" fmla="val -61062"/>
              <a:gd name="adj2" fmla="val 51350"/>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電熱線の</a:t>
            </a:r>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発熱</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（太さによって変わる）を扱う</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（小６から移行）</a:t>
            </a:r>
          </a:p>
        </p:txBody>
      </p:sp>
      <p:sp>
        <p:nvSpPr>
          <p:cNvPr id="158" name="角丸四角形吹き出し 157"/>
          <p:cNvSpPr/>
          <p:nvPr/>
        </p:nvSpPr>
        <p:spPr>
          <a:xfrm>
            <a:off x="3364276" y="2969013"/>
            <a:ext cx="1642754" cy="314616"/>
          </a:xfrm>
          <a:prstGeom prst="wedgeRoundRectCallout">
            <a:avLst>
              <a:gd name="adj1" fmla="val -63734"/>
              <a:gd name="adj2" fmla="val -910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真空放電と関連させて、</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放射線の性質と利用</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を中２でも扱う</a:t>
            </a:r>
          </a:p>
        </p:txBody>
      </p:sp>
      <p:sp>
        <p:nvSpPr>
          <p:cNvPr id="159" name="角丸四角形吹き出し 158"/>
          <p:cNvSpPr/>
          <p:nvPr/>
        </p:nvSpPr>
        <p:spPr>
          <a:xfrm>
            <a:off x="3310422" y="4011516"/>
            <a:ext cx="1549610" cy="221011"/>
          </a:xfrm>
          <a:prstGeom prst="wedgeRoundRectCallout">
            <a:avLst>
              <a:gd name="adj1" fmla="val -60429"/>
              <a:gd name="adj2" fmla="val -248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浮力</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を扱う（中１から移行）</a:t>
            </a:r>
          </a:p>
        </p:txBody>
      </p:sp>
      <p:sp>
        <p:nvSpPr>
          <p:cNvPr id="160" name="角丸四角形吹き出し 159"/>
          <p:cNvSpPr/>
          <p:nvPr/>
        </p:nvSpPr>
        <p:spPr>
          <a:xfrm>
            <a:off x="7740352" y="1290972"/>
            <a:ext cx="1275558" cy="290472"/>
          </a:xfrm>
          <a:prstGeom prst="wedgeRoundRectCallout">
            <a:avLst>
              <a:gd name="adj1" fmla="val -63734"/>
              <a:gd name="adj2" fmla="val -910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プラスチック</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は、中３へ移行</a:t>
            </a:r>
          </a:p>
        </p:txBody>
      </p:sp>
      <p:sp>
        <p:nvSpPr>
          <p:cNvPr id="161" name="角丸四角形吹き出し 160"/>
          <p:cNvSpPr/>
          <p:nvPr/>
        </p:nvSpPr>
        <p:spPr>
          <a:xfrm>
            <a:off x="6680487" y="1687947"/>
            <a:ext cx="2067977" cy="319323"/>
          </a:xfrm>
          <a:prstGeom prst="wedgeRoundRectCallout">
            <a:avLst>
              <a:gd name="adj1" fmla="val -58782"/>
              <a:gd name="adj2" fmla="val -6585"/>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水溶液の性質</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は小５へ移行し、ここでは、</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溶解度と再結晶</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を中心に扱う</a:t>
            </a:r>
          </a:p>
        </p:txBody>
      </p:sp>
      <p:sp>
        <p:nvSpPr>
          <p:cNvPr id="162" name="角丸四角形吹き出し 161"/>
          <p:cNvSpPr/>
          <p:nvPr/>
        </p:nvSpPr>
        <p:spPr>
          <a:xfrm>
            <a:off x="6843775" y="2714949"/>
            <a:ext cx="814991" cy="221011"/>
          </a:xfrm>
          <a:prstGeom prst="wedgeRoundRectCallout">
            <a:avLst>
              <a:gd name="adj1" fmla="val -63734"/>
              <a:gd name="adj2" fmla="val -910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元素</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に触れる</a:t>
            </a:r>
          </a:p>
        </p:txBody>
      </p:sp>
      <p:sp>
        <p:nvSpPr>
          <p:cNvPr id="163" name="角丸四角形吹き出し 162"/>
          <p:cNvSpPr/>
          <p:nvPr/>
        </p:nvSpPr>
        <p:spPr>
          <a:xfrm>
            <a:off x="7670690" y="2966683"/>
            <a:ext cx="1351885" cy="347670"/>
          </a:xfrm>
          <a:prstGeom prst="wedgeRoundRectCallout">
            <a:avLst>
              <a:gd name="adj1" fmla="val -58864"/>
              <a:gd name="adj2" fmla="val -16078"/>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「化合」は</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「化学変化」</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に呼び方を</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変更</a:t>
            </a:r>
          </a:p>
        </p:txBody>
      </p:sp>
      <p:sp>
        <p:nvSpPr>
          <p:cNvPr id="164" name="角丸四角形吹き出し 163"/>
          <p:cNvSpPr/>
          <p:nvPr/>
        </p:nvSpPr>
        <p:spPr>
          <a:xfrm>
            <a:off x="7537262" y="3948185"/>
            <a:ext cx="1485312" cy="347670"/>
          </a:xfrm>
          <a:prstGeom prst="wedgeRoundRectCallout">
            <a:avLst>
              <a:gd name="adj1" fmla="val -58317"/>
              <a:gd name="adj2" fmla="val -345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「イオン式」は</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「化学式」</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に呼び方を</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変更</a:t>
            </a:r>
          </a:p>
        </p:txBody>
      </p:sp>
      <p:sp>
        <p:nvSpPr>
          <p:cNvPr id="165" name="角丸四角形吹き出し 164"/>
          <p:cNvSpPr/>
          <p:nvPr/>
        </p:nvSpPr>
        <p:spPr>
          <a:xfrm>
            <a:off x="7155721" y="4523355"/>
            <a:ext cx="1854348" cy="248041"/>
          </a:xfrm>
          <a:prstGeom prst="wedgeRoundRectCallout">
            <a:avLst>
              <a:gd name="adj1" fmla="val -58317"/>
              <a:gd name="adj2" fmla="val -345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金属イオン</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は基礎的なものを扱う</a:t>
            </a:r>
          </a:p>
        </p:txBody>
      </p:sp>
      <p:sp>
        <p:nvSpPr>
          <p:cNvPr id="166" name="角丸四角形吹き出し 165"/>
          <p:cNvSpPr/>
          <p:nvPr/>
        </p:nvSpPr>
        <p:spPr>
          <a:xfrm>
            <a:off x="7169748" y="4833370"/>
            <a:ext cx="1854348" cy="479291"/>
          </a:xfrm>
          <a:prstGeom prst="wedgeRoundRectCallout">
            <a:avLst>
              <a:gd name="adj1" fmla="val -59895"/>
              <a:gd name="adj2" fmla="val -44742"/>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「ボルタ電池」から</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「ダニエル電池」</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変更し、イオンのモデルと関連付けて扱う</a:t>
            </a:r>
          </a:p>
        </p:txBody>
      </p:sp>
      <p:sp>
        <p:nvSpPr>
          <p:cNvPr id="167" name="角丸四角形吹き出し 166"/>
          <p:cNvSpPr/>
          <p:nvPr/>
        </p:nvSpPr>
        <p:spPr>
          <a:xfrm>
            <a:off x="5726228" y="5120051"/>
            <a:ext cx="1275558" cy="290472"/>
          </a:xfrm>
          <a:prstGeom prst="wedgeRoundRectCallout">
            <a:avLst>
              <a:gd name="adj1" fmla="val -43662"/>
              <a:gd name="adj2" fmla="val 68967"/>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プラスチック</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に触れる（中</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１から</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移行）</a:t>
            </a:r>
          </a:p>
        </p:txBody>
      </p:sp>
      <p:sp>
        <p:nvSpPr>
          <p:cNvPr id="2" name="テキスト ボックス 1"/>
          <p:cNvSpPr txBox="1"/>
          <p:nvPr/>
        </p:nvSpPr>
        <p:spPr>
          <a:xfrm>
            <a:off x="3176703" y="881181"/>
            <a:ext cx="1929898" cy="369332"/>
          </a:xfrm>
          <a:prstGeom prst="rect">
            <a:avLst/>
          </a:prstGeom>
          <a:noFill/>
        </p:spPr>
        <p:txBody>
          <a:bodyPr wrap="square" rtlCol="0">
            <a:spAutoFit/>
          </a:bodyPr>
          <a:lstStyle/>
          <a:p>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量的・関係的な視点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＜中学校＞可視～不可視レベル</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7380312" y="881181"/>
            <a:ext cx="1712889" cy="369332"/>
          </a:xfrm>
          <a:prstGeom prst="rect">
            <a:avLst/>
          </a:prstGeom>
          <a:noFill/>
        </p:spPr>
        <p:txBody>
          <a:bodyPr wrap="square" rtlCol="0">
            <a:spAutoFit/>
          </a:bodyPr>
          <a:lstStyle/>
          <a:p>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質的・実体的な視点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＜中学校＞物～物質レベル</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7822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1187625" y="866381"/>
            <a:ext cx="7920879" cy="341074"/>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87086" tIns="43543" rIns="87086" bIns="43543" numCol="1" spcCol="0" rtlCol="0" fromWordArt="0" anchor="t" anchorCtr="0" forceAA="0" compatLnSpc="1">
            <a:prstTxWarp prst="textNoShape">
              <a:avLst/>
            </a:prstTxWarp>
            <a:noAutofit/>
          </a:bodyPr>
          <a:lstStyle/>
          <a:p>
            <a:pPr algn="ctr"/>
            <a:endParaRPr lang="ja-JP" altLang="en-US" sz="2016"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187624" y="2495890"/>
            <a:ext cx="7920880" cy="1496503"/>
          </a:xfrm>
          <a:prstGeom prst="rect">
            <a:avLst/>
          </a:prstGeom>
          <a:solidFill>
            <a:srgbClr val="FFFFCC"/>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74" name="正方形/長方形 73"/>
          <p:cNvSpPr/>
          <p:nvPr/>
        </p:nvSpPr>
        <p:spPr>
          <a:xfrm>
            <a:off x="1187624" y="3992392"/>
            <a:ext cx="7920880" cy="2008358"/>
          </a:xfrm>
          <a:prstGeom prst="rect">
            <a:avLst/>
          </a:prstGeom>
          <a:solidFill>
            <a:srgbClr val="FFFFCC"/>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2016"/>
          </a:p>
        </p:txBody>
      </p:sp>
      <p:sp>
        <p:nvSpPr>
          <p:cNvPr id="75" name="正方形/長方形 74"/>
          <p:cNvSpPr/>
          <p:nvPr/>
        </p:nvSpPr>
        <p:spPr>
          <a:xfrm>
            <a:off x="1187623" y="1207456"/>
            <a:ext cx="7920880" cy="1285441"/>
          </a:xfrm>
          <a:prstGeom prst="rect">
            <a:avLst/>
          </a:prstGeom>
          <a:solidFill>
            <a:srgbClr val="FFFFCC"/>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6" name="直線コネクタ 75"/>
          <p:cNvCxnSpPr>
            <a:stCxn id="72" idx="0"/>
            <a:endCxn id="74" idx="2"/>
          </p:cNvCxnSpPr>
          <p:nvPr/>
        </p:nvCxnSpPr>
        <p:spPr>
          <a:xfrm>
            <a:off x="5148064" y="866382"/>
            <a:ext cx="0" cy="5134369"/>
          </a:xfrm>
          <a:prstGeom prst="line">
            <a:avLst/>
          </a:prstGeom>
          <a:ln/>
        </p:spPr>
        <p:style>
          <a:lnRef idx="2">
            <a:schemeClr val="accent2"/>
          </a:lnRef>
          <a:fillRef idx="0">
            <a:schemeClr val="accent2"/>
          </a:fillRef>
          <a:effectRef idx="1">
            <a:schemeClr val="accent2"/>
          </a:effectRef>
          <a:fontRef idx="minor">
            <a:schemeClr val="tx1"/>
          </a:fontRef>
        </p:style>
      </p:cxnSp>
      <p:sp>
        <p:nvSpPr>
          <p:cNvPr id="134" name="正方形/長方形 133"/>
          <p:cNvSpPr/>
          <p:nvPr/>
        </p:nvSpPr>
        <p:spPr>
          <a:xfrm>
            <a:off x="4928169" y="5752866"/>
            <a:ext cx="1825324" cy="22094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・自然環境の保全と科学技術の利用</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5" name="角丸四角形 134"/>
          <p:cNvSpPr/>
          <p:nvPr/>
        </p:nvSpPr>
        <p:spPr>
          <a:xfrm>
            <a:off x="2152698" y="5752865"/>
            <a:ext cx="2707334" cy="2209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自然環境の保全と科学技術の利用（１，２分野共通）</a:t>
            </a:r>
          </a:p>
        </p:txBody>
      </p:sp>
      <p:sp>
        <p:nvSpPr>
          <p:cNvPr id="148" name="正方形/長方形 147"/>
          <p:cNvSpPr/>
          <p:nvPr/>
        </p:nvSpPr>
        <p:spPr>
          <a:xfrm>
            <a:off x="9022" y="2495890"/>
            <a:ext cx="1178602" cy="1496503"/>
          </a:xfrm>
          <a:prstGeom prst="rect">
            <a:avLst/>
          </a:prstGeom>
          <a:solidFill>
            <a:srgbClr val="FFFFCC"/>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第２学年</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9" name="正方形/長方形 148"/>
          <p:cNvSpPr/>
          <p:nvPr/>
        </p:nvSpPr>
        <p:spPr>
          <a:xfrm>
            <a:off x="5015" y="3992392"/>
            <a:ext cx="1182609" cy="2001112"/>
          </a:xfrm>
          <a:prstGeom prst="rect">
            <a:avLst/>
          </a:prstGeom>
          <a:solidFill>
            <a:srgbClr val="FFFFCC"/>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r>
              <a:rPr lang="ja-JP" altLang="en-US">
                <a:latin typeface="メイリオ" panose="020B0604030504040204" pitchFamily="50" charset="-128"/>
                <a:ea typeface="メイリオ" panose="020B0604030504040204" pitchFamily="50" charset="-128"/>
                <a:cs typeface="メイリオ" panose="020B0604030504040204" pitchFamily="50" charset="-128"/>
              </a:rPr>
              <a:t>第３学年</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0" name="正方形/長方形 149"/>
          <p:cNvSpPr/>
          <p:nvPr/>
        </p:nvSpPr>
        <p:spPr>
          <a:xfrm>
            <a:off x="9022" y="1209698"/>
            <a:ext cx="1178602" cy="1283199"/>
          </a:xfrm>
          <a:prstGeom prst="rect">
            <a:avLst/>
          </a:prstGeom>
          <a:solidFill>
            <a:srgbClr val="FFFFCC"/>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第１学年</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 name="テキスト ボックス 151"/>
          <p:cNvSpPr txBox="1"/>
          <p:nvPr/>
        </p:nvSpPr>
        <p:spPr>
          <a:xfrm>
            <a:off x="9022" y="848129"/>
            <a:ext cx="1178601" cy="349702"/>
          </a:xfrm>
          <a:prstGeom prst="rect">
            <a:avLst/>
          </a:prstGeom>
        </p:spPr>
        <p:style>
          <a:lnRef idx="0">
            <a:schemeClr val="accent2"/>
          </a:lnRef>
          <a:fillRef idx="3">
            <a:schemeClr val="accent2"/>
          </a:fillRef>
          <a:effectRef idx="3">
            <a:schemeClr val="accent2"/>
          </a:effectRef>
          <a:fontRef idx="minor">
            <a:schemeClr val="lt1"/>
          </a:fontRef>
        </p:style>
        <p:txBody>
          <a:bodyPr wrap="square" tIns="72000" bIns="0" rtlCol="0">
            <a:spAutoFit/>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第２分野</a:t>
            </a:r>
          </a:p>
        </p:txBody>
      </p:sp>
      <p:sp>
        <p:nvSpPr>
          <p:cNvPr id="65" name="角丸四角形 64"/>
          <p:cNvSpPr/>
          <p:nvPr/>
        </p:nvSpPr>
        <p:spPr>
          <a:xfrm>
            <a:off x="1268654" y="904670"/>
            <a:ext cx="1252316" cy="26449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dirty="0">
                <a:solidFill>
                  <a:schemeClr val="tx1"/>
                </a:solidFill>
                <a:latin typeface="AR丸ゴシック体E" panose="020F0909000000000000" pitchFamily="49" charset="-128"/>
                <a:ea typeface="AR丸ゴシック体E" panose="020F0909000000000000" pitchFamily="49" charset="-128"/>
                <a:cs typeface="メイリオ" panose="020B0604030504040204" pitchFamily="50" charset="-128"/>
              </a:rPr>
              <a:t>生命</a:t>
            </a:r>
          </a:p>
        </p:txBody>
      </p:sp>
      <p:sp>
        <p:nvSpPr>
          <p:cNvPr id="66" name="角丸四角形 65"/>
          <p:cNvSpPr/>
          <p:nvPr/>
        </p:nvSpPr>
        <p:spPr>
          <a:xfrm>
            <a:off x="5230879" y="904670"/>
            <a:ext cx="1252316" cy="26449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a:solidFill>
                  <a:schemeClr val="tx1"/>
                </a:solidFill>
                <a:latin typeface="AR丸ゴシック体E" panose="020F0909000000000000" pitchFamily="49" charset="-128"/>
                <a:ea typeface="AR丸ゴシック体E" panose="020F0909000000000000" pitchFamily="49" charset="-128"/>
                <a:cs typeface="メイリオ" panose="020B0604030504040204" pitchFamily="50" charset="-128"/>
              </a:rPr>
              <a:t>地球</a:t>
            </a:r>
          </a:p>
        </p:txBody>
      </p:sp>
      <p:sp>
        <p:nvSpPr>
          <p:cNvPr id="68" name="正方形/長方形 67"/>
          <p:cNvSpPr/>
          <p:nvPr/>
        </p:nvSpPr>
        <p:spPr>
          <a:xfrm>
            <a:off x="1976964" y="1264811"/>
            <a:ext cx="1575698" cy="349252"/>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・生物の観察</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・生物の特徴と分類の仕方</a:t>
            </a:r>
            <a:endPar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角丸四角形 68"/>
          <p:cNvSpPr/>
          <p:nvPr/>
        </p:nvSpPr>
        <p:spPr>
          <a:xfrm>
            <a:off x="1250628" y="1241383"/>
            <a:ext cx="640146" cy="418357"/>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生物の観察と分類の仕方</a:t>
            </a:r>
          </a:p>
        </p:txBody>
      </p:sp>
      <p:sp>
        <p:nvSpPr>
          <p:cNvPr id="71" name="正方形/長方形 70"/>
          <p:cNvSpPr/>
          <p:nvPr/>
        </p:nvSpPr>
        <p:spPr>
          <a:xfrm>
            <a:off x="6438227" y="1268158"/>
            <a:ext cx="1907221" cy="234952"/>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・身近な地形や地層、岩石の観察</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角丸四角形 78"/>
          <p:cNvSpPr/>
          <p:nvPr/>
        </p:nvSpPr>
        <p:spPr>
          <a:xfrm>
            <a:off x="5181826" y="1255190"/>
            <a:ext cx="1118366" cy="2965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身近な地形や地層、岩石の観察</a:t>
            </a:r>
          </a:p>
        </p:txBody>
      </p:sp>
      <p:sp>
        <p:nvSpPr>
          <p:cNvPr id="85" name="正方形/長方形 84"/>
          <p:cNvSpPr/>
          <p:nvPr/>
        </p:nvSpPr>
        <p:spPr>
          <a:xfrm>
            <a:off x="1976963" y="1749677"/>
            <a:ext cx="1575700" cy="371294"/>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・植物の体の共通点と相違点</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・動物の体の共通点と相違点</a:t>
            </a:r>
          </a:p>
        </p:txBody>
      </p:sp>
      <p:sp>
        <p:nvSpPr>
          <p:cNvPr id="88" name="角丸四角形 87"/>
          <p:cNvSpPr/>
          <p:nvPr/>
        </p:nvSpPr>
        <p:spPr>
          <a:xfrm>
            <a:off x="1252756" y="1715476"/>
            <a:ext cx="640147" cy="4088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生物の体の共通点と相違点</a:t>
            </a:r>
          </a:p>
        </p:txBody>
      </p:sp>
      <p:sp>
        <p:nvSpPr>
          <p:cNvPr id="94" name="正方形/長方形 93"/>
          <p:cNvSpPr/>
          <p:nvPr/>
        </p:nvSpPr>
        <p:spPr>
          <a:xfrm>
            <a:off x="6438227" y="1551788"/>
            <a:ext cx="1688146" cy="215902"/>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・地層の重なりと過去の様子</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角丸四角形 96"/>
          <p:cNvSpPr/>
          <p:nvPr/>
        </p:nvSpPr>
        <p:spPr>
          <a:xfrm>
            <a:off x="5181827" y="1594263"/>
            <a:ext cx="1118366" cy="3108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地層の重なりと過去の様子</a:t>
            </a:r>
          </a:p>
        </p:txBody>
      </p:sp>
      <p:sp>
        <p:nvSpPr>
          <p:cNvPr id="103" name="正方形/長方形 102"/>
          <p:cNvSpPr/>
          <p:nvPr/>
        </p:nvSpPr>
        <p:spPr>
          <a:xfrm>
            <a:off x="6438228" y="1796917"/>
            <a:ext cx="1907220" cy="346328"/>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・火山活動と火成岩</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・地震の伝わり方と地球内部の働き</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角丸四角形 105"/>
          <p:cNvSpPr/>
          <p:nvPr/>
        </p:nvSpPr>
        <p:spPr>
          <a:xfrm>
            <a:off x="5181827" y="1933324"/>
            <a:ext cx="802320" cy="203493"/>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火山と地震</a:t>
            </a:r>
          </a:p>
        </p:txBody>
      </p:sp>
      <p:sp>
        <p:nvSpPr>
          <p:cNvPr id="112" name="正方形/長方形 111"/>
          <p:cNvSpPr/>
          <p:nvPr/>
        </p:nvSpPr>
        <p:spPr>
          <a:xfrm>
            <a:off x="6438228" y="2197192"/>
            <a:ext cx="2011995" cy="24554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・自然の恵みと火山災害・地震災害</a:t>
            </a:r>
            <a:endParaRPr lang="en-US" altLang="ja-JP"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 name="角丸四角形 114"/>
          <p:cNvSpPr/>
          <p:nvPr/>
        </p:nvSpPr>
        <p:spPr>
          <a:xfrm>
            <a:off x="5181827" y="2180470"/>
            <a:ext cx="1118366" cy="3124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自然の恵みと火山災害・地震災害</a:t>
            </a:r>
          </a:p>
        </p:txBody>
      </p:sp>
      <p:sp>
        <p:nvSpPr>
          <p:cNvPr id="121" name="正方形/長方形 120"/>
          <p:cNvSpPr/>
          <p:nvPr/>
        </p:nvSpPr>
        <p:spPr>
          <a:xfrm>
            <a:off x="1955871" y="2556655"/>
            <a:ext cx="870849" cy="25217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・生物と細胞</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4" name="角丸四角形 123"/>
          <p:cNvSpPr/>
          <p:nvPr/>
        </p:nvSpPr>
        <p:spPr>
          <a:xfrm>
            <a:off x="1252756" y="2569035"/>
            <a:ext cx="640147" cy="2857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生物と細胞</a:t>
            </a:r>
          </a:p>
        </p:txBody>
      </p:sp>
      <p:sp>
        <p:nvSpPr>
          <p:cNvPr id="128" name="正方形/長方形 127"/>
          <p:cNvSpPr/>
          <p:nvPr/>
        </p:nvSpPr>
        <p:spPr>
          <a:xfrm>
            <a:off x="6438227" y="2537722"/>
            <a:ext cx="831347" cy="35340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・気象要素</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・気象観測</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9" name="角丸四角形 128"/>
          <p:cNvSpPr/>
          <p:nvPr/>
        </p:nvSpPr>
        <p:spPr>
          <a:xfrm>
            <a:off x="5212306" y="2556654"/>
            <a:ext cx="688019" cy="2034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気象観測</a:t>
            </a:r>
          </a:p>
        </p:txBody>
      </p:sp>
      <p:sp>
        <p:nvSpPr>
          <p:cNvPr id="133" name="正方形/長方形 132"/>
          <p:cNvSpPr/>
          <p:nvPr/>
        </p:nvSpPr>
        <p:spPr>
          <a:xfrm>
            <a:off x="1955871" y="2932864"/>
            <a:ext cx="1705421" cy="25217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・葉・茎・根のつくりと働き</a:t>
            </a:r>
            <a:endPar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角丸四角形 135"/>
          <p:cNvSpPr/>
          <p:nvPr/>
        </p:nvSpPr>
        <p:spPr>
          <a:xfrm>
            <a:off x="1252756" y="2909195"/>
            <a:ext cx="638019" cy="4428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植物の体のつくりと働き</a:t>
            </a:r>
          </a:p>
        </p:txBody>
      </p:sp>
      <p:sp>
        <p:nvSpPr>
          <p:cNvPr id="138" name="正方形/長方形 137"/>
          <p:cNvSpPr/>
          <p:nvPr/>
        </p:nvSpPr>
        <p:spPr>
          <a:xfrm>
            <a:off x="1950926" y="3405873"/>
            <a:ext cx="1328049" cy="382802"/>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・生命を維持する働き</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・刺激と反応</a:t>
            </a:r>
          </a:p>
        </p:txBody>
      </p:sp>
      <p:sp>
        <p:nvSpPr>
          <p:cNvPr id="139" name="角丸四角形 138"/>
          <p:cNvSpPr/>
          <p:nvPr/>
        </p:nvSpPr>
        <p:spPr>
          <a:xfrm>
            <a:off x="1252756" y="3400684"/>
            <a:ext cx="640147" cy="4496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動物の体のつくりと働き</a:t>
            </a:r>
          </a:p>
        </p:txBody>
      </p:sp>
      <p:sp>
        <p:nvSpPr>
          <p:cNvPr id="141" name="正方形/長方形 140"/>
          <p:cNvSpPr/>
          <p:nvPr/>
        </p:nvSpPr>
        <p:spPr>
          <a:xfrm>
            <a:off x="6438225" y="2945743"/>
            <a:ext cx="1568377" cy="354182"/>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・霧や雲の発生</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・前線の通過と天気の変化</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2" name="角丸四角形 141"/>
          <p:cNvSpPr/>
          <p:nvPr/>
        </p:nvSpPr>
        <p:spPr>
          <a:xfrm>
            <a:off x="5180440" y="2967238"/>
            <a:ext cx="792794" cy="2030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天気の変化</a:t>
            </a:r>
          </a:p>
        </p:txBody>
      </p:sp>
      <p:sp>
        <p:nvSpPr>
          <p:cNvPr id="144" name="正方形/長方形 143"/>
          <p:cNvSpPr/>
          <p:nvPr/>
        </p:nvSpPr>
        <p:spPr>
          <a:xfrm>
            <a:off x="6438224" y="3352016"/>
            <a:ext cx="1568377" cy="339893"/>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・日本の天気の特徴</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・大気の動きと海洋の影響</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 name="角丸四角形 144"/>
          <p:cNvSpPr/>
          <p:nvPr/>
        </p:nvSpPr>
        <p:spPr>
          <a:xfrm>
            <a:off x="5200993" y="3352015"/>
            <a:ext cx="792794" cy="2030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日本の気象</a:t>
            </a:r>
          </a:p>
        </p:txBody>
      </p:sp>
      <p:sp>
        <p:nvSpPr>
          <p:cNvPr id="147" name="正方形/長方形 146"/>
          <p:cNvSpPr/>
          <p:nvPr/>
        </p:nvSpPr>
        <p:spPr>
          <a:xfrm>
            <a:off x="6438226" y="3724641"/>
            <a:ext cx="1440496" cy="241016"/>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・自然の恵みと気象災害</a:t>
            </a:r>
            <a:endParaRPr lang="en-US" altLang="ja-JP"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角丸四角形 150"/>
          <p:cNvSpPr/>
          <p:nvPr/>
        </p:nvSpPr>
        <p:spPr>
          <a:xfrm>
            <a:off x="5200994" y="3715563"/>
            <a:ext cx="1237229" cy="195635"/>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自然の恵みと気象災害</a:t>
            </a:r>
          </a:p>
        </p:txBody>
      </p:sp>
      <p:sp>
        <p:nvSpPr>
          <p:cNvPr id="168" name="正方形/長方形 167"/>
          <p:cNvSpPr/>
          <p:nvPr/>
        </p:nvSpPr>
        <p:spPr>
          <a:xfrm>
            <a:off x="2057347" y="4043986"/>
            <a:ext cx="1486347" cy="344052"/>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・細胞分裂と生物の成長</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・生物の殖え方</a:t>
            </a:r>
          </a:p>
        </p:txBody>
      </p:sp>
      <p:sp>
        <p:nvSpPr>
          <p:cNvPr id="169" name="角丸四角形 168"/>
          <p:cNvSpPr/>
          <p:nvPr/>
        </p:nvSpPr>
        <p:spPr>
          <a:xfrm>
            <a:off x="1268655" y="4047836"/>
            <a:ext cx="732803" cy="3402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生物の成長と殖え方</a:t>
            </a:r>
          </a:p>
        </p:txBody>
      </p:sp>
      <p:sp>
        <p:nvSpPr>
          <p:cNvPr id="171" name="正方形/長方形 170"/>
          <p:cNvSpPr/>
          <p:nvPr/>
        </p:nvSpPr>
        <p:spPr>
          <a:xfrm>
            <a:off x="2064496" y="4489833"/>
            <a:ext cx="1486347" cy="25592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・遺伝の規則性と遺伝子</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2" name="角丸四角形 171"/>
          <p:cNvSpPr/>
          <p:nvPr/>
        </p:nvSpPr>
        <p:spPr>
          <a:xfrm>
            <a:off x="1265250" y="4453626"/>
            <a:ext cx="736208" cy="3471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遺伝の規則性と遺伝子</a:t>
            </a:r>
          </a:p>
        </p:txBody>
      </p:sp>
      <p:sp>
        <p:nvSpPr>
          <p:cNvPr id="174" name="正方形/長方形 173"/>
          <p:cNvSpPr/>
          <p:nvPr/>
        </p:nvSpPr>
        <p:spPr>
          <a:xfrm>
            <a:off x="2068576" y="4884691"/>
            <a:ext cx="1680706" cy="25592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・生物の種類の多様性と進化</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5" name="角丸四角形 174"/>
          <p:cNvSpPr/>
          <p:nvPr/>
        </p:nvSpPr>
        <p:spPr>
          <a:xfrm>
            <a:off x="1263986" y="4876517"/>
            <a:ext cx="844305" cy="311945"/>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生物の種類の多様性と進化</a:t>
            </a:r>
          </a:p>
        </p:txBody>
      </p:sp>
      <p:sp>
        <p:nvSpPr>
          <p:cNvPr id="177" name="正方形/長方形 176"/>
          <p:cNvSpPr/>
          <p:nvPr/>
        </p:nvSpPr>
        <p:spPr>
          <a:xfrm>
            <a:off x="6438229" y="4041226"/>
            <a:ext cx="1126171" cy="353422"/>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・日周運動と自転</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・年周運動と公転</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8" name="角丸四角形 177"/>
          <p:cNvSpPr/>
          <p:nvPr/>
        </p:nvSpPr>
        <p:spPr>
          <a:xfrm>
            <a:off x="5211771" y="4050983"/>
            <a:ext cx="1163015" cy="3300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天体の動きと地球の自転・公転</a:t>
            </a:r>
          </a:p>
        </p:txBody>
      </p:sp>
      <p:sp>
        <p:nvSpPr>
          <p:cNvPr id="180" name="正方形/長方形 179"/>
          <p:cNvSpPr/>
          <p:nvPr/>
        </p:nvSpPr>
        <p:spPr>
          <a:xfrm>
            <a:off x="6438228" y="4471550"/>
            <a:ext cx="1570884" cy="474875"/>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・太陽の様子</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・惑星と恒星</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・月や金星の運動と見え方</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1" name="角丸四角形 180"/>
          <p:cNvSpPr/>
          <p:nvPr/>
        </p:nvSpPr>
        <p:spPr>
          <a:xfrm>
            <a:off x="5212306" y="4472081"/>
            <a:ext cx="999355" cy="2108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太陽系と恒星</a:t>
            </a:r>
          </a:p>
        </p:txBody>
      </p:sp>
      <p:sp>
        <p:nvSpPr>
          <p:cNvPr id="183" name="正方形/長方形 182"/>
          <p:cNvSpPr/>
          <p:nvPr/>
        </p:nvSpPr>
        <p:spPr>
          <a:xfrm>
            <a:off x="3369118" y="5365812"/>
            <a:ext cx="3453732" cy="230034"/>
          </a:xfrm>
          <a:prstGeom prst="rect">
            <a:avLst/>
          </a:prstGeom>
        </p:spPr>
        <p:style>
          <a:lnRef idx="1">
            <a:schemeClr val="accent3"/>
          </a:lnRef>
          <a:fillRef idx="2">
            <a:schemeClr val="accent3"/>
          </a:fillRef>
          <a:effectRef idx="1">
            <a:schemeClr val="accent3"/>
          </a:effectRef>
          <a:fontRef idx="minor">
            <a:schemeClr val="dk1"/>
          </a:fontRef>
        </p:style>
        <p:txBody>
          <a:bodyPr rtlCol="0" anchor="b"/>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・自然界のつり合い　・自然環境の調査と環境保全　・地域の自然災害</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 name="角丸四角形 183"/>
          <p:cNvSpPr/>
          <p:nvPr/>
        </p:nvSpPr>
        <p:spPr>
          <a:xfrm>
            <a:off x="4775987" y="5113605"/>
            <a:ext cx="744152" cy="193366"/>
          </a:xfrm>
          <a:prstGeom prst="roundRect">
            <a:avLst/>
          </a:prstGeom>
          <a:gradFill flip="none" rotWithShape="1">
            <a:gsLst>
              <a:gs pos="0">
                <a:schemeClr val="accent5"/>
              </a:gs>
              <a:gs pos="100000">
                <a:schemeClr val="accent6">
                  <a:lumMod val="60000"/>
                  <a:lumOff val="40000"/>
                </a:schemeClr>
              </a:gs>
            </a:gsLst>
            <a:lin ang="0" scaled="1"/>
            <a:tileRect/>
          </a:gradFill>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rPr>
              <a:t>生物と環境</a:t>
            </a:r>
          </a:p>
        </p:txBody>
      </p:sp>
      <p:sp>
        <p:nvSpPr>
          <p:cNvPr id="159" name="角丸四角形吹き出し 158"/>
          <p:cNvSpPr/>
          <p:nvPr/>
        </p:nvSpPr>
        <p:spPr>
          <a:xfrm>
            <a:off x="3585411" y="1280680"/>
            <a:ext cx="1342758" cy="271108"/>
          </a:xfrm>
          <a:prstGeom prst="wedgeRoundRectCallout">
            <a:avLst>
              <a:gd name="adj1" fmla="val -60429"/>
              <a:gd name="adj2" fmla="val -2483"/>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外見</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から観察できる体のつくりを扱う</a:t>
            </a:r>
          </a:p>
        </p:txBody>
      </p:sp>
      <p:sp>
        <p:nvSpPr>
          <p:cNvPr id="185" name="角丸四角形吹き出し 184"/>
          <p:cNvSpPr/>
          <p:nvPr/>
        </p:nvSpPr>
        <p:spPr>
          <a:xfrm>
            <a:off x="3613987" y="1586492"/>
            <a:ext cx="1463261" cy="693663"/>
          </a:xfrm>
          <a:prstGeom prst="wedgeRoundRectCallout">
            <a:avLst>
              <a:gd name="adj1" fmla="val -57825"/>
              <a:gd name="adj2" fmla="val -5229"/>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外部形態</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の観察を扱う（植物：種子・被子・胞子・単子葉・双子葉）</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、（動物：背骨・体の表面・呼吸方法）</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6" name="角丸四角形吹き出し 165"/>
          <p:cNvSpPr/>
          <p:nvPr/>
        </p:nvSpPr>
        <p:spPr>
          <a:xfrm>
            <a:off x="3035106" y="2344750"/>
            <a:ext cx="1652070" cy="342728"/>
          </a:xfrm>
          <a:prstGeom prst="wedgeRoundRectCallout">
            <a:avLst>
              <a:gd name="adj1" fmla="val -56596"/>
              <a:gd name="adj2" fmla="val -2007"/>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中１</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が外部</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を扱うことに対して、</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中２は内部</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を扱う</a:t>
            </a:r>
          </a:p>
        </p:txBody>
      </p:sp>
      <p:sp>
        <p:nvSpPr>
          <p:cNvPr id="186" name="角丸四角形吹き出し 185"/>
          <p:cNvSpPr/>
          <p:nvPr/>
        </p:nvSpPr>
        <p:spPr>
          <a:xfrm>
            <a:off x="3385586" y="3574699"/>
            <a:ext cx="1367155" cy="336553"/>
          </a:xfrm>
          <a:prstGeom prst="wedgeRoundRectCallout">
            <a:avLst>
              <a:gd name="adj1" fmla="val -61208"/>
              <a:gd name="adj2" fmla="val -2007"/>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「生物の</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変遷と進化</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」は中３へ移行</a:t>
            </a:r>
          </a:p>
        </p:txBody>
      </p:sp>
      <p:sp>
        <p:nvSpPr>
          <p:cNvPr id="187" name="角丸四角形吹き出し 186"/>
          <p:cNvSpPr/>
          <p:nvPr/>
        </p:nvSpPr>
        <p:spPr>
          <a:xfrm>
            <a:off x="3861141" y="4738811"/>
            <a:ext cx="1144344" cy="336553"/>
          </a:xfrm>
          <a:prstGeom prst="wedgeRoundRectCallout">
            <a:avLst>
              <a:gd name="adj1" fmla="val -58651"/>
              <a:gd name="adj2" fmla="val -4180"/>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中２から移行し、</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「多様性」</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が追加</a:t>
            </a:r>
          </a:p>
        </p:txBody>
      </p:sp>
      <p:sp>
        <p:nvSpPr>
          <p:cNvPr id="188" name="角丸四角形吹き出し 187"/>
          <p:cNvSpPr/>
          <p:nvPr/>
        </p:nvSpPr>
        <p:spPr>
          <a:xfrm>
            <a:off x="8284983" y="1264811"/>
            <a:ext cx="792087" cy="409226"/>
          </a:xfrm>
          <a:prstGeom prst="wedgeRoundRectCallout">
            <a:avLst>
              <a:gd name="adj1" fmla="val -60284"/>
              <a:gd name="adj2" fmla="val -9157"/>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「地形」</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「岩石」</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が追加</a:t>
            </a:r>
          </a:p>
        </p:txBody>
      </p:sp>
      <p:sp>
        <p:nvSpPr>
          <p:cNvPr id="189" name="角丸四角形吹き出し 188"/>
          <p:cNvSpPr/>
          <p:nvPr/>
        </p:nvSpPr>
        <p:spPr>
          <a:xfrm>
            <a:off x="8284983" y="1698787"/>
            <a:ext cx="792087" cy="529422"/>
          </a:xfrm>
          <a:prstGeom prst="wedgeRoundRectCallout">
            <a:avLst>
              <a:gd name="adj1" fmla="val -66749"/>
              <a:gd name="adj2" fmla="val -43058"/>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新生代の「第三紀」「第四紀」は削除</a:t>
            </a:r>
          </a:p>
        </p:txBody>
      </p:sp>
      <p:sp>
        <p:nvSpPr>
          <p:cNvPr id="190" name="角丸四角形吹き出し 189"/>
          <p:cNvSpPr/>
          <p:nvPr/>
        </p:nvSpPr>
        <p:spPr>
          <a:xfrm>
            <a:off x="8244409" y="2258638"/>
            <a:ext cx="832660" cy="184099"/>
          </a:xfrm>
          <a:prstGeom prst="wedgeRoundRectCallout">
            <a:avLst>
              <a:gd name="adj1" fmla="val -57694"/>
              <a:gd name="adj2" fmla="val -5980"/>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中３から移行</a:t>
            </a:r>
          </a:p>
        </p:txBody>
      </p:sp>
      <p:sp>
        <p:nvSpPr>
          <p:cNvPr id="191" name="角丸四角形吹き出し 190"/>
          <p:cNvSpPr/>
          <p:nvPr/>
        </p:nvSpPr>
        <p:spPr>
          <a:xfrm>
            <a:off x="7284073" y="2569285"/>
            <a:ext cx="1477704" cy="295917"/>
          </a:xfrm>
          <a:prstGeom prst="wedgeRoundRectCallout">
            <a:avLst>
              <a:gd name="adj1" fmla="val -58913"/>
              <a:gd name="adj2" fmla="val -33170"/>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気圧</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（大気圧）</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中</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１エネルギー領域から移行</a:t>
            </a:r>
          </a:p>
        </p:txBody>
      </p:sp>
      <p:sp>
        <p:nvSpPr>
          <p:cNvPr id="192" name="角丸四角形吹き出し 191"/>
          <p:cNvSpPr/>
          <p:nvPr/>
        </p:nvSpPr>
        <p:spPr>
          <a:xfrm>
            <a:off x="7929117" y="3758301"/>
            <a:ext cx="832660" cy="184099"/>
          </a:xfrm>
          <a:prstGeom prst="wedgeRoundRectCallout">
            <a:avLst>
              <a:gd name="adj1" fmla="val -57694"/>
              <a:gd name="adj2" fmla="val -5980"/>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中３から移行</a:t>
            </a:r>
          </a:p>
        </p:txBody>
      </p:sp>
      <p:sp>
        <p:nvSpPr>
          <p:cNvPr id="193" name="角丸四角形吹き出し 192"/>
          <p:cNvSpPr/>
          <p:nvPr/>
        </p:nvSpPr>
        <p:spPr>
          <a:xfrm>
            <a:off x="8022925" y="4777466"/>
            <a:ext cx="1003632" cy="198101"/>
          </a:xfrm>
          <a:prstGeom prst="wedgeRoundRectCallout">
            <a:avLst>
              <a:gd name="adj1" fmla="val -63873"/>
              <a:gd name="adj2" fmla="val -2007"/>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「金星」</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を扱う</a:t>
            </a:r>
          </a:p>
        </p:txBody>
      </p:sp>
      <p:sp>
        <p:nvSpPr>
          <p:cNvPr id="194" name="角丸四角形吹き出し 193"/>
          <p:cNvSpPr/>
          <p:nvPr/>
        </p:nvSpPr>
        <p:spPr>
          <a:xfrm>
            <a:off x="5722721" y="4992948"/>
            <a:ext cx="1485312" cy="347670"/>
          </a:xfrm>
          <a:prstGeom prst="wedgeRoundRectCallout">
            <a:avLst>
              <a:gd name="adj1" fmla="val -52899"/>
              <a:gd name="adj2" fmla="val 49149"/>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「外来種」は</a:t>
            </a:r>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「外来生物」</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に呼び方を変更</a:t>
            </a:r>
          </a:p>
        </p:txBody>
      </p:sp>
      <p:sp>
        <p:nvSpPr>
          <p:cNvPr id="195" name="角丸四角形吹き出し 194"/>
          <p:cNvSpPr/>
          <p:nvPr/>
        </p:nvSpPr>
        <p:spPr>
          <a:xfrm>
            <a:off x="6869706" y="5405852"/>
            <a:ext cx="1009016" cy="184099"/>
          </a:xfrm>
          <a:prstGeom prst="wedgeRoundRectCallout">
            <a:avLst>
              <a:gd name="adj1" fmla="val -63873"/>
              <a:gd name="adj2" fmla="val -2007"/>
              <a:gd name="adj3" fmla="val 16667"/>
            </a:avLst>
          </a:prstGeom>
          <a:ln w="3175"/>
        </p:spPr>
        <p:style>
          <a:lnRef idx="2">
            <a:schemeClr val="dk1"/>
          </a:lnRef>
          <a:fillRef idx="1">
            <a:schemeClr val="lt1"/>
          </a:fillRef>
          <a:effectRef idx="0">
            <a:schemeClr val="dk1"/>
          </a:effectRef>
          <a:fontRef idx="minor">
            <a:schemeClr val="dk1"/>
          </a:fontRef>
        </p:style>
        <p:txBody>
          <a:bodyPr tIns="108000" bIns="108000" rtlCol="0" anchor="ctr"/>
          <a:lstStyle/>
          <a:p>
            <a:r>
              <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「地域」</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を扱う</a:t>
            </a:r>
          </a:p>
        </p:txBody>
      </p:sp>
      <p:sp>
        <p:nvSpPr>
          <p:cNvPr id="67" name="テキスト ボックス 66"/>
          <p:cNvSpPr txBox="1"/>
          <p:nvPr/>
        </p:nvSpPr>
        <p:spPr>
          <a:xfrm>
            <a:off x="2908930" y="881181"/>
            <a:ext cx="2197672" cy="369332"/>
          </a:xfrm>
          <a:prstGeom prst="rect">
            <a:avLst/>
          </a:prstGeom>
          <a:noFill/>
        </p:spPr>
        <p:txBody>
          <a:bodyPr wrap="square" rtlCol="0">
            <a:spAutoFit/>
          </a:bodyPr>
          <a:lstStyle/>
          <a:p>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多様性と共通性の視点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＜中学校＞細胞～個体～生態系レベル</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p:cNvSpPr txBox="1"/>
          <p:nvPr/>
        </p:nvSpPr>
        <p:spPr>
          <a:xfrm>
            <a:off x="6948264" y="886623"/>
            <a:ext cx="2119114" cy="369332"/>
          </a:xfrm>
          <a:prstGeom prst="rect">
            <a:avLst/>
          </a:prstGeom>
          <a:noFill/>
        </p:spPr>
        <p:txBody>
          <a:bodyPr wrap="square" rtlCol="0">
            <a:spAutoFit/>
          </a:bodyPr>
          <a:lstStyle/>
          <a:p>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時間的・空間的な視点</a:t>
            </a:r>
            <a:r>
              <a:rPr kumimoji="1"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＜中学校＞身のまわり～地球レベル</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4552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3218" y="1772529"/>
            <a:ext cx="8623496" cy="1744368"/>
          </a:xfrm>
        </p:spPr>
        <p:txBody>
          <a:bodyPr anchor="ctr">
            <a:noAutofit/>
          </a:bodyPr>
          <a:lstStyle/>
          <a:p>
            <a:pPr marL="34290" indent="0" algn="ctr">
              <a:buNone/>
            </a:pPr>
            <a:r>
              <a:rPr lang="ja-JP" altLang="en-US"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児童・生徒の理科に関する実態は</a:t>
            </a:r>
            <a:r>
              <a:rPr lang="en-US" altLang="ja-JP"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r>
              <a:rPr lang="ja-JP" altLang="en-US"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endParaRPr lang="en-US" altLang="ja-JP"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55435" y="3762143"/>
            <a:ext cx="3225546" cy="2699766"/>
          </a:xfrm>
          <a:prstGeom prst="rect">
            <a:avLst/>
          </a:prstGeom>
        </p:spPr>
      </p:pic>
    </p:spTree>
    <p:extLst>
      <p:ext uri="{BB962C8B-B14F-4D97-AF65-F5344CB8AC3E}">
        <p14:creationId xmlns:p14="http://schemas.microsoft.com/office/powerpoint/2010/main" val="93512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lang="ja-JP" altLang="en-US" smtClean="0"/>
              <a:pPr/>
              <a:t>3</a:t>
            </a:fld>
            <a:endParaRPr lang="ja-JP" altLang="en-US"/>
          </a:p>
        </p:txBody>
      </p:sp>
      <p:sp>
        <p:nvSpPr>
          <p:cNvPr id="3" name="テキスト ボックス 2"/>
          <p:cNvSpPr txBox="1"/>
          <p:nvPr/>
        </p:nvSpPr>
        <p:spPr>
          <a:xfrm>
            <a:off x="1" y="0"/>
            <a:ext cx="91440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① 平成</a:t>
            </a:r>
            <a:r>
              <a:rPr lang="en-US" altLang="ja-JP" sz="3200" dirty="0">
                <a:latin typeface="ＭＳ ゴシック" panose="020B0609070205080204" pitchFamily="49" charset="-128"/>
                <a:ea typeface="ＭＳ ゴシック" panose="020B0609070205080204" pitchFamily="49" charset="-128"/>
              </a:rPr>
              <a:t>30</a:t>
            </a:r>
            <a:r>
              <a:rPr lang="ja-JP" altLang="en-US" sz="3200" dirty="0">
                <a:latin typeface="ＭＳ ゴシック" panose="020B0609070205080204" pitchFamily="49" charset="-128"/>
                <a:ea typeface="ＭＳ ゴシック" panose="020B0609070205080204" pitchFamily="49" charset="-128"/>
              </a:rPr>
              <a:t>年度全国学力・学習状況調査結果</a:t>
            </a:r>
            <a:endParaRPr lang="en-US" altLang="ja-JP" sz="3200" dirty="0">
              <a:latin typeface="ＭＳ ゴシック" panose="020B0609070205080204" pitchFamily="49" charset="-128"/>
              <a:ea typeface="ＭＳ ゴシック" panose="020B0609070205080204" pitchFamily="49"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652037"/>
            <a:ext cx="88392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17" y="2096964"/>
            <a:ext cx="8067676" cy="45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985838" y="6530340"/>
            <a:ext cx="7545655" cy="307777"/>
          </a:xfrm>
          <a:prstGeom prst="rect">
            <a:avLst/>
          </a:prstGeom>
          <a:noFill/>
        </p:spPr>
        <p:txBody>
          <a:bodyPr wrap="none" rtlCol="0">
            <a:spAutoFit/>
          </a:bodyPr>
          <a:lstStyle/>
          <a:p>
            <a:r>
              <a:rPr lang="ja-JP" altLang="en-US" sz="1400" dirty="0">
                <a:latin typeface="ＭＳ ゴシック" panose="020B0609070205080204" pitchFamily="49" charset="-128"/>
                <a:ea typeface="ＭＳ ゴシック" panose="020B0609070205080204" pitchFamily="49" charset="-128"/>
              </a:rPr>
              <a:t>平成</a:t>
            </a:r>
            <a:r>
              <a:rPr lang="en-US" altLang="ja-JP" sz="1400" dirty="0">
                <a:latin typeface="ＭＳ ゴシック" panose="020B0609070205080204" pitchFamily="49" charset="-128"/>
                <a:ea typeface="ＭＳ ゴシック" panose="020B0609070205080204" pitchFamily="49" charset="-128"/>
              </a:rPr>
              <a:t>30</a:t>
            </a:r>
            <a:r>
              <a:rPr lang="ja-JP" altLang="en-US" sz="1400" dirty="0">
                <a:latin typeface="ＭＳ ゴシック" panose="020B0609070205080204" pitchFamily="49" charset="-128"/>
                <a:ea typeface="ＭＳ ゴシック" panose="020B0609070205080204" pitchFamily="49" charset="-128"/>
              </a:rPr>
              <a:t>年度全国学力・学習状況調査調査結果のポイントについて </a:t>
            </a:r>
            <a:r>
              <a:rPr lang="en-US" altLang="ja-JP" sz="1400" dirty="0" err="1">
                <a:latin typeface="ＭＳ ゴシック" panose="020B0609070205080204" pitchFamily="49" charset="-128"/>
                <a:ea typeface="ＭＳ ゴシック" panose="020B0609070205080204" pitchFamily="49" charset="-128"/>
              </a:rPr>
              <a:t>H30.07</a:t>
            </a:r>
            <a:r>
              <a:rPr lang="ja-JP" altLang="en-US" sz="1400" dirty="0">
                <a:latin typeface="ＭＳ ゴシック" panose="020B0609070205080204" pitchFamily="49" charset="-128"/>
                <a:ea typeface="ＭＳ ゴシック" panose="020B0609070205080204" pitchFamily="49" charset="-128"/>
              </a:rPr>
              <a:t> 北海道教育委員会</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5" name="楕円 4">
            <a:extLst>
              <a:ext uri="{FF2B5EF4-FFF2-40B4-BE49-F238E27FC236}">
                <a16:creationId xmlns="" xmlns:a16="http://schemas.microsoft.com/office/drawing/2014/main" id="{4AC22F2D-50B9-4B58-8983-659364565F30}"/>
              </a:ext>
            </a:extLst>
          </p:cNvPr>
          <p:cNvSpPr/>
          <p:nvPr/>
        </p:nvSpPr>
        <p:spPr>
          <a:xfrm>
            <a:off x="6333423" y="4237481"/>
            <a:ext cx="712269" cy="232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 xmlns:a16="http://schemas.microsoft.com/office/drawing/2014/main" id="{3243291B-212B-46FB-863A-64ACC570E38C}"/>
              </a:ext>
            </a:extLst>
          </p:cNvPr>
          <p:cNvSpPr/>
          <p:nvPr/>
        </p:nvSpPr>
        <p:spPr>
          <a:xfrm>
            <a:off x="6333423" y="6356351"/>
            <a:ext cx="712269" cy="232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 xmlns:a16="http://schemas.microsoft.com/office/drawing/2014/main" id="{5708C0E7-F1DF-413F-8658-E5C9CC0A2244}"/>
              </a:ext>
            </a:extLst>
          </p:cNvPr>
          <p:cNvSpPr/>
          <p:nvPr/>
        </p:nvSpPr>
        <p:spPr>
          <a:xfrm>
            <a:off x="6333423" y="5387588"/>
            <a:ext cx="712269" cy="232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824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lang="ja-JP" altLang="en-US" smtClean="0"/>
              <a:pPr/>
              <a:t>4</a:t>
            </a:fld>
            <a:endParaRPr lang="ja-JP" altLang="en-US"/>
          </a:p>
        </p:txBody>
      </p:sp>
      <p:sp>
        <p:nvSpPr>
          <p:cNvPr id="3" name="テキスト ボックス 2"/>
          <p:cNvSpPr txBox="1"/>
          <p:nvPr/>
        </p:nvSpPr>
        <p:spPr>
          <a:xfrm>
            <a:off x="1" y="4218"/>
            <a:ext cx="91440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① 平成</a:t>
            </a:r>
            <a:r>
              <a:rPr lang="en-US" altLang="ja-JP" sz="3200" dirty="0">
                <a:latin typeface="ＭＳ ゴシック" panose="020B0609070205080204" pitchFamily="49" charset="-128"/>
                <a:ea typeface="ＭＳ ゴシック" panose="020B0609070205080204" pitchFamily="49" charset="-128"/>
              </a:rPr>
              <a:t>30</a:t>
            </a:r>
            <a:r>
              <a:rPr lang="ja-JP" altLang="en-US" sz="3200" dirty="0">
                <a:latin typeface="ＭＳ ゴシック" panose="020B0609070205080204" pitchFamily="49" charset="-128"/>
                <a:ea typeface="ＭＳ ゴシック" panose="020B0609070205080204" pitchFamily="49" charset="-128"/>
              </a:rPr>
              <a:t>年度全国学力・学習状況調査結果</a:t>
            </a:r>
            <a:endParaRPr lang="en-US" altLang="ja-JP" sz="3200" dirty="0">
              <a:latin typeface="ＭＳ ゴシック" panose="020B0609070205080204" pitchFamily="49" charset="-128"/>
              <a:ea typeface="ＭＳ ゴシック" panose="020B0609070205080204" pitchFamily="49"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770778"/>
            <a:ext cx="88392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55" y="2233370"/>
            <a:ext cx="8379092" cy="429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985838" y="6530340"/>
            <a:ext cx="7545655" cy="307777"/>
          </a:xfrm>
          <a:prstGeom prst="rect">
            <a:avLst/>
          </a:prstGeom>
          <a:noFill/>
        </p:spPr>
        <p:txBody>
          <a:bodyPr wrap="none" rtlCol="0">
            <a:spAutoFit/>
          </a:bodyPr>
          <a:lstStyle/>
          <a:p>
            <a:r>
              <a:rPr lang="ja-JP" altLang="en-US" sz="1400" dirty="0">
                <a:latin typeface="ＭＳ ゴシック" panose="020B0609070205080204" pitchFamily="49" charset="-128"/>
                <a:ea typeface="ＭＳ ゴシック" panose="020B0609070205080204" pitchFamily="49" charset="-128"/>
              </a:rPr>
              <a:t>平成</a:t>
            </a:r>
            <a:r>
              <a:rPr lang="en-US" altLang="ja-JP" sz="1400" dirty="0">
                <a:latin typeface="ＭＳ ゴシック" panose="020B0609070205080204" pitchFamily="49" charset="-128"/>
                <a:ea typeface="ＭＳ ゴシック" panose="020B0609070205080204" pitchFamily="49" charset="-128"/>
              </a:rPr>
              <a:t>30</a:t>
            </a:r>
            <a:r>
              <a:rPr lang="ja-JP" altLang="en-US" sz="1400" dirty="0">
                <a:latin typeface="ＭＳ ゴシック" panose="020B0609070205080204" pitchFamily="49" charset="-128"/>
                <a:ea typeface="ＭＳ ゴシック" panose="020B0609070205080204" pitchFamily="49" charset="-128"/>
              </a:rPr>
              <a:t>年度全国学力・学習状況調査調査結果のポイントについて </a:t>
            </a:r>
            <a:r>
              <a:rPr lang="en-US" altLang="ja-JP" sz="1400" dirty="0" err="1">
                <a:latin typeface="ＭＳ ゴシック" panose="020B0609070205080204" pitchFamily="49" charset="-128"/>
                <a:ea typeface="ＭＳ ゴシック" panose="020B0609070205080204" pitchFamily="49" charset="-128"/>
              </a:rPr>
              <a:t>H30.07</a:t>
            </a:r>
            <a:r>
              <a:rPr lang="ja-JP" altLang="en-US" sz="1400" dirty="0">
                <a:latin typeface="ＭＳ ゴシック" panose="020B0609070205080204" pitchFamily="49" charset="-128"/>
                <a:ea typeface="ＭＳ ゴシック" panose="020B0609070205080204" pitchFamily="49" charset="-128"/>
              </a:rPr>
              <a:t> 北海道教育委員会</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8" name="楕円 7">
            <a:extLst>
              <a:ext uri="{FF2B5EF4-FFF2-40B4-BE49-F238E27FC236}">
                <a16:creationId xmlns="" xmlns:a16="http://schemas.microsoft.com/office/drawing/2014/main" id="{CF032B48-9B5D-4C2D-9ABB-9A4F68DBB176}"/>
              </a:ext>
            </a:extLst>
          </p:cNvPr>
          <p:cNvSpPr/>
          <p:nvPr/>
        </p:nvSpPr>
        <p:spPr>
          <a:xfrm>
            <a:off x="6631806" y="4352980"/>
            <a:ext cx="712269" cy="1901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 xmlns:a16="http://schemas.microsoft.com/office/drawing/2014/main" id="{D0D1E4B2-17E1-49CF-BED8-F6BC3593271A}"/>
              </a:ext>
            </a:extLst>
          </p:cNvPr>
          <p:cNvSpPr/>
          <p:nvPr/>
        </p:nvSpPr>
        <p:spPr>
          <a:xfrm>
            <a:off x="6631806" y="5431009"/>
            <a:ext cx="712269" cy="1901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 xmlns:a16="http://schemas.microsoft.com/office/drawing/2014/main" id="{337668EB-0351-408E-B5FD-61D626C0733D}"/>
              </a:ext>
            </a:extLst>
          </p:cNvPr>
          <p:cNvSpPr/>
          <p:nvPr/>
        </p:nvSpPr>
        <p:spPr>
          <a:xfrm>
            <a:off x="6631806" y="6303443"/>
            <a:ext cx="712269" cy="1901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775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lang="ja-JP" altLang="en-US" smtClean="0"/>
              <a:pPr/>
              <a:t>5</a:t>
            </a:fld>
            <a:endParaRPr lang="ja-JP" altLang="en-US"/>
          </a:p>
        </p:txBody>
      </p:sp>
      <p:sp>
        <p:nvSpPr>
          <p:cNvPr id="3" name="テキスト ボックス 2"/>
          <p:cNvSpPr txBox="1"/>
          <p:nvPr/>
        </p:nvSpPr>
        <p:spPr>
          <a:xfrm>
            <a:off x="1" y="214313"/>
            <a:ext cx="91440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① 平成</a:t>
            </a:r>
            <a:r>
              <a:rPr lang="en-US" altLang="ja-JP" sz="3200" dirty="0">
                <a:latin typeface="ＭＳ ゴシック" panose="020B0609070205080204" pitchFamily="49" charset="-128"/>
                <a:ea typeface="ＭＳ ゴシック" panose="020B0609070205080204" pitchFamily="49" charset="-128"/>
              </a:rPr>
              <a:t>30</a:t>
            </a:r>
            <a:r>
              <a:rPr lang="ja-JP" altLang="en-US" sz="3200" dirty="0">
                <a:latin typeface="ＭＳ ゴシック" panose="020B0609070205080204" pitchFamily="49" charset="-128"/>
                <a:ea typeface="ＭＳ ゴシック" panose="020B0609070205080204" pitchFamily="49" charset="-128"/>
              </a:rPr>
              <a:t>年度全国学力・学習状況調査結果</a:t>
            </a:r>
            <a:endParaRPr lang="en-US" altLang="ja-JP" sz="3200"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4772926" y="1127936"/>
            <a:ext cx="3057247" cy="954107"/>
          </a:xfrm>
          <a:prstGeom prst="rect">
            <a:avLst/>
          </a:prstGeom>
        </p:spPr>
        <p:txBody>
          <a:bodyPr wrap="none">
            <a:spAutoFit/>
          </a:bodyPr>
          <a:lstStyle/>
          <a:p>
            <a:r>
              <a:rPr lang="ja-JP" altLang="en-US" sz="2800" dirty="0">
                <a:latin typeface="ＭＳ ゴシック" panose="020B0609070205080204" pitchFamily="49" charset="-128"/>
                <a:ea typeface="ＭＳ ゴシック" panose="020B0609070205080204" pitchFamily="49" charset="-128"/>
              </a:rPr>
              <a:t>＜中学校＞</a:t>
            </a:r>
            <a:endParaRPr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問題番号９（２）</a:t>
            </a:r>
            <a:endParaRPr lang="ja-JP" altLang="en-US" sz="2800"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8" y="865344"/>
            <a:ext cx="4457460" cy="5166602"/>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17" y="6031946"/>
            <a:ext cx="7610259" cy="806114"/>
          </a:xfrm>
          <a:prstGeom prst="rect">
            <a:avLst/>
          </a:prstGeom>
        </p:spPr>
      </p:pic>
      <p:sp>
        <p:nvSpPr>
          <p:cNvPr id="9" name="角丸四角形 8"/>
          <p:cNvSpPr/>
          <p:nvPr/>
        </p:nvSpPr>
        <p:spPr>
          <a:xfrm>
            <a:off x="4675020" y="2482682"/>
            <a:ext cx="4168190" cy="158119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　 植物を入れた容器の中の湿度が高くなる蒸散以外の原因を指摘できる</a:t>
            </a:r>
          </a:p>
        </p:txBody>
      </p:sp>
      <p:sp>
        <p:nvSpPr>
          <p:cNvPr id="10" name="テキスト ボックス 9"/>
          <p:cNvSpPr txBox="1"/>
          <p:nvPr/>
        </p:nvSpPr>
        <p:spPr>
          <a:xfrm>
            <a:off x="4772926" y="4323900"/>
            <a:ext cx="4070284" cy="1477328"/>
          </a:xfrm>
          <a:prstGeom prst="rect">
            <a:avLst/>
          </a:prstGeom>
          <a:solidFill>
            <a:srgbClr val="FFFF00"/>
          </a:solidFill>
          <a:ln>
            <a:solidFill>
              <a:srgbClr val="FF6600"/>
            </a:solidFill>
          </a:ln>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正答率</a:t>
            </a:r>
            <a:endParaRPr kumimoji="1" lang="en-US" altLang="ja-JP" dirty="0">
              <a:latin typeface="ＭＳ ゴシック" panose="020B0609070205080204" pitchFamily="49" charset="-128"/>
              <a:ea typeface="ＭＳ ゴシック" panose="020B0609070205080204" pitchFamily="49" charset="-128"/>
            </a:endParaRPr>
          </a:p>
          <a:p>
            <a:pPr algn="ctr"/>
            <a:r>
              <a:rPr lang="en-US" altLang="ja-JP" sz="5400" dirty="0">
                <a:latin typeface="ＭＳ ゴシック" panose="020B0609070205080204" pitchFamily="49" charset="-128"/>
                <a:ea typeface="ＭＳ ゴシック" panose="020B0609070205080204" pitchFamily="49" charset="-128"/>
              </a:rPr>
              <a:t>19.8</a:t>
            </a:r>
            <a:r>
              <a:rPr lang="ja-JP" altLang="en-US" sz="5400" dirty="0">
                <a:latin typeface="ＭＳ ゴシック" panose="020B0609070205080204" pitchFamily="49" charset="-128"/>
                <a:ea typeface="ＭＳ ゴシック" panose="020B0609070205080204" pitchFamily="49" charset="-128"/>
              </a:rPr>
              <a:t>％</a:t>
            </a:r>
            <a:endParaRPr lang="en-US" altLang="ja-JP" sz="5400"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3017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 xmlns:a16="http://schemas.microsoft.com/office/drawing/2014/main" id="{199AC43A-59B2-40BF-93DA-8967ECDD44C1}"/>
              </a:ext>
            </a:extLst>
          </p:cNvPr>
          <p:cNvSpPr txBox="1">
            <a:spLocks/>
          </p:cNvSpPr>
          <p:nvPr/>
        </p:nvSpPr>
        <p:spPr>
          <a:xfrm>
            <a:off x="0" y="607956"/>
            <a:ext cx="8623496" cy="1744368"/>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4290" indent="0">
              <a:buFont typeface="Arial" panose="020B0604020202020204" pitchFamily="34" charset="0"/>
              <a:buNone/>
            </a:pPr>
            <a:r>
              <a:rPr lang="en-US" altLang="ja-JP"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r>
              <a:rPr lang="ja-JP" altLang="en-US"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協議</a:t>
            </a:r>
            <a:r>
              <a:rPr lang="en-US" altLang="ja-JP"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p>
        </p:txBody>
      </p:sp>
      <p:sp>
        <p:nvSpPr>
          <p:cNvPr id="3" name="コンテンツ プレースホルダー 2">
            <a:extLst>
              <a:ext uri="{FF2B5EF4-FFF2-40B4-BE49-F238E27FC236}">
                <a16:creationId xmlns="" xmlns:a16="http://schemas.microsoft.com/office/drawing/2014/main" id="{41EF1DC3-F77F-4036-B631-99EF2BA8B970}"/>
              </a:ext>
            </a:extLst>
          </p:cNvPr>
          <p:cNvSpPr txBox="1">
            <a:spLocks/>
          </p:cNvSpPr>
          <p:nvPr/>
        </p:nvSpPr>
        <p:spPr>
          <a:xfrm>
            <a:off x="416369" y="2962120"/>
            <a:ext cx="8623496" cy="1744368"/>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4290" indent="0">
              <a:buFont typeface="Arial" panose="020B0604020202020204" pitchFamily="34" charset="0"/>
              <a:buNone/>
            </a:pPr>
            <a:r>
              <a:rPr lang="ja-JP" altLang="en-US"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科学的に探究する力を身に付けさせるための授業改善</a:t>
            </a:r>
            <a:endParaRPr lang="en-US" altLang="ja-JP"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1237786" y="5157441"/>
            <a:ext cx="6657278" cy="1015663"/>
          </a:xfrm>
          <a:prstGeom prst="rect">
            <a:avLst/>
          </a:prstGeom>
          <a:solidFill>
            <a:srgbClr val="FFFF00"/>
          </a:solidFill>
          <a:ln>
            <a:solidFill>
              <a:srgbClr val="FF6600"/>
            </a:solidFill>
          </a:ln>
        </p:spPr>
        <p:txBody>
          <a:bodyPr wrap="square" rtlCol="0">
            <a:spAutoFit/>
          </a:bodyPr>
          <a:lstStyle/>
          <a:p>
            <a:r>
              <a:rPr kumimoji="1" lang="ja-JP" altLang="en-US" sz="6000" dirty="0">
                <a:latin typeface="ＭＳ ゴシック" panose="020B0609070205080204" pitchFamily="49" charset="-128"/>
                <a:ea typeface="ＭＳ ゴシック" panose="020B0609070205080204" pitchFamily="49" charset="-128"/>
              </a:rPr>
              <a:t>資質・能力の育成</a:t>
            </a:r>
          </a:p>
        </p:txBody>
      </p:sp>
    </p:spTree>
    <p:extLst>
      <p:ext uri="{BB962C8B-B14F-4D97-AF65-F5344CB8AC3E}">
        <p14:creationId xmlns:p14="http://schemas.microsoft.com/office/powerpoint/2010/main" val="43807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430C3C80-8332-4653-9B1F-F1AC3DE74A1D}"/>
              </a:ext>
            </a:extLst>
          </p:cNvPr>
          <p:cNvSpPr txBox="1">
            <a:spLocks/>
          </p:cNvSpPr>
          <p:nvPr/>
        </p:nvSpPr>
        <p:spPr>
          <a:xfrm>
            <a:off x="579120" y="1727904"/>
            <a:ext cx="7904480" cy="1744368"/>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4290" indent="0">
              <a:buFont typeface="Arial" panose="020B0604020202020204" pitchFamily="34" charset="0"/>
              <a:buNone/>
            </a:pPr>
            <a:r>
              <a:rPr lang="ja-JP" altLang="en-US"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１　理科の見方・考え方を　　</a:t>
            </a:r>
            <a:endParaRPr lang="en-US" altLang="ja-JP"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marL="34290" indent="0">
              <a:buFont typeface="Arial" panose="020B0604020202020204" pitchFamily="34" charset="0"/>
              <a:buNone/>
            </a:pPr>
            <a:r>
              <a:rPr lang="ja-JP" altLang="en-US"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働かせる。</a:t>
            </a:r>
            <a:endParaRPr lang="en-US" altLang="ja-JP"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 xmlns:a16="http://schemas.microsoft.com/office/drawing/2014/main" id="{73A80935-43FC-4EAA-8AA6-75DF611062F9}"/>
              </a:ext>
            </a:extLst>
          </p:cNvPr>
          <p:cNvSpPr txBox="1">
            <a:spLocks/>
          </p:cNvSpPr>
          <p:nvPr/>
        </p:nvSpPr>
        <p:spPr>
          <a:xfrm>
            <a:off x="579120" y="3717688"/>
            <a:ext cx="7762240" cy="1744368"/>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4290" indent="0">
              <a:buFont typeface="Arial" panose="020B0604020202020204" pitchFamily="34" charset="0"/>
              <a:buNone/>
            </a:pPr>
            <a:r>
              <a:rPr lang="ja-JP" altLang="en-US"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２　科学的に探究する学習　</a:t>
            </a:r>
            <a:endParaRPr lang="en-US" altLang="ja-JP"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marL="34290" indent="0">
              <a:buFont typeface="Arial" panose="020B0604020202020204" pitchFamily="34" charset="0"/>
              <a:buNone/>
            </a:pPr>
            <a:r>
              <a:rPr lang="ja-JP" altLang="en-US"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活動の過程を充実させる。</a:t>
            </a:r>
            <a:endParaRPr lang="en-US" altLang="ja-JP"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5" name="コンテンツ プレースホルダー 2">
            <a:extLst>
              <a:ext uri="{FF2B5EF4-FFF2-40B4-BE49-F238E27FC236}">
                <a16:creationId xmlns="" xmlns:a16="http://schemas.microsoft.com/office/drawing/2014/main" id="{B3ABA048-575B-4453-A6D6-8CBAF7080E6F}"/>
              </a:ext>
            </a:extLst>
          </p:cNvPr>
          <p:cNvSpPr txBox="1">
            <a:spLocks/>
          </p:cNvSpPr>
          <p:nvPr/>
        </p:nvSpPr>
        <p:spPr>
          <a:xfrm>
            <a:off x="260252" y="0"/>
            <a:ext cx="8623496" cy="1744368"/>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4290" indent="0" algn="ctr">
              <a:buFont typeface="Arial" panose="020B0604020202020204" pitchFamily="34" charset="0"/>
              <a:buNone/>
            </a:pPr>
            <a:r>
              <a:rPr lang="ja-JP" altLang="en-US"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授業改善の方向性</a:t>
            </a:r>
            <a:endParaRPr lang="en-US" altLang="ja-JP" sz="60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6" name="コンテンツ プレースホルダー 2">
            <a:extLst>
              <a:ext uri="{FF2B5EF4-FFF2-40B4-BE49-F238E27FC236}">
                <a16:creationId xmlns="" xmlns:a16="http://schemas.microsoft.com/office/drawing/2014/main" id="{73A80935-43FC-4EAA-8AA6-75DF611062F9}"/>
              </a:ext>
            </a:extLst>
          </p:cNvPr>
          <p:cNvSpPr txBox="1">
            <a:spLocks/>
          </p:cNvSpPr>
          <p:nvPr/>
        </p:nvSpPr>
        <p:spPr>
          <a:xfrm>
            <a:off x="579120" y="5369912"/>
            <a:ext cx="7762240" cy="1744368"/>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4290" indent="0">
              <a:buFont typeface="Arial" panose="020B0604020202020204" pitchFamily="34" charset="0"/>
              <a:buNone/>
            </a:pPr>
            <a:r>
              <a:rPr lang="ja-JP" altLang="en-US"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３　生徒の主体性</a:t>
            </a:r>
            <a:endParaRPr lang="en-US" altLang="ja-JP" sz="4800" dirty="0">
              <a:solidFill>
                <a:schemeClr val="bg2">
                  <a:lumMod val="1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3288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39255" y="2186862"/>
            <a:ext cx="8353225" cy="48605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比較する</a:t>
            </a:r>
          </a:p>
        </p:txBody>
      </p:sp>
      <p:sp>
        <p:nvSpPr>
          <p:cNvPr id="7" name="正方形/長方形 6"/>
          <p:cNvSpPr/>
          <p:nvPr/>
        </p:nvSpPr>
        <p:spPr>
          <a:xfrm>
            <a:off x="539255" y="2779325"/>
            <a:ext cx="8353225" cy="48605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関係づける</a:t>
            </a:r>
          </a:p>
        </p:txBody>
      </p:sp>
      <p:sp>
        <p:nvSpPr>
          <p:cNvPr id="8" name="正方形/長方形 7"/>
          <p:cNvSpPr/>
          <p:nvPr/>
        </p:nvSpPr>
        <p:spPr>
          <a:xfrm>
            <a:off x="539255" y="3371789"/>
            <a:ext cx="8353225" cy="48605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条件を制御する</a:t>
            </a:r>
          </a:p>
        </p:txBody>
      </p:sp>
      <p:sp>
        <p:nvSpPr>
          <p:cNvPr id="9" name="正方形/長方形 8"/>
          <p:cNvSpPr/>
          <p:nvPr/>
        </p:nvSpPr>
        <p:spPr>
          <a:xfrm>
            <a:off x="539255" y="3964252"/>
            <a:ext cx="8353225" cy="48605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多面的に考える</a:t>
            </a:r>
          </a:p>
        </p:txBody>
      </p:sp>
      <p:sp>
        <p:nvSpPr>
          <p:cNvPr id="11" name="正方形/長方形 10"/>
          <p:cNvSpPr/>
          <p:nvPr/>
        </p:nvSpPr>
        <p:spPr>
          <a:xfrm>
            <a:off x="539255" y="4582939"/>
            <a:ext cx="8353225" cy="48605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探究活動</a:t>
            </a:r>
          </a:p>
        </p:txBody>
      </p:sp>
      <p:sp>
        <p:nvSpPr>
          <p:cNvPr id="12" name="正方形/長方形 11"/>
          <p:cNvSpPr/>
          <p:nvPr/>
        </p:nvSpPr>
        <p:spPr>
          <a:xfrm>
            <a:off x="2519772" y="1733206"/>
            <a:ext cx="1225028" cy="3430253"/>
          </a:xfrm>
          <a:prstGeom prst="rect">
            <a:avLst/>
          </a:prstGeom>
          <a:solidFill>
            <a:srgbClr val="FFFF0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3" name="正方形/長方形 12"/>
          <p:cNvSpPr/>
          <p:nvPr/>
        </p:nvSpPr>
        <p:spPr>
          <a:xfrm>
            <a:off x="3864575" y="1738804"/>
            <a:ext cx="1201105" cy="3424655"/>
          </a:xfrm>
          <a:prstGeom prst="rect">
            <a:avLst/>
          </a:prstGeom>
          <a:solidFill>
            <a:srgbClr val="FFFF0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正方形/長方形 13"/>
          <p:cNvSpPr/>
          <p:nvPr/>
        </p:nvSpPr>
        <p:spPr>
          <a:xfrm>
            <a:off x="5185458" y="1750538"/>
            <a:ext cx="1283170" cy="3412922"/>
          </a:xfrm>
          <a:prstGeom prst="rect">
            <a:avLst/>
          </a:prstGeom>
          <a:solidFill>
            <a:srgbClr val="FFFF0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正方形/長方形 14"/>
          <p:cNvSpPr/>
          <p:nvPr/>
        </p:nvSpPr>
        <p:spPr>
          <a:xfrm>
            <a:off x="6587123" y="1750538"/>
            <a:ext cx="1265049" cy="3412922"/>
          </a:xfrm>
          <a:prstGeom prst="rect">
            <a:avLst/>
          </a:prstGeom>
          <a:solidFill>
            <a:srgbClr val="FFFF0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16"/>
          <p:cNvSpPr txBox="1"/>
          <p:nvPr/>
        </p:nvSpPr>
        <p:spPr>
          <a:xfrm>
            <a:off x="2551876" y="1793697"/>
            <a:ext cx="1309414" cy="300082"/>
          </a:xfrm>
          <a:prstGeom prst="rect">
            <a:avLst/>
          </a:prstGeom>
          <a:noFill/>
        </p:spPr>
        <p:txBody>
          <a:bodyPr wrap="square" rtlCol="0">
            <a:spAutoFit/>
          </a:bodyPr>
          <a:lstStyle/>
          <a:p>
            <a:r>
              <a:rPr lang="ja-JP" altLang="en-US" sz="1350" dirty="0"/>
              <a:t>量的・関係的</a:t>
            </a:r>
          </a:p>
        </p:txBody>
      </p:sp>
      <p:sp>
        <p:nvSpPr>
          <p:cNvPr id="18" name="テキスト ボックス 17"/>
          <p:cNvSpPr txBox="1"/>
          <p:nvPr/>
        </p:nvSpPr>
        <p:spPr>
          <a:xfrm>
            <a:off x="3864576" y="1785696"/>
            <a:ext cx="1269102" cy="300082"/>
          </a:xfrm>
          <a:prstGeom prst="rect">
            <a:avLst/>
          </a:prstGeom>
          <a:noFill/>
        </p:spPr>
        <p:txBody>
          <a:bodyPr wrap="square" rtlCol="0">
            <a:spAutoFit/>
          </a:bodyPr>
          <a:lstStyle/>
          <a:p>
            <a:r>
              <a:rPr lang="ja-JP" altLang="en-US" sz="1350" dirty="0"/>
              <a:t>質的・実体的</a:t>
            </a:r>
          </a:p>
        </p:txBody>
      </p:sp>
      <p:sp>
        <p:nvSpPr>
          <p:cNvPr id="19" name="テキスト ボックス 18"/>
          <p:cNvSpPr txBox="1"/>
          <p:nvPr/>
        </p:nvSpPr>
        <p:spPr>
          <a:xfrm>
            <a:off x="5149841" y="1785696"/>
            <a:ext cx="1398645" cy="300082"/>
          </a:xfrm>
          <a:prstGeom prst="rect">
            <a:avLst/>
          </a:prstGeom>
          <a:noFill/>
        </p:spPr>
        <p:txBody>
          <a:bodyPr wrap="square" rtlCol="0">
            <a:spAutoFit/>
          </a:bodyPr>
          <a:lstStyle/>
          <a:p>
            <a:r>
              <a:rPr lang="ja-JP" altLang="en-US" sz="1350" dirty="0"/>
              <a:t>共通性・多様性</a:t>
            </a:r>
          </a:p>
        </p:txBody>
      </p:sp>
      <p:sp>
        <p:nvSpPr>
          <p:cNvPr id="20" name="テキスト ボックス 19"/>
          <p:cNvSpPr txBox="1"/>
          <p:nvPr/>
        </p:nvSpPr>
        <p:spPr>
          <a:xfrm>
            <a:off x="6533024" y="1773054"/>
            <a:ext cx="1541460" cy="300082"/>
          </a:xfrm>
          <a:prstGeom prst="rect">
            <a:avLst/>
          </a:prstGeom>
          <a:noFill/>
        </p:spPr>
        <p:txBody>
          <a:bodyPr wrap="square" rtlCol="0">
            <a:spAutoFit/>
          </a:bodyPr>
          <a:lstStyle/>
          <a:p>
            <a:r>
              <a:rPr lang="ja-JP" altLang="en-US" sz="1350" dirty="0"/>
              <a:t>時間的・空間的</a:t>
            </a:r>
          </a:p>
        </p:txBody>
      </p:sp>
      <p:sp>
        <p:nvSpPr>
          <p:cNvPr id="2" name="角丸四角形吹き出し 1"/>
          <p:cNvSpPr/>
          <p:nvPr/>
        </p:nvSpPr>
        <p:spPr>
          <a:xfrm>
            <a:off x="522953" y="1750536"/>
            <a:ext cx="1909145" cy="305189"/>
          </a:xfrm>
          <a:prstGeom prst="wedgeRoundRectCallout">
            <a:avLst>
              <a:gd name="adj1" fmla="val -15054"/>
              <a:gd name="adj2" fmla="val -39046"/>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考え方</a:t>
            </a:r>
          </a:p>
        </p:txBody>
      </p:sp>
      <p:sp>
        <p:nvSpPr>
          <p:cNvPr id="21" name="角丸四角形吹き出し 20"/>
          <p:cNvSpPr/>
          <p:nvPr/>
        </p:nvSpPr>
        <p:spPr>
          <a:xfrm>
            <a:off x="2551876" y="1293936"/>
            <a:ext cx="5300296" cy="332860"/>
          </a:xfrm>
          <a:prstGeom prst="wedgeRoundRectCallout">
            <a:avLst>
              <a:gd name="adj1" fmla="val -25682"/>
              <a:gd name="adj2" fmla="val 151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見　方</a:t>
            </a:r>
          </a:p>
        </p:txBody>
      </p:sp>
      <p:sp>
        <p:nvSpPr>
          <p:cNvPr id="22" name="テキスト ボックス 21"/>
          <p:cNvSpPr txBox="1"/>
          <p:nvPr/>
        </p:nvSpPr>
        <p:spPr>
          <a:xfrm>
            <a:off x="2624156" y="5163459"/>
            <a:ext cx="1137636" cy="300082"/>
          </a:xfrm>
          <a:prstGeom prst="rect">
            <a:avLst/>
          </a:prstGeom>
          <a:noFill/>
        </p:spPr>
        <p:txBody>
          <a:bodyPr wrap="square" rtlCol="0">
            <a:spAutoFit/>
          </a:bodyPr>
          <a:lstStyle/>
          <a:p>
            <a:r>
              <a:rPr lang="ja-JP" altLang="en-US" sz="1350" b="1" dirty="0"/>
              <a:t>エネルギー</a:t>
            </a:r>
          </a:p>
        </p:txBody>
      </p:sp>
      <p:sp>
        <p:nvSpPr>
          <p:cNvPr id="23" name="テキスト ボックス 22"/>
          <p:cNvSpPr txBox="1"/>
          <p:nvPr/>
        </p:nvSpPr>
        <p:spPr>
          <a:xfrm>
            <a:off x="4243128" y="5154010"/>
            <a:ext cx="1137636" cy="300082"/>
          </a:xfrm>
          <a:prstGeom prst="rect">
            <a:avLst/>
          </a:prstGeom>
          <a:noFill/>
        </p:spPr>
        <p:txBody>
          <a:bodyPr wrap="square" rtlCol="0">
            <a:spAutoFit/>
          </a:bodyPr>
          <a:lstStyle/>
          <a:p>
            <a:r>
              <a:rPr lang="ja-JP" altLang="en-US" sz="1350" b="1" dirty="0"/>
              <a:t>粒子</a:t>
            </a:r>
          </a:p>
        </p:txBody>
      </p:sp>
      <p:sp>
        <p:nvSpPr>
          <p:cNvPr id="24" name="テキスト ボックス 23"/>
          <p:cNvSpPr txBox="1"/>
          <p:nvPr/>
        </p:nvSpPr>
        <p:spPr>
          <a:xfrm>
            <a:off x="5586698" y="5157160"/>
            <a:ext cx="1137636" cy="300082"/>
          </a:xfrm>
          <a:prstGeom prst="rect">
            <a:avLst/>
          </a:prstGeom>
          <a:noFill/>
        </p:spPr>
        <p:txBody>
          <a:bodyPr wrap="square" rtlCol="0">
            <a:spAutoFit/>
          </a:bodyPr>
          <a:lstStyle/>
          <a:p>
            <a:r>
              <a:rPr lang="ja-JP" altLang="en-US" sz="1350" b="1" dirty="0"/>
              <a:t>生命</a:t>
            </a:r>
          </a:p>
        </p:txBody>
      </p:sp>
      <p:sp>
        <p:nvSpPr>
          <p:cNvPr id="25" name="テキスト ボックス 24"/>
          <p:cNvSpPr txBox="1"/>
          <p:nvPr/>
        </p:nvSpPr>
        <p:spPr>
          <a:xfrm>
            <a:off x="6962606" y="5154010"/>
            <a:ext cx="1137636" cy="300082"/>
          </a:xfrm>
          <a:prstGeom prst="rect">
            <a:avLst/>
          </a:prstGeom>
          <a:noFill/>
        </p:spPr>
        <p:txBody>
          <a:bodyPr wrap="square" rtlCol="0">
            <a:spAutoFit/>
          </a:bodyPr>
          <a:lstStyle/>
          <a:p>
            <a:r>
              <a:rPr lang="ja-JP" altLang="en-US" sz="1350" dirty="0"/>
              <a:t>地球</a:t>
            </a:r>
          </a:p>
        </p:txBody>
      </p:sp>
      <p:sp>
        <p:nvSpPr>
          <p:cNvPr id="4" name="スライド番号プレースホルダー 3"/>
          <p:cNvSpPr>
            <a:spLocks noGrp="1"/>
          </p:cNvSpPr>
          <p:nvPr>
            <p:ph type="sldNum" sz="quarter" idx="12"/>
          </p:nvPr>
        </p:nvSpPr>
        <p:spPr/>
        <p:txBody>
          <a:bodyPr/>
          <a:lstStyle/>
          <a:p>
            <a:fld id="{F5E23227-C49B-48D9-B9A2-5BB20F3B16CA}" type="slidenum">
              <a:rPr kumimoji="1" lang="ja-JP" altLang="en-US" smtClean="0"/>
              <a:pPr/>
              <a:t>8</a:t>
            </a:fld>
            <a:endParaRPr kumimoji="1" lang="ja-JP" altLang="en-US"/>
          </a:p>
        </p:txBody>
      </p:sp>
      <p:sp>
        <p:nvSpPr>
          <p:cNvPr id="27" name="タイトル 12"/>
          <p:cNvSpPr txBox="1">
            <a:spLocks/>
          </p:cNvSpPr>
          <p:nvPr/>
        </p:nvSpPr>
        <p:spPr>
          <a:xfrm>
            <a:off x="251520" y="335819"/>
            <a:ext cx="8640960" cy="510059"/>
          </a:xfrm>
          <a:prstGeom prst="rect">
            <a:avLst/>
          </a:prstGeom>
        </p:spPr>
        <p:style>
          <a:lnRef idx="0">
            <a:schemeClr val="dk1"/>
          </a:lnRef>
          <a:fillRef idx="3">
            <a:schemeClr val="dk1"/>
          </a:fillRef>
          <a:effectRef idx="3">
            <a:schemeClr val="dk1"/>
          </a:effectRef>
          <a:fontRef idx="minor">
            <a:schemeClr val="lt1"/>
          </a:fontRef>
        </p:style>
        <p:txBody>
          <a:bodyPr vert="horz" lIns="68580" tIns="34290" rIns="68580" bIns="34290" rtlCol="0" anchor="b">
            <a:noAutofit/>
          </a:bodyPr>
          <a:lstStyle/>
          <a:p>
            <a:pPr defTabSz="514350">
              <a:lnSpc>
                <a:spcPct val="90000"/>
              </a:lnSpc>
              <a:spcBef>
                <a:spcPct val="0"/>
              </a:spcBef>
            </a:pPr>
            <a:r>
              <a:rPr lang="ja-JP" altLang="en-US" sz="3200" dirty="0">
                <a:latin typeface="ＭＳ ゴシック" panose="020B0609070205080204" pitchFamily="49" charset="-128"/>
                <a:ea typeface="ＭＳ ゴシック" panose="020B0609070205080204" pitchFamily="49" charset="-128"/>
                <a:cs typeface="Meiryo UI" panose="020B0604030504040204" pitchFamily="50" charset="-128"/>
              </a:rPr>
              <a:t>「見方・考え方」とは･･･</a:t>
            </a:r>
          </a:p>
        </p:txBody>
      </p:sp>
      <p:sp>
        <p:nvSpPr>
          <p:cNvPr id="10" name="正方形/長方形 9"/>
          <p:cNvSpPr/>
          <p:nvPr/>
        </p:nvSpPr>
        <p:spPr>
          <a:xfrm>
            <a:off x="7770090" y="2143442"/>
            <a:ext cx="1204472" cy="584775"/>
          </a:xfrm>
          <a:prstGeom prst="rect">
            <a:avLst/>
          </a:prstGeom>
          <a:noFill/>
        </p:spPr>
        <p:txBody>
          <a:bodyPr wrap="square" lIns="91440" tIns="45720" rIns="91440" bIns="45720">
            <a:spAutoFit/>
          </a:bodyPr>
          <a:lstStyle/>
          <a:p>
            <a:pPr algn="ctr"/>
            <a:r>
              <a:rPr lang="ja-JP" altLang="en-US" sz="1600" b="0" cap="none" spc="0" dirty="0">
                <a:ln w="0"/>
                <a:solidFill>
                  <a:schemeClr val="tx1"/>
                </a:solidFill>
                <a:effectLst>
                  <a:outerShdw blurRad="38100" dist="19050" dir="2700000" algn="tl" rotWithShape="0">
                    <a:schemeClr val="dk1">
                      <a:alpha val="40000"/>
                    </a:schemeClr>
                  </a:outerShdw>
                </a:effectLst>
              </a:rPr>
              <a:t>小学校</a:t>
            </a:r>
            <a:endParaRPr lang="en-US" altLang="ja-JP" sz="1600" b="0" cap="none" spc="0" dirty="0">
              <a:ln w="0"/>
              <a:solidFill>
                <a:schemeClr val="tx1"/>
              </a:solidFill>
              <a:effectLst>
                <a:outerShdw blurRad="38100" dist="19050" dir="2700000" algn="tl" rotWithShape="0">
                  <a:schemeClr val="dk1">
                    <a:alpha val="40000"/>
                  </a:schemeClr>
                </a:outerShdw>
              </a:effectLst>
            </a:endParaRPr>
          </a:p>
          <a:p>
            <a:pPr algn="ctr"/>
            <a:r>
              <a:rPr lang="ja-JP" altLang="en-US" sz="1600" b="0" cap="none" spc="0" dirty="0">
                <a:ln w="0"/>
                <a:solidFill>
                  <a:schemeClr val="tx1"/>
                </a:solidFill>
                <a:effectLst>
                  <a:outerShdw blurRad="38100" dist="19050" dir="2700000" algn="tl" rotWithShape="0">
                    <a:schemeClr val="dk1">
                      <a:alpha val="40000"/>
                    </a:schemeClr>
                  </a:outerShdw>
                </a:effectLst>
              </a:rPr>
              <a:t>第３学年</a:t>
            </a:r>
          </a:p>
        </p:txBody>
      </p:sp>
      <p:sp>
        <p:nvSpPr>
          <p:cNvPr id="28" name="正方形/長方形 27"/>
          <p:cNvSpPr/>
          <p:nvPr/>
        </p:nvSpPr>
        <p:spPr>
          <a:xfrm>
            <a:off x="7770090" y="2733809"/>
            <a:ext cx="1204472" cy="584775"/>
          </a:xfrm>
          <a:prstGeom prst="rect">
            <a:avLst/>
          </a:prstGeom>
          <a:noFill/>
        </p:spPr>
        <p:txBody>
          <a:bodyPr wrap="square" lIns="91440" tIns="45720" rIns="91440" bIns="45720">
            <a:spAutoFit/>
          </a:bodyPr>
          <a:lstStyle/>
          <a:p>
            <a:pPr algn="ctr"/>
            <a:r>
              <a:rPr lang="ja-JP" altLang="en-US" sz="1600" b="0" cap="none" spc="0" dirty="0">
                <a:ln w="0"/>
                <a:solidFill>
                  <a:schemeClr val="tx1"/>
                </a:solidFill>
                <a:effectLst>
                  <a:outerShdw blurRad="38100" dist="19050" dir="2700000" algn="tl" rotWithShape="0">
                    <a:schemeClr val="dk1">
                      <a:alpha val="40000"/>
                    </a:schemeClr>
                  </a:outerShdw>
                </a:effectLst>
              </a:rPr>
              <a:t>小学校</a:t>
            </a:r>
            <a:endParaRPr lang="en-US" altLang="ja-JP" sz="1600" b="0" cap="none" spc="0" dirty="0">
              <a:ln w="0"/>
              <a:solidFill>
                <a:schemeClr val="tx1"/>
              </a:solidFill>
              <a:effectLst>
                <a:outerShdw blurRad="38100" dist="19050" dir="2700000" algn="tl" rotWithShape="0">
                  <a:schemeClr val="dk1">
                    <a:alpha val="40000"/>
                  </a:schemeClr>
                </a:outerShdw>
              </a:effectLst>
            </a:endParaRPr>
          </a:p>
          <a:p>
            <a:pPr algn="ctr"/>
            <a:r>
              <a:rPr lang="ja-JP" altLang="en-US" sz="1600" b="0" cap="none" spc="0" dirty="0">
                <a:ln w="0"/>
                <a:solidFill>
                  <a:schemeClr val="tx1"/>
                </a:solidFill>
                <a:effectLst>
                  <a:outerShdw blurRad="38100" dist="19050" dir="2700000" algn="tl" rotWithShape="0">
                    <a:schemeClr val="dk1">
                      <a:alpha val="40000"/>
                    </a:schemeClr>
                  </a:outerShdw>
                </a:effectLst>
              </a:rPr>
              <a:t>第４学年</a:t>
            </a:r>
          </a:p>
        </p:txBody>
      </p:sp>
      <p:sp>
        <p:nvSpPr>
          <p:cNvPr id="29" name="正方形/長方形 28"/>
          <p:cNvSpPr/>
          <p:nvPr/>
        </p:nvSpPr>
        <p:spPr>
          <a:xfrm>
            <a:off x="7799164" y="3322428"/>
            <a:ext cx="1204472" cy="584775"/>
          </a:xfrm>
          <a:prstGeom prst="rect">
            <a:avLst/>
          </a:prstGeom>
          <a:noFill/>
        </p:spPr>
        <p:txBody>
          <a:bodyPr wrap="square" lIns="91440" tIns="45720" rIns="91440" bIns="45720">
            <a:spAutoFit/>
          </a:bodyPr>
          <a:lstStyle/>
          <a:p>
            <a:pPr algn="ctr"/>
            <a:r>
              <a:rPr lang="ja-JP" altLang="en-US" sz="1600" b="0" cap="none" spc="0" dirty="0">
                <a:ln w="0"/>
                <a:solidFill>
                  <a:schemeClr val="tx1"/>
                </a:solidFill>
                <a:effectLst>
                  <a:outerShdw blurRad="38100" dist="19050" dir="2700000" algn="tl" rotWithShape="0">
                    <a:schemeClr val="dk1">
                      <a:alpha val="40000"/>
                    </a:schemeClr>
                  </a:outerShdw>
                </a:effectLst>
              </a:rPr>
              <a:t>小学校</a:t>
            </a:r>
            <a:endParaRPr lang="en-US" altLang="ja-JP" sz="1600" b="0" cap="none" spc="0" dirty="0">
              <a:ln w="0"/>
              <a:solidFill>
                <a:schemeClr val="tx1"/>
              </a:solidFill>
              <a:effectLst>
                <a:outerShdw blurRad="38100" dist="19050" dir="2700000" algn="tl" rotWithShape="0">
                  <a:schemeClr val="dk1">
                    <a:alpha val="40000"/>
                  </a:schemeClr>
                </a:outerShdw>
              </a:effectLst>
            </a:endParaRPr>
          </a:p>
          <a:p>
            <a:pPr algn="ctr"/>
            <a:r>
              <a:rPr lang="ja-JP" altLang="en-US" sz="1600" b="0" cap="none" spc="0" dirty="0">
                <a:ln w="0"/>
                <a:solidFill>
                  <a:schemeClr val="tx1"/>
                </a:solidFill>
                <a:effectLst>
                  <a:outerShdw blurRad="38100" dist="19050" dir="2700000" algn="tl" rotWithShape="0">
                    <a:schemeClr val="dk1">
                      <a:alpha val="40000"/>
                    </a:schemeClr>
                  </a:outerShdw>
                </a:effectLst>
              </a:rPr>
              <a:t>第５学年</a:t>
            </a:r>
          </a:p>
        </p:txBody>
      </p:sp>
      <p:sp>
        <p:nvSpPr>
          <p:cNvPr id="30" name="正方形/長方形 29"/>
          <p:cNvSpPr/>
          <p:nvPr/>
        </p:nvSpPr>
        <p:spPr>
          <a:xfrm>
            <a:off x="7746253" y="3942860"/>
            <a:ext cx="1204472" cy="584775"/>
          </a:xfrm>
          <a:prstGeom prst="rect">
            <a:avLst/>
          </a:prstGeom>
          <a:noFill/>
        </p:spPr>
        <p:txBody>
          <a:bodyPr wrap="square" lIns="91440" tIns="45720" rIns="91440" bIns="45720">
            <a:spAutoFit/>
          </a:bodyPr>
          <a:lstStyle/>
          <a:p>
            <a:pPr algn="ctr"/>
            <a:r>
              <a:rPr lang="ja-JP" altLang="en-US" sz="1600" b="0" cap="none" spc="0" dirty="0">
                <a:ln w="0"/>
                <a:solidFill>
                  <a:schemeClr val="tx1"/>
                </a:solidFill>
                <a:effectLst>
                  <a:outerShdw blurRad="38100" dist="19050" dir="2700000" algn="tl" rotWithShape="0">
                    <a:schemeClr val="dk1">
                      <a:alpha val="40000"/>
                    </a:schemeClr>
                  </a:outerShdw>
                </a:effectLst>
              </a:rPr>
              <a:t>小学校</a:t>
            </a:r>
            <a:endParaRPr lang="en-US" altLang="ja-JP" sz="1600" b="0" cap="none" spc="0" dirty="0">
              <a:ln w="0"/>
              <a:solidFill>
                <a:schemeClr val="tx1"/>
              </a:solidFill>
              <a:effectLst>
                <a:outerShdw blurRad="38100" dist="19050" dir="2700000" algn="tl" rotWithShape="0">
                  <a:schemeClr val="dk1">
                    <a:alpha val="40000"/>
                  </a:schemeClr>
                </a:outerShdw>
              </a:effectLst>
            </a:endParaRPr>
          </a:p>
          <a:p>
            <a:pPr algn="ctr"/>
            <a:r>
              <a:rPr lang="ja-JP" altLang="en-US" sz="1600" b="0" cap="none" spc="0" dirty="0">
                <a:ln w="0"/>
                <a:solidFill>
                  <a:schemeClr val="tx1"/>
                </a:solidFill>
                <a:effectLst>
                  <a:outerShdw blurRad="38100" dist="19050" dir="2700000" algn="tl" rotWithShape="0">
                    <a:schemeClr val="dk1">
                      <a:alpha val="40000"/>
                    </a:schemeClr>
                  </a:outerShdw>
                </a:effectLst>
              </a:rPr>
              <a:t>第６学年</a:t>
            </a:r>
          </a:p>
        </p:txBody>
      </p:sp>
      <p:sp>
        <p:nvSpPr>
          <p:cNvPr id="31" name="正方形/長方形 30"/>
          <p:cNvSpPr/>
          <p:nvPr/>
        </p:nvSpPr>
        <p:spPr>
          <a:xfrm>
            <a:off x="7770090" y="4663054"/>
            <a:ext cx="1204472" cy="338554"/>
          </a:xfrm>
          <a:prstGeom prst="rect">
            <a:avLst/>
          </a:prstGeom>
          <a:noFill/>
        </p:spPr>
        <p:txBody>
          <a:bodyPr wrap="square" lIns="91440" tIns="45720" rIns="91440" bIns="45720">
            <a:spAutoFit/>
          </a:bodyPr>
          <a:lstStyle/>
          <a:p>
            <a:pPr algn="ctr"/>
            <a:r>
              <a:rPr lang="ja-JP" altLang="en-US" sz="1600" b="0" cap="none" spc="0" dirty="0">
                <a:ln w="0"/>
                <a:solidFill>
                  <a:schemeClr val="tx1"/>
                </a:solidFill>
                <a:effectLst>
                  <a:outerShdw blurRad="38100" dist="19050" dir="2700000" algn="tl" rotWithShape="0">
                    <a:schemeClr val="dk1">
                      <a:alpha val="40000"/>
                    </a:schemeClr>
                  </a:outerShdw>
                </a:effectLst>
              </a:rPr>
              <a:t>中学校</a:t>
            </a:r>
            <a:endParaRPr lang="en-US" altLang="ja-JP"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12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2605533" y="990600"/>
            <a:ext cx="565146" cy="5527791"/>
          </a:xfrm>
          <a:prstGeom prst="rect">
            <a:avLst/>
          </a:prstGeom>
          <a:solidFill>
            <a:srgbClr val="FFFFFF"/>
          </a:solidFill>
          <a:ln w="76200">
            <a:solidFill>
              <a:srgbClr val="0070C0"/>
            </a:solidFill>
          </a:ln>
        </p:spPr>
        <p:style>
          <a:lnRef idx="0">
            <a:schemeClr val="accent5"/>
          </a:lnRef>
          <a:fillRef idx="3">
            <a:schemeClr val="accent5"/>
          </a:fillRef>
          <a:effectRef idx="3">
            <a:schemeClr val="accent5"/>
          </a:effectRef>
          <a:fontRef idx="minor">
            <a:schemeClr val="lt1"/>
          </a:fontRef>
        </p:style>
        <p:txBody>
          <a:bodyPr vert="eaVert" wrap="square" lIns="0" rIns="72000" rtlCol="0">
            <a:spAutoFit/>
          </a:bodyPr>
          <a:lstStyle/>
          <a:p>
            <a:r>
              <a:rPr lang="ja-JP" altLang="en-US" sz="3200" b="1"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32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③仮説の設定</a:t>
            </a:r>
            <a:endParaRPr kumimoji="1" lang="ja-JP" altLang="en-US" sz="2400" u="none" dirty="0">
              <a:solidFill>
                <a:schemeClr val="tx1">
                  <a:lumMod val="50000"/>
                </a:schemeClr>
              </a:solidFill>
              <a:latin typeface="ＭＳ ゴシック" panose="020B0609070205080204" pitchFamily="49" charset="-128"/>
              <a:ea typeface="ＭＳ ゴシック" panose="020B0609070205080204" pitchFamily="49" charset="-128"/>
            </a:endParaRPr>
          </a:p>
        </p:txBody>
      </p:sp>
      <p:sp>
        <p:nvSpPr>
          <p:cNvPr id="3" name="タイトル 12"/>
          <p:cNvSpPr txBox="1">
            <a:spLocks/>
          </p:cNvSpPr>
          <p:nvPr/>
        </p:nvSpPr>
        <p:spPr>
          <a:xfrm>
            <a:off x="250258" y="327259"/>
            <a:ext cx="8633860" cy="545752"/>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bodyPr>
          <a:lstStyle/>
          <a:p>
            <a:pPr lvl="0" defTabSz="685800">
              <a:lnSpc>
                <a:spcPct val="90000"/>
              </a:lnSpc>
              <a:spcBef>
                <a:spcPct val="0"/>
              </a:spcBef>
            </a:pPr>
            <a:r>
              <a:rPr kumimoji="1" lang="ja-JP" altLang="en-US" sz="3200" i="0" u="none" strike="noStrike" kern="1200" cap="none" spc="0" normalizeH="0" baseline="0" noProof="0" dirty="0">
                <a:ln>
                  <a:noFill/>
                </a:ln>
                <a:solidFill>
                  <a:schemeClr val="lt1"/>
                </a:solidFill>
                <a:uLnTx/>
                <a:uFillTx/>
                <a:latin typeface="ＭＳ ゴシック" panose="020B0609070205080204" pitchFamily="49" charset="-128"/>
                <a:ea typeface="ＭＳ ゴシック" panose="020B0609070205080204" pitchFamily="49" charset="-128"/>
                <a:cs typeface="Meiryo UI" panose="020B0604030504040204" pitchFamily="50" charset="-128"/>
              </a:rPr>
              <a:t>中学校理科　探究の過程</a:t>
            </a:r>
            <a:endParaRPr kumimoji="1" lang="ja-JP" sz="3200" i="0" u="none" strike="noStrike" kern="1200" cap="none" spc="0" normalizeH="0" baseline="0" noProof="0" dirty="0">
              <a:ln>
                <a:noFill/>
              </a:ln>
              <a:solidFill>
                <a:schemeClr val="lt1"/>
              </a:solidFill>
              <a:uLnTx/>
              <a:uFillTx/>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0" name="テキスト ボックス 9"/>
          <p:cNvSpPr txBox="1"/>
          <p:nvPr/>
        </p:nvSpPr>
        <p:spPr>
          <a:xfrm>
            <a:off x="381000" y="990604"/>
            <a:ext cx="565146" cy="5527787"/>
          </a:xfrm>
          <a:prstGeom prst="rect">
            <a:avLst/>
          </a:prstGeom>
          <a:solidFill>
            <a:schemeClr val="bg1"/>
          </a:solidFill>
          <a:ln w="76200">
            <a:solidFill>
              <a:srgbClr val="0070C0"/>
            </a:solidFill>
          </a:ln>
        </p:spPr>
        <p:style>
          <a:lnRef idx="0">
            <a:schemeClr val="accent5"/>
          </a:lnRef>
          <a:fillRef idx="3">
            <a:schemeClr val="accent5"/>
          </a:fillRef>
          <a:effectRef idx="3">
            <a:schemeClr val="accent5"/>
          </a:effectRef>
          <a:fontRef idx="minor">
            <a:schemeClr val="lt1"/>
          </a:fontRef>
        </p:style>
        <p:txBody>
          <a:bodyPr vert="eaVert" wrap="square" lIns="0" rIns="72000" rtlCol="0">
            <a:spAutoFit/>
          </a:bodyPr>
          <a:lstStyle/>
          <a:p>
            <a:r>
              <a:rPr lang="ja-JP" altLang="en-US" sz="32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 ①自然事象に対する気付き</a:t>
            </a:r>
            <a:endParaRPr kumimoji="1" lang="ja-JP" altLang="en-US" sz="3200" u="none" dirty="0">
              <a:solidFill>
                <a:schemeClr val="tx1">
                  <a:lumMod val="50000"/>
                </a:schemeClr>
              </a:solidFill>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1484543" y="990601"/>
            <a:ext cx="565146" cy="5527791"/>
          </a:xfrm>
          <a:prstGeom prst="rect">
            <a:avLst/>
          </a:prstGeom>
          <a:solidFill>
            <a:srgbClr val="FFFFFF"/>
          </a:solidFill>
          <a:ln w="76200">
            <a:solidFill>
              <a:srgbClr val="0070C0"/>
            </a:solidFill>
          </a:ln>
        </p:spPr>
        <p:style>
          <a:lnRef idx="0">
            <a:schemeClr val="accent5"/>
          </a:lnRef>
          <a:fillRef idx="3">
            <a:schemeClr val="accent5"/>
          </a:fillRef>
          <a:effectRef idx="3">
            <a:schemeClr val="accent5"/>
          </a:effectRef>
          <a:fontRef idx="minor">
            <a:schemeClr val="lt1"/>
          </a:fontRef>
        </p:style>
        <p:txBody>
          <a:bodyPr vert="eaVert" wrap="square" lIns="0" rIns="72000" rtlCol="0">
            <a:spAutoFit/>
          </a:bodyPr>
          <a:lstStyle/>
          <a:p>
            <a:r>
              <a:rPr lang="ja-JP" altLang="en-US" sz="3200" b="1"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32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②課題の設定</a:t>
            </a:r>
            <a:endParaRPr kumimoji="1" lang="ja-JP" altLang="en-US" sz="2400" u="none" dirty="0">
              <a:solidFill>
                <a:schemeClr val="tx1">
                  <a:lumMod val="50000"/>
                </a:schemeClr>
              </a:solidFill>
              <a:latin typeface="ＭＳ ゴシック" panose="020B0609070205080204" pitchFamily="49" charset="-128"/>
              <a:ea typeface="ＭＳ ゴシック" panose="020B0609070205080204" pitchFamily="49" charset="-128"/>
            </a:endParaRPr>
          </a:p>
        </p:txBody>
      </p:sp>
      <p:sp>
        <p:nvSpPr>
          <p:cNvPr id="13" name="ストライプ矢印 12"/>
          <p:cNvSpPr/>
          <p:nvPr/>
        </p:nvSpPr>
        <p:spPr bwMode="auto">
          <a:xfrm>
            <a:off x="952927" y="3318298"/>
            <a:ext cx="540000" cy="7200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sng" strike="noStrike" cap="none" normalizeH="0" baseline="0">
              <a:ln>
                <a:noFill/>
              </a:ln>
              <a:solidFill>
                <a:schemeClr val="tx1">
                  <a:lumMod val="50000"/>
                </a:schemeClr>
              </a:solidFill>
              <a:effectLst/>
              <a:latin typeface="Arial" panose="020B0604020202020204" pitchFamily="34" charset="0"/>
              <a:ea typeface="MS UI Gothic" panose="020B0600070205080204" pitchFamily="50" charset="-128"/>
            </a:endParaRPr>
          </a:p>
        </p:txBody>
      </p:sp>
      <p:sp>
        <p:nvSpPr>
          <p:cNvPr id="20" name="テキスト ボックス 19"/>
          <p:cNvSpPr txBox="1"/>
          <p:nvPr/>
        </p:nvSpPr>
        <p:spPr>
          <a:xfrm>
            <a:off x="3725227" y="990601"/>
            <a:ext cx="565146" cy="5527790"/>
          </a:xfrm>
          <a:prstGeom prst="rect">
            <a:avLst/>
          </a:prstGeom>
          <a:solidFill>
            <a:srgbClr val="FFFFFF"/>
          </a:solidFill>
          <a:ln w="76200">
            <a:solidFill>
              <a:srgbClr val="0070C0"/>
            </a:solidFill>
          </a:ln>
        </p:spPr>
        <p:style>
          <a:lnRef idx="0">
            <a:schemeClr val="accent5"/>
          </a:lnRef>
          <a:fillRef idx="3">
            <a:schemeClr val="accent5"/>
          </a:fillRef>
          <a:effectRef idx="3">
            <a:schemeClr val="accent5"/>
          </a:effectRef>
          <a:fontRef idx="minor">
            <a:schemeClr val="lt1"/>
          </a:fontRef>
        </p:style>
        <p:txBody>
          <a:bodyPr vert="eaVert" wrap="square" lIns="0" rIns="72000" rtlCol="0">
            <a:spAutoFit/>
          </a:bodyPr>
          <a:lstStyle/>
          <a:p>
            <a:r>
              <a:rPr lang="ja-JP" altLang="en-US" sz="3200" b="1"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32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④検証計画の立案　</a:t>
            </a:r>
            <a:endParaRPr kumimoji="1" lang="ja-JP" altLang="en-US" sz="2400" u="none" dirty="0">
              <a:solidFill>
                <a:schemeClr val="tx1">
                  <a:lumMod val="50000"/>
                </a:schemeClr>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4833676" y="990601"/>
            <a:ext cx="565146" cy="5527790"/>
          </a:xfrm>
          <a:prstGeom prst="rect">
            <a:avLst/>
          </a:prstGeom>
          <a:solidFill>
            <a:schemeClr val="bg1"/>
          </a:solidFill>
          <a:ln w="76200">
            <a:solidFill>
              <a:srgbClr val="0070C0"/>
            </a:solidFill>
          </a:ln>
        </p:spPr>
        <p:style>
          <a:lnRef idx="0">
            <a:schemeClr val="accent5"/>
          </a:lnRef>
          <a:fillRef idx="3">
            <a:schemeClr val="accent5"/>
          </a:fillRef>
          <a:effectRef idx="3">
            <a:schemeClr val="accent5"/>
          </a:effectRef>
          <a:fontRef idx="minor">
            <a:schemeClr val="lt1"/>
          </a:fontRef>
        </p:style>
        <p:txBody>
          <a:bodyPr vert="eaVert" wrap="square" lIns="0" rIns="72000" rtlCol="0">
            <a:spAutoFit/>
          </a:bodyPr>
          <a:lstStyle/>
          <a:p>
            <a:r>
              <a:rPr lang="ja-JP" altLang="en-US" sz="3200" b="1"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32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⑤観察・実験の実施</a:t>
            </a:r>
            <a:endParaRPr kumimoji="1" lang="ja-JP" altLang="en-US" sz="2400" b="1" u="none" dirty="0">
              <a:solidFill>
                <a:schemeClr val="tx1">
                  <a:lumMod val="50000"/>
                </a:schemeClr>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5938429" y="990601"/>
            <a:ext cx="565146" cy="5527790"/>
          </a:xfrm>
          <a:prstGeom prst="rect">
            <a:avLst/>
          </a:prstGeom>
          <a:solidFill>
            <a:srgbClr val="FFFFFF"/>
          </a:solidFill>
          <a:ln w="76200">
            <a:solidFill>
              <a:srgbClr val="0070C0"/>
            </a:solidFill>
          </a:ln>
        </p:spPr>
        <p:style>
          <a:lnRef idx="0">
            <a:schemeClr val="accent5"/>
          </a:lnRef>
          <a:fillRef idx="3">
            <a:schemeClr val="accent5"/>
          </a:fillRef>
          <a:effectRef idx="3">
            <a:schemeClr val="accent5"/>
          </a:effectRef>
          <a:fontRef idx="minor">
            <a:schemeClr val="lt1"/>
          </a:fontRef>
        </p:style>
        <p:txBody>
          <a:bodyPr vert="eaVert" wrap="square" lIns="0" rIns="72000" rtlCol="0">
            <a:spAutoFit/>
          </a:bodyPr>
          <a:lstStyle/>
          <a:p>
            <a:r>
              <a:rPr lang="ja-JP" altLang="en-US" sz="3200" b="1"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32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⑥結果の処理</a:t>
            </a:r>
            <a:endParaRPr kumimoji="1" lang="ja-JP" altLang="en-US" sz="2400" u="none" dirty="0">
              <a:solidFill>
                <a:schemeClr val="tx1">
                  <a:lumMod val="50000"/>
                </a:schemeClr>
              </a:solidFill>
              <a:latin typeface="ＭＳ ゴシック" panose="020B0609070205080204" pitchFamily="49" charset="-128"/>
              <a:ea typeface="ＭＳ ゴシック" panose="020B0609070205080204" pitchFamily="49" charset="-128"/>
            </a:endParaRPr>
          </a:p>
        </p:txBody>
      </p:sp>
      <p:sp>
        <p:nvSpPr>
          <p:cNvPr id="24" name="ストライプ矢印 23"/>
          <p:cNvSpPr/>
          <p:nvPr/>
        </p:nvSpPr>
        <p:spPr bwMode="auto">
          <a:xfrm>
            <a:off x="2070544" y="3318298"/>
            <a:ext cx="540000" cy="7200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sng" strike="noStrike" cap="none" normalizeH="0" baseline="0">
              <a:ln>
                <a:noFill/>
              </a:ln>
              <a:solidFill>
                <a:schemeClr val="tx1">
                  <a:lumMod val="50000"/>
                </a:schemeClr>
              </a:solidFill>
              <a:effectLst/>
              <a:latin typeface="Arial" panose="020B0604020202020204" pitchFamily="34" charset="0"/>
              <a:ea typeface="MS UI Gothic" panose="020B0600070205080204" pitchFamily="50" charset="-128"/>
            </a:endParaRPr>
          </a:p>
        </p:txBody>
      </p:sp>
      <p:sp>
        <p:nvSpPr>
          <p:cNvPr id="25" name="ストライプ矢印 24"/>
          <p:cNvSpPr/>
          <p:nvPr/>
        </p:nvSpPr>
        <p:spPr bwMode="auto">
          <a:xfrm>
            <a:off x="3199045" y="3318298"/>
            <a:ext cx="540000" cy="7200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sng" strike="noStrike" cap="none" normalizeH="0" baseline="0">
              <a:ln>
                <a:noFill/>
              </a:ln>
              <a:solidFill>
                <a:schemeClr val="tx1">
                  <a:lumMod val="50000"/>
                </a:schemeClr>
              </a:solidFill>
              <a:effectLst/>
              <a:latin typeface="Arial" panose="020B0604020202020204" pitchFamily="34" charset="0"/>
              <a:ea typeface="MS UI Gothic" panose="020B0600070205080204" pitchFamily="50" charset="-128"/>
            </a:endParaRPr>
          </a:p>
        </p:txBody>
      </p:sp>
      <p:sp>
        <p:nvSpPr>
          <p:cNvPr id="26" name="ストライプ矢印 25"/>
          <p:cNvSpPr/>
          <p:nvPr/>
        </p:nvSpPr>
        <p:spPr bwMode="auto">
          <a:xfrm>
            <a:off x="4305017" y="3318298"/>
            <a:ext cx="540000" cy="7200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sng" strike="noStrike" cap="none" normalizeH="0" baseline="0">
              <a:ln>
                <a:noFill/>
              </a:ln>
              <a:solidFill>
                <a:schemeClr val="tx1">
                  <a:lumMod val="50000"/>
                </a:schemeClr>
              </a:solidFill>
              <a:effectLst/>
              <a:latin typeface="Arial" panose="020B0604020202020204" pitchFamily="34" charset="0"/>
              <a:ea typeface="MS UI Gothic" panose="020B0600070205080204" pitchFamily="50" charset="-128"/>
            </a:endParaRPr>
          </a:p>
        </p:txBody>
      </p:sp>
      <p:sp>
        <p:nvSpPr>
          <p:cNvPr id="27" name="ストライプ矢印 26"/>
          <p:cNvSpPr/>
          <p:nvPr/>
        </p:nvSpPr>
        <p:spPr bwMode="auto">
          <a:xfrm>
            <a:off x="5413590" y="3318298"/>
            <a:ext cx="540000" cy="7200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sng" strike="noStrike" cap="none" normalizeH="0" baseline="0">
              <a:ln>
                <a:noFill/>
              </a:ln>
              <a:solidFill>
                <a:schemeClr val="tx1">
                  <a:lumMod val="50000"/>
                </a:schemeClr>
              </a:solidFill>
              <a:effectLst/>
              <a:latin typeface="Arial" panose="020B0604020202020204" pitchFamily="34" charset="0"/>
              <a:ea typeface="MS UI Gothic" panose="020B0600070205080204" pitchFamily="50" charset="-128"/>
            </a:endParaRPr>
          </a:p>
        </p:txBody>
      </p:sp>
      <p:sp>
        <p:nvSpPr>
          <p:cNvPr id="29" name="テキスト ボックス 28"/>
          <p:cNvSpPr txBox="1"/>
          <p:nvPr/>
        </p:nvSpPr>
        <p:spPr>
          <a:xfrm>
            <a:off x="7028355" y="990601"/>
            <a:ext cx="565146" cy="5527790"/>
          </a:xfrm>
          <a:prstGeom prst="rect">
            <a:avLst/>
          </a:prstGeom>
          <a:solidFill>
            <a:srgbClr val="FFFFFF"/>
          </a:solidFill>
          <a:ln w="76200">
            <a:solidFill>
              <a:srgbClr val="0070C0"/>
            </a:solidFill>
          </a:ln>
        </p:spPr>
        <p:style>
          <a:lnRef idx="0">
            <a:schemeClr val="accent5"/>
          </a:lnRef>
          <a:fillRef idx="3">
            <a:schemeClr val="accent5"/>
          </a:fillRef>
          <a:effectRef idx="3">
            <a:schemeClr val="accent5"/>
          </a:effectRef>
          <a:fontRef idx="minor">
            <a:schemeClr val="lt1"/>
          </a:fontRef>
        </p:style>
        <p:txBody>
          <a:bodyPr vert="eaVert" wrap="square" lIns="0" rIns="72000" rtlCol="0">
            <a:spAutoFit/>
          </a:bodyPr>
          <a:lstStyle/>
          <a:p>
            <a:r>
              <a:rPr lang="ja-JP" altLang="en-US" sz="3200" b="1"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32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⑦考察・推論</a:t>
            </a:r>
            <a:endParaRPr kumimoji="1" lang="ja-JP" altLang="en-US" sz="2400" u="none" dirty="0">
              <a:solidFill>
                <a:schemeClr val="tx1">
                  <a:lumMod val="50000"/>
                </a:schemeClr>
              </a:solidFill>
              <a:latin typeface="ＭＳ ゴシック" panose="020B0609070205080204" pitchFamily="49" charset="-128"/>
              <a:ea typeface="ＭＳ ゴシック" panose="020B0609070205080204" pitchFamily="49" charset="-128"/>
            </a:endParaRPr>
          </a:p>
        </p:txBody>
      </p:sp>
      <p:sp>
        <p:nvSpPr>
          <p:cNvPr id="28" name="ストライプ矢印 27"/>
          <p:cNvSpPr/>
          <p:nvPr/>
        </p:nvSpPr>
        <p:spPr bwMode="auto">
          <a:xfrm>
            <a:off x="6507836" y="3318298"/>
            <a:ext cx="540000" cy="7200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sng" strike="noStrike" cap="none" normalizeH="0" baseline="0">
              <a:ln>
                <a:noFill/>
              </a:ln>
              <a:solidFill>
                <a:schemeClr val="tx1">
                  <a:lumMod val="50000"/>
                </a:schemeClr>
              </a:solidFill>
              <a:effectLst/>
              <a:latin typeface="Arial" panose="020B0604020202020204" pitchFamily="34" charset="0"/>
              <a:ea typeface="MS UI Gothic" panose="020B0600070205080204" pitchFamily="50" charset="-128"/>
            </a:endParaRPr>
          </a:p>
        </p:txBody>
      </p:sp>
      <p:sp>
        <p:nvSpPr>
          <p:cNvPr id="31" name="テキスト ボックス 30"/>
          <p:cNvSpPr txBox="1"/>
          <p:nvPr/>
        </p:nvSpPr>
        <p:spPr>
          <a:xfrm>
            <a:off x="8131639" y="990600"/>
            <a:ext cx="565146" cy="5527791"/>
          </a:xfrm>
          <a:prstGeom prst="rect">
            <a:avLst/>
          </a:prstGeom>
          <a:solidFill>
            <a:srgbClr val="FFFFFF"/>
          </a:solidFill>
          <a:ln w="76200">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vert="eaVert" wrap="square" lIns="0" rIns="72000" rtlCol="0">
            <a:spAutoFit/>
          </a:bodyPr>
          <a:lstStyle/>
          <a:p>
            <a:r>
              <a:rPr lang="ja-JP" altLang="en-US" sz="3200" b="1"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32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⑧表現・伝達</a:t>
            </a:r>
            <a:r>
              <a:rPr lang="en-US" altLang="ja-JP" sz="20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0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中学校のみ</a:t>
            </a:r>
            <a:r>
              <a:rPr lang="en-US" altLang="ja-JP" sz="2000" b="1" u="none" dirty="0">
                <a:solidFill>
                  <a:schemeClr val="tx1">
                    <a:lumMod val="50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2000" u="none" dirty="0">
              <a:solidFill>
                <a:schemeClr val="tx1">
                  <a:lumMod val="50000"/>
                </a:schemeClr>
              </a:solidFill>
              <a:latin typeface="ＭＳ ゴシック" panose="020B0609070205080204" pitchFamily="49" charset="-128"/>
              <a:ea typeface="ＭＳ ゴシック" panose="020B0609070205080204" pitchFamily="49" charset="-128"/>
            </a:endParaRPr>
          </a:p>
        </p:txBody>
      </p:sp>
      <p:sp>
        <p:nvSpPr>
          <p:cNvPr id="30" name="ストライプ矢印 29"/>
          <p:cNvSpPr/>
          <p:nvPr/>
        </p:nvSpPr>
        <p:spPr bwMode="auto">
          <a:xfrm>
            <a:off x="7615245" y="3318295"/>
            <a:ext cx="540000" cy="7200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sng" strike="noStrike" cap="none" normalizeH="0" baseline="0">
              <a:ln>
                <a:noFill/>
              </a:ln>
              <a:solidFill>
                <a:schemeClr val="tx1">
                  <a:lumMod val="50000"/>
                </a:schemeClr>
              </a:solidFill>
              <a:effectLst/>
              <a:latin typeface="Arial" panose="020B0604020202020204" pitchFamily="34" charset="0"/>
              <a:ea typeface="MS UI Gothic" panose="020B0600070205080204" pitchFamily="50" charset="-128"/>
            </a:endParaRPr>
          </a:p>
        </p:txBody>
      </p:sp>
      <p:sp>
        <p:nvSpPr>
          <p:cNvPr id="19" name="U ターン矢印 18"/>
          <p:cNvSpPr/>
          <p:nvPr/>
        </p:nvSpPr>
        <p:spPr>
          <a:xfrm rot="10800000">
            <a:off x="1492927" y="5327374"/>
            <a:ext cx="7038230" cy="1171893"/>
          </a:xfrm>
          <a:prstGeom prst="uturnArrow">
            <a:avLst>
              <a:gd name="adj1" fmla="val 25000"/>
              <a:gd name="adj2" fmla="val 25000"/>
              <a:gd name="adj3" fmla="val 25000"/>
              <a:gd name="adj4" fmla="val 43750"/>
              <a:gd name="adj5" fmla="val 100000"/>
            </a:avLst>
          </a:prstGeom>
          <a:ln w="76200">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solidFill>
                <a:schemeClr val="tx1">
                  <a:lumMod val="50000"/>
                </a:schemeClr>
              </a:solidFill>
            </a:endParaRPr>
          </a:p>
        </p:txBody>
      </p:sp>
      <p:sp>
        <p:nvSpPr>
          <p:cNvPr id="33" name="テキスト ボックス 32"/>
          <p:cNvSpPr txBox="1"/>
          <p:nvPr/>
        </p:nvSpPr>
        <p:spPr>
          <a:xfrm>
            <a:off x="2498683" y="6090448"/>
            <a:ext cx="4867425" cy="461665"/>
          </a:xfrm>
          <a:prstGeom prst="rect">
            <a:avLst/>
          </a:prstGeom>
          <a:noFill/>
        </p:spPr>
        <p:txBody>
          <a:bodyPr wrap="square" rtlCol="0">
            <a:spAutoFit/>
          </a:bodyPr>
          <a:lstStyle/>
          <a:p>
            <a:pPr algn="ctr"/>
            <a:r>
              <a:rPr kumimoji="1" lang="ja-JP" altLang="en-US" sz="24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中学校「探究的な学習」</a:t>
            </a:r>
          </a:p>
        </p:txBody>
      </p:sp>
    </p:spTree>
    <p:extLst>
      <p:ext uri="{BB962C8B-B14F-4D97-AF65-F5344CB8AC3E}">
        <p14:creationId xmlns:p14="http://schemas.microsoft.com/office/powerpoint/2010/main" val="49616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264BA5-BE9F-44D2-9B86-8E00ED566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8706</TotalTime>
  <Words>1923</Words>
  <Application>Microsoft Office PowerPoint</Application>
  <PresentationFormat>画面に合わせる (4:3)</PresentationFormat>
  <Paragraphs>357</Paragraphs>
  <Slides>14</Slides>
  <Notes>14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AR丸ゴシック体E</vt:lpstr>
      <vt:lpstr>Meiryo UI</vt:lpstr>
      <vt:lpstr>ＭＳ Ｐゴシック</vt:lpstr>
      <vt:lpstr>MS UI Gothic</vt:lpstr>
      <vt:lpstr>ＭＳ ゴシック</vt:lpstr>
      <vt:lpstr>メイリオ</vt:lpstr>
      <vt:lpstr>Arial</vt:lpstr>
      <vt:lpstr>Calibri</vt:lpstr>
      <vt:lpstr>Calibri Light</vt:lpstr>
      <vt:lpstr>Corbel</vt:lpstr>
      <vt:lpstr>Office テーマ</vt:lpstr>
      <vt:lpstr>令和元年度　科学的に探求する力を育む実践力向上研修【中学校】 　 中学校理科教育の課題と改善策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シュワブとヘロンの探究レベル（1971）</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指導の狙いと生徒の認識</dc:title>
  <dc:creator>成田研究研修主事</dc:creator>
  <cp:lastModifiedBy>米根　洋一郎</cp:lastModifiedBy>
  <cp:revision>521</cp:revision>
  <cp:lastPrinted>2020-05-20T07:18:08Z</cp:lastPrinted>
  <dcterms:created xsi:type="dcterms:W3CDTF">2015-01-05T06:19:08Z</dcterms:created>
  <dcterms:modified xsi:type="dcterms:W3CDTF">2020-05-20T07:20:10Z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