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4" r:id="rId1"/>
  </p:sldMasterIdLst>
  <p:notesMasterIdLst>
    <p:notesMasterId r:id="rId29"/>
  </p:notesMasterIdLst>
  <p:handoutMasterIdLst>
    <p:handoutMasterId r:id="rId30"/>
  </p:handoutMasterIdLst>
  <p:sldIdLst>
    <p:sldId id="386" r:id="rId2"/>
    <p:sldId id="276" r:id="rId3"/>
    <p:sldId id="389" r:id="rId4"/>
    <p:sldId id="381" r:id="rId5"/>
    <p:sldId id="285" r:id="rId6"/>
    <p:sldId id="372" r:id="rId7"/>
    <p:sldId id="371" r:id="rId8"/>
    <p:sldId id="278" r:id="rId9"/>
    <p:sldId id="271" r:id="rId10"/>
    <p:sldId id="353" r:id="rId11"/>
    <p:sldId id="352" r:id="rId12"/>
    <p:sldId id="301" r:id="rId13"/>
    <p:sldId id="302" r:id="rId14"/>
    <p:sldId id="382" r:id="rId15"/>
    <p:sldId id="387" r:id="rId16"/>
    <p:sldId id="354" r:id="rId17"/>
    <p:sldId id="270" r:id="rId18"/>
    <p:sldId id="358" r:id="rId19"/>
    <p:sldId id="383" r:id="rId20"/>
    <p:sldId id="384" r:id="rId21"/>
    <p:sldId id="359" r:id="rId22"/>
    <p:sldId id="360" r:id="rId23"/>
    <p:sldId id="373" r:id="rId24"/>
    <p:sldId id="388" r:id="rId25"/>
    <p:sldId id="392" r:id="rId26"/>
    <p:sldId id="391" r:id="rId27"/>
    <p:sldId id="291" r:id="rId28"/>
  </p:sldIdLst>
  <p:sldSz cx="12192000" cy="6858000"/>
  <p:notesSz cx="6711950" cy="98456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FF"/>
    <a:srgbClr val="00FF00"/>
    <a:srgbClr val="FF0066"/>
    <a:srgbClr val="FF66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15" autoAdjust="0"/>
    <p:restoredTop sz="42962" autoAdjust="0"/>
  </p:normalViewPr>
  <p:slideViewPr>
    <p:cSldViewPr snapToGrid="0">
      <p:cViewPr varScale="1">
        <p:scale>
          <a:sx n="31" d="100"/>
          <a:sy n="31" d="100"/>
        </p:scale>
        <p:origin x="2034" y="54"/>
      </p:cViewPr>
      <p:guideLst>
        <p:guide orient="horz" pos="2160"/>
        <p:guide pos="3817"/>
      </p:guideLst>
    </p:cSldViewPr>
  </p:slideViewPr>
  <p:notesTextViewPr>
    <p:cViewPr>
      <p:scale>
        <a:sx n="1" d="1"/>
        <a:sy n="1" d="1"/>
      </p:scale>
      <p:origin x="0" y="0"/>
    </p:cViewPr>
  </p:notesTextViewPr>
  <p:notesViewPr>
    <p:cSldViewPr snapToGrid="0">
      <p:cViewPr varScale="1">
        <p:scale>
          <a:sx n="52" d="100"/>
          <a:sy n="52" d="100"/>
        </p:scale>
        <p:origin x="297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002603"/>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スライド イメージ プレースホルダー 7"/>
          <p:cNvSpPr>
            <a:spLocks noGrp="1" noRot="1" noChangeAspect="1"/>
          </p:cNvSpPr>
          <p:nvPr>
            <p:ph type="sldImg" idx="2"/>
          </p:nvPr>
        </p:nvSpPr>
        <p:spPr>
          <a:xfrm>
            <a:off x="404813" y="1231900"/>
            <a:ext cx="5902325" cy="3321050"/>
          </a:xfrm>
          <a:prstGeom prst="rect">
            <a:avLst/>
          </a:prstGeom>
          <a:noFill/>
          <a:ln w="12700">
            <a:solidFill>
              <a:prstClr val="black"/>
            </a:solidFill>
          </a:ln>
        </p:spPr>
        <p:txBody>
          <a:bodyPr vert="horz" lIns="91135" tIns="45568" rIns="91135" bIns="45568" rtlCol="0" anchor="ctr"/>
          <a:lstStyle/>
          <a:p>
            <a:endParaRPr lang="ja-JP" altLang="en-US"/>
          </a:p>
        </p:txBody>
      </p:sp>
    </p:spTree>
    <p:extLst>
      <p:ext uri="{BB962C8B-B14F-4D97-AF65-F5344CB8AC3E}">
        <p14:creationId xmlns:p14="http://schemas.microsoft.com/office/powerpoint/2010/main" val="404732342"/>
      </p:ext>
    </p:extLst>
  </p:cSld>
  <p:clrMap bg1="lt1" tx1="dk1" bg2="lt2" tx2="dk2" accent1="accent1" accent2="accent2" accent3="accent3" accent4="accent4" accent5="accent5" accent6="accent6" hlink="hlink" folHlink="folHlink"/>
  <p:hf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707967" y="4912397"/>
            <a:ext cx="5663714" cy="4019232"/>
          </a:xfrm>
          <a:prstGeom prst="rect">
            <a:avLst/>
          </a:prstGeom>
        </p:spPr>
        <p:txBody>
          <a:bodyPr lIns="95156" tIns="47579" rIns="95156" bIns="47579"/>
          <a:lstStyle/>
          <a:p>
            <a:endParaRPr kumimoji="1" lang="ja-JP" altLang="en-US" dirty="0"/>
          </a:p>
        </p:txBody>
      </p:sp>
    </p:spTree>
    <p:extLst>
      <p:ext uri="{BB962C8B-B14F-4D97-AF65-F5344CB8AC3E}">
        <p14:creationId xmlns:p14="http://schemas.microsoft.com/office/powerpoint/2010/main" val="1783295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解決のための３つの「役立つもの」として、スライドの内容が</a:t>
            </a:r>
            <a:r>
              <a:rPr kumimoji="1" lang="ja-JP" altLang="en-US" dirty="0" smtClean="0"/>
              <a:t>挙げられます。</a:t>
            </a:r>
            <a:endParaRPr kumimoji="1" lang="en-US" altLang="ja-JP" dirty="0" smtClean="0"/>
          </a:p>
          <a:p>
            <a:endParaRPr kumimoji="1" lang="en-US" altLang="ja-JP" dirty="0" smtClean="0"/>
          </a:p>
          <a:p>
            <a:r>
              <a:rPr kumimoji="1" lang="ja-JP" altLang="en-US" dirty="0" smtClean="0"/>
              <a:t>これら３つは、教育相談時の手順にもなって</a:t>
            </a:r>
            <a:r>
              <a:rPr kumimoji="1" lang="ja-JP" altLang="en-US" dirty="0" smtClean="0"/>
              <a:t>います。</a:t>
            </a:r>
            <a:endParaRPr kumimoji="1" lang="ja-JP" altLang="en-US" dirty="0"/>
          </a:p>
        </p:txBody>
      </p:sp>
    </p:spTree>
    <p:extLst>
      <p:ext uri="{BB962C8B-B14F-4D97-AF65-F5344CB8AC3E}">
        <p14:creationId xmlns:p14="http://schemas.microsoft.com/office/powerpoint/2010/main" val="12926563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b="0" dirty="0" smtClean="0">
                <a:latin typeface="+mn-ea"/>
                <a:ea typeface="+mn-ea"/>
              </a:rPr>
              <a:t>リソースには内的リソースと外的</a:t>
            </a:r>
            <a:r>
              <a:rPr kumimoji="1" lang="ja-JP" altLang="en-US" b="0" dirty="0" smtClean="0">
                <a:latin typeface="+mn-ea"/>
                <a:ea typeface="+mn-ea"/>
              </a:rPr>
              <a:t>リソースがあります。</a:t>
            </a:r>
            <a:endParaRPr kumimoji="1" lang="en-US" altLang="ja-JP" b="0" dirty="0" smtClean="0">
              <a:latin typeface="+mn-ea"/>
              <a:ea typeface="+mn-ea"/>
            </a:endParaRPr>
          </a:p>
          <a:p>
            <a:r>
              <a:rPr kumimoji="1" lang="ja-JP" altLang="en-US" b="0" dirty="0" smtClean="0">
                <a:latin typeface="+mn-ea"/>
                <a:ea typeface="+mn-ea"/>
              </a:rPr>
              <a:t>それぞれ本人にまつわるもの、本人の外にあるもの</a:t>
            </a:r>
            <a:r>
              <a:rPr kumimoji="1" lang="ja-JP" altLang="en-US" b="0" dirty="0" smtClean="0">
                <a:latin typeface="+mn-ea"/>
                <a:ea typeface="+mn-ea"/>
              </a:rPr>
              <a:t>です。</a:t>
            </a:r>
            <a:endParaRPr kumimoji="1" lang="en-US" altLang="ja-JP" b="0" dirty="0" smtClean="0">
              <a:latin typeface="+mn-ea"/>
              <a:ea typeface="+mn-ea"/>
            </a:endParaRPr>
          </a:p>
          <a:p>
            <a:endParaRPr kumimoji="1" lang="en-US" altLang="ja-JP" b="0" dirty="0" smtClean="0">
              <a:latin typeface="+mn-ea"/>
              <a:ea typeface="+mn-ea"/>
            </a:endParaRPr>
          </a:p>
          <a:p>
            <a:pPr defTabSz="911642"/>
            <a:r>
              <a:rPr kumimoji="1" lang="ja-JP" altLang="en-US" b="0" dirty="0" smtClean="0">
                <a:latin typeface="+mn-ea"/>
                <a:ea typeface="+mn-ea"/>
              </a:rPr>
              <a:t>内的リソースの例：</a:t>
            </a:r>
            <a:r>
              <a:rPr lang="ja-JP" altLang="en-US" b="0" dirty="0">
                <a:latin typeface="+mn-ea"/>
                <a:ea typeface="+mn-ea"/>
              </a:rPr>
              <a:t>個人の中にある力、興味や関心、特技、趣味、売り（セールスポイント）</a:t>
            </a:r>
            <a:endParaRPr lang="en-US" altLang="ja-JP" b="0" dirty="0">
              <a:latin typeface="+mn-ea"/>
              <a:ea typeface="+mn-ea"/>
            </a:endParaRPr>
          </a:p>
          <a:p>
            <a:pPr defTabSz="911642"/>
            <a:r>
              <a:rPr kumimoji="1" lang="ja-JP" altLang="en-US" b="0" dirty="0" smtClean="0">
                <a:latin typeface="+mn-ea"/>
                <a:ea typeface="+mn-ea"/>
              </a:rPr>
              <a:t>外的リソースの例：</a:t>
            </a:r>
            <a:r>
              <a:rPr lang="ja-JP" altLang="en-US" b="0" dirty="0">
                <a:latin typeface="+mn-ea"/>
                <a:ea typeface="+mn-ea"/>
              </a:rPr>
              <a:t>家族、友だち、先生、学校行事、部活、ペット、宝物、外部専門機関など</a:t>
            </a:r>
            <a:endParaRPr lang="en-US" altLang="ja-JP" b="0" dirty="0">
              <a:latin typeface="+mn-ea"/>
              <a:ea typeface="+mn-ea"/>
            </a:endParaRPr>
          </a:p>
          <a:p>
            <a:pPr defTabSz="911642"/>
            <a:endParaRPr lang="en-US" altLang="ja-JP" b="0" dirty="0">
              <a:latin typeface="+mn-ea"/>
              <a:ea typeface="+mn-ea"/>
            </a:endParaRPr>
          </a:p>
          <a:p>
            <a:r>
              <a:rPr lang="ja-JP" altLang="en-US" b="0" dirty="0">
                <a:solidFill>
                  <a:srgbClr val="FF0000"/>
                </a:solidFill>
                <a:latin typeface="+mn-ea"/>
                <a:ea typeface="+mn-ea"/>
              </a:rPr>
              <a:t>解決志向アプローチは、リソースありき</a:t>
            </a:r>
            <a:endParaRPr lang="en-US" altLang="ja-JP" b="0" dirty="0">
              <a:solidFill>
                <a:srgbClr val="FF0000"/>
              </a:solidFill>
              <a:latin typeface="+mn-ea"/>
              <a:ea typeface="+mn-ea"/>
            </a:endParaRPr>
          </a:p>
          <a:p>
            <a:r>
              <a:rPr lang="ja-JP" altLang="en-US" b="0" dirty="0">
                <a:latin typeface="+mn-ea"/>
                <a:ea typeface="+mn-ea"/>
              </a:rPr>
              <a:t>　＝ないものを探すのではなく、あるものを探して使う。</a:t>
            </a:r>
            <a:endParaRPr lang="en-US" altLang="ja-JP" b="0" dirty="0">
              <a:latin typeface="+mn-ea"/>
              <a:ea typeface="+mn-ea"/>
            </a:endParaRPr>
          </a:p>
          <a:p>
            <a:r>
              <a:rPr lang="ja-JP" altLang="en-US" b="0" dirty="0">
                <a:latin typeface="+mn-ea"/>
                <a:ea typeface="+mn-ea"/>
              </a:rPr>
              <a:t>　・うまくいかないと、ないものねだりしがち。</a:t>
            </a:r>
            <a:endParaRPr lang="en-US" altLang="ja-JP" b="0" dirty="0">
              <a:latin typeface="+mn-ea"/>
              <a:ea typeface="+mn-ea"/>
            </a:endParaRPr>
          </a:p>
          <a:p>
            <a:r>
              <a:rPr lang="ja-JP" altLang="en-US" b="0" dirty="0">
                <a:latin typeface="+mn-ea"/>
                <a:ea typeface="+mn-ea"/>
              </a:rPr>
              <a:t>　・そこにあるリソースを見つけ、それをよりよい方向に</a:t>
            </a:r>
            <a:endParaRPr lang="en-US" altLang="ja-JP" b="0" dirty="0">
              <a:latin typeface="+mn-ea"/>
              <a:ea typeface="+mn-ea"/>
            </a:endParaRPr>
          </a:p>
          <a:p>
            <a:r>
              <a:rPr lang="ja-JP" altLang="en-US" b="0" dirty="0">
                <a:latin typeface="+mn-ea"/>
                <a:ea typeface="+mn-ea"/>
              </a:rPr>
              <a:t>　　使っていく。</a:t>
            </a:r>
          </a:p>
          <a:p>
            <a:pPr defTabSz="911642"/>
            <a:endParaRPr lang="en-US" altLang="ja-JP" dirty="0">
              <a:latin typeface="HG丸ｺﾞｼｯｸM-PRO" pitchFamily="50" charset="-128"/>
              <a:ea typeface="HG丸ｺﾞｼｯｸM-PRO" pitchFamily="50" charset="-128"/>
            </a:endParaRPr>
          </a:p>
          <a:p>
            <a:pPr defTabSz="911642"/>
            <a:endParaRPr lang="en-US" altLang="ja-JP" dirty="0">
              <a:latin typeface="HG丸ｺﾞｼｯｸM-PRO" pitchFamily="50" charset="-128"/>
              <a:ea typeface="HG丸ｺﾞｼｯｸM-PRO" pitchFamily="50" charset="-128"/>
            </a:endParaRPr>
          </a:p>
          <a:p>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8277638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（演習）</a:t>
            </a:r>
            <a:endParaRPr kumimoji="1" lang="en-US" altLang="ja-JP" dirty="0" smtClean="0"/>
          </a:p>
          <a:p>
            <a:r>
              <a:rPr kumimoji="1" lang="en-US" altLang="ja-JP" dirty="0" smtClean="0"/>
              <a:t>※</a:t>
            </a:r>
            <a:r>
              <a:rPr kumimoji="1" lang="ja-JP" altLang="en-US" dirty="0" smtClean="0"/>
              <a:t>複数名で行っている場合は、実践してみてください。</a:t>
            </a:r>
            <a:endParaRPr kumimoji="1" lang="en-US" altLang="ja-JP" dirty="0" smtClean="0"/>
          </a:p>
          <a:p>
            <a:r>
              <a:rPr kumimoji="1" lang="ja-JP" altLang="en-US" dirty="0" smtClean="0"/>
              <a:t>演習シート１を</a:t>
            </a:r>
            <a:r>
              <a:rPr kumimoji="1" lang="ja-JP" altLang="en-US" dirty="0" smtClean="0"/>
              <a:t>準備してください。</a:t>
            </a:r>
            <a:endParaRPr kumimoji="1" lang="en-US" altLang="ja-JP" dirty="0" smtClean="0"/>
          </a:p>
          <a:p>
            <a:endParaRPr kumimoji="1" lang="en-US" altLang="ja-JP" dirty="0" smtClean="0"/>
          </a:p>
          <a:p>
            <a:r>
              <a:rPr kumimoji="1" lang="ja-JP" altLang="en-US" dirty="0" smtClean="0"/>
              <a:t>（</a:t>
            </a:r>
            <a:r>
              <a:rPr kumimoji="1" lang="ja-JP" altLang="en-US" dirty="0" smtClean="0"/>
              <a:t>演習の流れの説明）</a:t>
            </a:r>
            <a:endParaRPr kumimoji="1" lang="en-US" altLang="ja-JP" dirty="0" smtClean="0"/>
          </a:p>
          <a:p>
            <a:r>
              <a:rPr kumimoji="1" lang="ja-JP" altLang="en-US" dirty="0" smtClean="0"/>
              <a:t>①隣の受講者同士でペアになり、右側に座っている受講者が</a:t>
            </a:r>
            <a:r>
              <a:rPr kumimoji="1" lang="en-US" altLang="ja-JP" dirty="0" smtClean="0"/>
              <a:t>A</a:t>
            </a:r>
            <a:r>
              <a:rPr kumimoji="1" lang="ja-JP" altLang="en-US" dirty="0" err="1" smtClean="0"/>
              <a:t>、</a:t>
            </a:r>
            <a:r>
              <a:rPr kumimoji="1" lang="ja-JP" altLang="en-US" dirty="0" smtClean="0"/>
              <a:t>左がＢとする。</a:t>
            </a:r>
            <a:endParaRPr kumimoji="1" lang="en-US" altLang="ja-JP" dirty="0" smtClean="0"/>
          </a:p>
          <a:p>
            <a:r>
              <a:rPr kumimoji="1" lang="ja-JP" altLang="en-US" dirty="0" smtClean="0"/>
              <a:t>②演習シートに従って個人の資源リストを作成する（６分）。</a:t>
            </a:r>
            <a:endParaRPr kumimoji="1" lang="en-US" altLang="ja-JP" dirty="0" smtClean="0"/>
          </a:p>
          <a:p>
            <a:r>
              <a:rPr kumimoji="1" lang="ja-JP" altLang="en-US" dirty="0" smtClean="0"/>
              <a:t>③資源リスト作成後にはペアで相手のリソースについてフリートークをする（</a:t>
            </a:r>
            <a:r>
              <a:rPr kumimoji="1" lang="en-US" altLang="ja-JP" dirty="0" smtClean="0"/>
              <a:t>10</a:t>
            </a:r>
            <a:r>
              <a:rPr kumimoji="1" lang="ja-JP" altLang="en-US" dirty="0" smtClean="0"/>
              <a:t>分）。</a:t>
            </a:r>
            <a:endParaRPr kumimoji="1" lang="en-US" altLang="ja-JP" dirty="0" smtClean="0"/>
          </a:p>
          <a:p>
            <a:endParaRPr kumimoji="1" lang="ja-JP" altLang="en-US" dirty="0"/>
          </a:p>
        </p:txBody>
      </p:sp>
    </p:spTree>
    <p:extLst>
      <p:ext uri="{BB962C8B-B14F-4D97-AF65-F5344CB8AC3E}">
        <p14:creationId xmlns:p14="http://schemas.microsoft.com/office/powerpoint/2010/main" val="604299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③フリートークの内容、シートに基づいて、</a:t>
            </a:r>
            <a:r>
              <a:rPr kumimoji="1" lang="en-US" altLang="ja-JP" dirty="0" smtClean="0"/>
              <a:t>A</a:t>
            </a:r>
            <a:r>
              <a:rPr kumimoji="1" lang="ja-JP" altLang="en-US" dirty="0" err="1" smtClean="0"/>
              <a:t>さんは</a:t>
            </a:r>
            <a:r>
              <a:rPr kumimoji="1" lang="en-US" altLang="ja-JP" dirty="0" smtClean="0"/>
              <a:t>B</a:t>
            </a:r>
            <a:r>
              <a:rPr kumimoji="1" lang="ja-JP" altLang="en-US" dirty="0" err="1" smtClean="0"/>
              <a:t>さんの</a:t>
            </a:r>
            <a:r>
              <a:rPr kumimoji="1" lang="ja-JP" altLang="en-US" dirty="0" smtClean="0"/>
              <a:t>リソースについて</a:t>
            </a:r>
            <a:r>
              <a:rPr kumimoji="1" lang="en-US" altLang="ja-JP" dirty="0" smtClean="0"/>
              <a:t>B</a:t>
            </a:r>
            <a:r>
              <a:rPr kumimoji="1" lang="ja-JP" altLang="en-US" dirty="0" err="1" smtClean="0"/>
              <a:t>さんに</a:t>
            </a:r>
            <a:r>
              <a:rPr kumimoji="1" lang="ja-JP" altLang="en-US" dirty="0" smtClean="0"/>
              <a:t>フィードバックする（１分）。</a:t>
            </a:r>
            <a:endParaRPr kumimoji="1" lang="en-US" altLang="ja-JP" dirty="0" smtClean="0"/>
          </a:p>
          <a:p>
            <a:r>
              <a:rPr kumimoji="1" lang="ja-JP" altLang="en-US" dirty="0" smtClean="0"/>
              <a:t>④交替して</a:t>
            </a:r>
            <a:r>
              <a:rPr kumimoji="1" lang="en-US" altLang="ja-JP" dirty="0" smtClean="0"/>
              <a:t>B</a:t>
            </a:r>
            <a:r>
              <a:rPr kumimoji="1" lang="ja-JP" altLang="en-US" dirty="0" err="1" smtClean="0"/>
              <a:t>さんは</a:t>
            </a:r>
            <a:r>
              <a:rPr kumimoji="1" lang="en-US" altLang="ja-JP" dirty="0" smtClean="0"/>
              <a:t>A</a:t>
            </a:r>
            <a:r>
              <a:rPr kumimoji="1" lang="ja-JP" altLang="en-US" dirty="0" err="1" smtClean="0"/>
              <a:t>さんに</a:t>
            </a:r>
            <a:r>
              <a:rPr kumimoji="1" lang="ja-JP" altLang="en-US" dirty="0" smtClean="0"/>
              <a:t>フィードバックする（１分）。</a:t>
            </a:r>
            <a:endParaRPr kumimoji="1" lang="en-US" altLang="ja-JP" dirty="0" smtClean="0"/>
          </a:p>
          <a:p>
            <a:r>
              <a:rPr kumimoji="1" lang="ja-JP" altLang="en-US" dirty="0" smtClean="0"/>
              <a:t>⑤それぞれ感じたことや気づいたことについて話し合う（２分）。</a:t>
            </a:r>
            <a:endParaRPr kumimoji="1" lang="en-US" altLang="ja-JP" dirty="0" smtClean="0"/>
          </a:p>
          <a:p>
            <a:r>
              <a:rPr kumimoji="1" lang="ja-JP" altLang="en-US" dirty="0" smtClean="0"/>
              <a:t>⑥学校で児童生徒のリソースをどのように見付けるかについて話し合う（２分）</a:t>
            </a:r>
            <a:endParaRPr kumimoji="1" lang="en-US" altLang="ja-JP" dirty="0" smtClean="0"/>
          </a:p>
          <a:p>
            <a:endParaRPr kumimoji="1" lang="en-US" altLang="ja-JP" dirty="0" smtClean="0"/>
          </a:p>
          <a:p>
            <a:r>
              <a:rPr kumimoji="1" lang="en-US" altLang="ja-JP" dirty="0" smtClean="0"/>
              <a:t>※</a:t>
            </a:r>
            <a:r>
              <a:rPr kumimoji="1" lang="ja-JP" altLang="en-US" dirty="0" smtClean="0"/>
              <a:t>実は学校生活はリソースの宝庫</a:t>
            </a:r>
            <a:endParaRPr kumimoji="1" lang="en-US" altLang="ja-JP" dirty="0" smtClean="0"/>
          </a:p>
          <a:p>
            <a:r>
              <a:rPr kumimoji="1" lang="ja-JP" altLang="en-US" dirty="0" smtClean="0"/>
              <a:t>　日常の観察の他、家庭環境調査など客観的なデータもある。</a:t>
            </a:r>
            <a:endParaRPr kumimoji="1" lang="en-US" altLang="ja-JP" dirty="0" smtClean="0"/>
          </a:p>
          <a:p>
            <a:endParaRPr kumimoji="1" lang="ja-JP" altLang="en-US" dirty="0"/>
          </a:p>
        </p:txBody>
      </p:sp>
    </p:spTree>
    <p:extLst>
      <p:ext uri="{BB962C8B-B14F-4D97-AF65-F5344CB8AC3E}">
        <p14:creationId xmlns:p14="http://schemas.microsoft.com/office/powerpoint/2010/main" val="3664521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pPr defTabSz="911642"/>
            <a:r>
              <a:rPr lang="ja-JP" altLang="en-US" dirty="0">
                <a:latin typeface="+mj-ea"/>
                <a:ea typeface="+mj-ea"/>
              </a:rPr>
              <a:t>「例外」とは、問題が起こらなかった時、少しでもうまくいった時、ましな時、うまく対処できた時</a:t>
            </a:r>
            <a:r>
              <a:rPr lang="ja-JP" altLang="en-US" dirty="0" smtClean="0">
                <a:latin typeface="+mj-ea"/>
                <a:ea typeface="+mj-ea"/>
              </a:rPr>
              <a:t>などを</a:t>
            </a:r>
            <a:r>
              <a:rPr lang="ja-JP" altLang="en-US" dirty="0" smtClean="0">
                <a:latin typeface="+mj-ea"/>
                <a:ea typeface="+mj-ea"/>
              </a:rPr>
              <a:t>指します。</a:t>
            </a:r>
            <a:endParaRPr lang="en-US" altLang="ja-JP" dirty="0" smtClean="0">
              <a:latin typeface="+mj-ea"/>
              <a:ea typeface="+mj-ea"/>
            </a:endParaRPr>
          </a:p>
          <a:p>
            <a:pPr defTabSz="911642"/>
            <a:r>
              <a:rPr lang="ja-JP" altLang="en-US" dirty="0" smtClean="0">
                <a:latin typeface="+mj-ea"/>
                <a:ea typeface="+mj-ea"/>
              </a:rPr>
              <a:t>例外探しから、リソースを見つけることが</a:t>
            </a:r>
            <a:r>
              <a:rPr lang="ja-JP" altLang="en-US" dirty="0" smtClean="0">
                <a:latin typeface="+mj-ea"/>
                <a:ea typeface="+mj-ea"/>
              </a:rPr>
              <a:t>できます。</a:t>
            </a:r>
            <a:endParaRPr lang="en-US" altLang="ja-JP" dirty="0">
              <a:latin typeface="+mj-ea"/>
              <a:ea typeface="+mj-ea"/>
            </a:endParaRPr>
          </a:p>
        </p:txBody>
      </p:sp>
    </p:spTree>
    <p:extLst>
      <p:ext uri="{BB962C8B-B14F-4D97-AF65-F5344CB8AC3E}">
        <p14:creationId xmlns:p14="http://schemas.microsoft.com/office/powerpoint/2010/main" val="1136554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endParaRPr kumimoji="1" lang="en-US" altLang="ja-JP" dirty="0" smtClean="0"/>
          </a:p>
          <a:p>
            <a:endParaRPr kumimoji="1" lang="ja-JP" altLang="en-US" dirty="0"/>
          </a:p>
        </p:txBody>
      </p:sp>
    </p:spTree>
    <p:extLst>
      <p:ext uri="{BB962C8B-B14F-4D97-AF65-F5344CB8AC3E}">
        <p14:creationId xmlns:p14="http://schemas.microsoft.com/office/powerpoint/2010/main" val="9877695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コンプリメントは、内外に持っているリソースをフィードバックしてあげること</a:t>
            </a:r>
            <a:r>
              <a:rPr kumimoji="1" lang="ja-JP" altLang="en-US" dirty="0" smtClean="0"/>
              <a:t>です。</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16979059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次にミラクル･クエスチョンについて</a:t>
            </a:r>
            <a:r>
              <a:rPr kumimoji="1" lang="ja-JP" altLang="en-US" dirty="0" smtClean="0"/>
              <a:t>説明します。</a:t>
            </a:r>
            <a:endParaRPr kumimoji="1" lang="en-US" altLang="ja-JP" dirty="0" smtClean="0"/>
          </a:p>
          <a:p>
            <a:r>
              <a:rPr kumimoji="1" lang="ja-JP" altLang="en-US" dirty="0" smtClean="0"/>
              <a:t>例えば、スライドにあるように、すべての悩みなどが解決したと仮定して、そのことを前提にして質問を</a:t>
            </a:r>
            <a:r>
              <a:rPr kumimoji="1" lang="ja-JP" altLang="en-US" dirty="0" smtClean="0"/>
              <a:t>行います。</a:t>
            </a:r>
            <a:endParaRPr kumimoji="1" lang="en-US" altLang="ja-JP" dirty="0" smtClean="0"/>
          </a:p>
          <a:p>
            <a:r>
              <a:rPr kumimoji="1" lang="ja-JP" altLang="en-US" dirty="0" smtClean="0"/>
              <a:t>これは「ゴールについての話し合い」で使われる質問であると同時に、「解決に向けての有効な質問」であり、解決像＝ソリューション・イメージを引き出すための質問になります。</a:t>
            </a:r>
            <a:endParaRPr kumimoji="1" lang="en-US" altLang="ja-JP" dirty="0" smtClean="0"/>
          </a:p>
          <a:p>
            <a:r>
              <a:rPr kumimoji="1" lang="ja-JP" altLang="en-US" dirty="0" smtClean="0"/>
              <a:t>解決までの変化のプロセスはカットする。その上で、変化の結果を具体的に聞いていきます。</a:t>
            </a:r>
            <a:endParaRPr kumimoji="1" lang="en-US" altLang="ja-JP" dirty="0" smtClean="0"/>
          </a:p>
          <a:p>
            <a:endParaRPr kumimoji="1" lang="en-US" altLang="ja-JP" dirty="0" smtClean="0"/>
          </a:p>
          <a:p>
            <a:r>
              <a:rPr kumimoji="1" lang="ja-JP" altLang="en-US" dirty="0" smtClean="0">
                <a:latin typeface="+mn-ea"/>
                <a:ea typeface="+mn-ea"/>
              </a:rPr>
              <a:t>例えば、次のような声かけが考えられます。</a:t>
            </a:r>
            <a:endParaRPr kumimoji="1" lang="en-US" altLang="ja-JP" dirty="0" smtClean="0">
              <a:latin typeface="+mn-ea"/>
              <a:ea typeface="+mn-ea"/>
            </a:endParaRPr>
          </a:p>
          <a:p>
            <a:endParaRPr kumimoji="1" lang="en-US" altLang="ja-JP" dirty="0" smtClean="0">
              <a:latin typeface="+mn-ea"/>
              <a:ea typeface="+mn-ea"/>
            </a:endParaRPr>
          </a:p>
          <a:p>
            <a:r>
              <a:rPr lang="ja-JP" altLang="en-US" dirty="0">
                <a:latin typeface="+mn-ea"/>
                <a:ea typeface="+mn-ea"/>
              </a:rPr>
              <a:t>「あなたは何から</a:t>
            </a:r>
            <a:r>
              <a:rPr lang="en-US" altLang="ja-JP" dirty="0">
                <a:latin typeface="+mn-ea"/>
                <a:ea typeface="+mn-ea"/>
              </a:rPr>
              <a:t>『</a:t>
            </a:r>
            <a:r>
              <a:rPr lang="ja-JP" altLang="en-US" dirty="0">
                <a:latin typeface="+mn-ea"/>
                <a:ea typeface="+mn-ea"/>
              </a:rPr>
              <a:t>奇跡が起きた</a:t>
            </a:r>
            <a:r>
              <a:rPr lang="en-US" altLang="ja-JP" dirty="0">
                <a:latin typeface="+mn-ea"/>
                <a:ea typeface="+mn-ea"/>
              </a:rPr>
              <a:t>』</a:t>
            </a:r>
            <a:r>
              <a:rPr lang="ja-JP" altLang="en-US" dirty="0">
                <a:latin typeface="+mn-ea"/>
                <a:ea typeface="+mn-ea"/>
              </a:rPr>
              <a:t>と気付く？」</a:t>
            </a:r>
            <a:endParaRPr lang="en-US" altLang="ja-JP" dirty="0">
              <a:latin typeface="+mn-ea"/>
              <a:ea typeface="+mn-ea"/>
            </a:endParaRPr>
          </a:p>
          <a:p>
            <a:r>
              <a:rPr lang="ja-JP" altLang="en-US" dirty="0">
                <a:latin typeface="+mn-ea"/>
                <a:ea typeface="+mn-ea"/>
              </a:rPr>
              <a:t>「今と違うどんな行動をしているの？」</a:t>
            </a:r>
            <a:endParaRPr lang="en-US" altLang="ja-JP" dirty="0">
              <a:latin typeface="+mn-ea"/>
              <a:ea typeface="+mn-ea"/>
            </a:endParaRPr>
          </a:p>
          <a:p>
            <a:r>
              <a:rPr lang="ja-JP" altLang="en-US" dirty="0">
                <a:latin typeface="+mn-ea"/>
                <a:ea typeface="+mn-ea"/>
              </a:rPr>
              <a:t>「他には誰が奇跡が起きたことに気付いたかな？」</a:t>
            </a:r>
            <a:endParaRPr lang="en-US" altLang="ja-JP" dirty="0">
              <a:latin typeface="+mn-ea"/>
              <a:ea typeface="+mn-ea"/>
            </a:endParaRPr>
          </a:p>
          <a:p>
            <a:r>
              <a:rPr lang="ja-JP" altLang="en-US" dirty="0">
                <a:latin typeface="+mn-ea"/>
                <a:ea typeface="+mn-ea"/>
              </a:rPr>
              <a:t>「奇跡の１日に起きたことで、一部分でもいいから今までに起きたことない？」</a:t>
            </a:r>
          </a:p>
          <a:p>
            <a:r>
              <a:rPr lang="ja-JP" altLang="en-US" dirty="0">
                <a:latin typeface="+mn-ea"/>
                <a:ea typeface="+mn-ea"/>
              </a:rPr>
              <a:t>「ま、そうは言わないでちょっと考えて！」</a:t>
            </a:r>
          </a:p>
          <a:p>
            <a:endParaRPr kumimoji="1" lang="ja-JP" altLang="en-US" dirty="0">
              <a:latin typeface="+mn-ea"/>
              <a:ea typeface="+mn-ea"/>
            </a:endParaRPr>
          </a:p>
        </p:txBody>
      </p:sp>
    </p:spTree>
    <p:extLst>
      <p:ext uri="{BB962C8B-B14F-4D97-AF65-F5344CB8AC3E}">
        <p14:creationId xmlns:p14="http://schemas.microsoft.com/office/powerpoint/2010/main" val="2998347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次にタイムマシン･クエスチョンについて</a:t>
            </a:r>
            <a:r>
              <a:rPr kumimoji="1" lang="ja-JP" altLang="en-US" dirty="0" smtClean="0"/>
              <a:t>説明します。</a:t>
            </a:r>
            <a:endParaRPr kumimoji="1" lang="en-US" altLang="ja-JP" dirty="0" smtClean="0"/>
          </a:p>
          <a:p>
            <a:endParaRPr kumimoji="1" lang="en-US" altLang="ja-JP" dirty="0" smtClean="0"/>
          </a:p>
          <a:p>
            <a:r>
              <a:rPr kumimoji="1" lang="ja-JP" altLang="en-US" dirty="0" smtClean="0">
                <a:latin typeface="+mj-ea"/>
                <a:ea typeface="+mj-ea"/>
              </a:rPr>
              <a:t>逆タイムマシン・クエスチョン：</a:t>
            </a:r>
            <a:r>
              <a:rPr lang="ja-JP" altLang="en-US" dirty="0">
                <a:latin typeface="+mj-ea"/>
                <a:ea typeface="+mj-ea"/>
              </a:rPr>
              <a:t>「未来の自分が、現在の自分を見に来て、何か一言伝えてくれるとしたら、どんな言葉でしょう？」</a:t>
            </a:r>
          </a:p>
          <a:p>
            <a:endParaRPr kumimoji="1" lang="ja-JP" altLang="en-US" dirty="0">
              <a:latin typeface="+mj-ea"/>
              <a:ea typeface="+mj-ea"/>
            </a:endParaRPr>
          </a:p>
        </p:txBody>
      </p:sp>
    </p:spTree>
    <p:extLst>
      <p:ext uri="{BB962C8B-B14F-4D97-AF65-F5344CB8AC3E}">
        <p14:creationId xmlns:p14="http://schemas.microsoft.com/office/powerpoint/2010/main" val="29762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最後に「スケーリング・クエスチョン」を</a:t>
            </a:r>
            <a:r>
              <a:rPr kumimoji="1" lang="ja-JP" altLang="en-US" dirty="0" smtClean="0"/>
              <a:t>説明します。</a:t>
            </a:r>
            <a:endParaRPr kumimoji="1" lang="en-US" altLang="ja-JP" dirty="0" smtClean="0"/>
          </a:p>
          <a:p>
            <a:r>
              <a:rPr kumimoji="1" lang="ja-JP" altLang="en-US" dirty="0" smtClean="0"/>
              <a:t>一番いいときの状態を</a:t>
            </a:r>
            <a:r>
              <a:rPr kumimoji="1" lang="en-US" altLang="ja-JP" dirty="0" smtClean="0"/>
              <a:t>10</a:t>
            </a:r>
            <a:r>
              <a:rPr kumimoji="1" lang="ja-JP" altLang="en-US" dirty="0" smtClean="0"/>
              <a:t>点として、最悪の状態を０点としたときに、今、何点ですか？」という質問</a:t>
            </a:r>
            <a:r>
              <a:rPr kumimoji="1" lang="ja-JP" altLang="en-US" dirty="0" smtClean="0"/>
              <a:t>です。</a:t>
            </a:r>
            <a:endParaRPr kumimoji="1" lang="en-US" altLang="ja-JP" dirty="0" smtClean="0"/>
          </a:p>
          <a:p>
            <a:r>
              <a:rPr kumimoji="1" lang="ja-JP" altLang="en-US" dirty="0" smtClean="0"/>
              <a:t>「調子が悪い」などという抽象的な話を具体的な話にもって</a:t>
            </a:r>
            <a:r>
              <a:rPr kumimoji="1" lang="ja-JP" altLang="en-US" dirty="0" smtClean="0"/>
              <a:t>いけます。</a:t>
            </a:r>
            <a:endParaRPr kumimoji="1" lang="en-US" altLang="ja-JP" dirty="0" smtClean="0"/>
          </a:p>
          <a:p>
            <a:r>
              <a:rPr kumimoji="1" lang="ja-JP" altLang="en-US" dirty="0" smtClean="0"/>
              <a:t>このことで、自分の状態に客観的に気付かせる。特に「自分はそんなに悪い状態ではない」と確認させることに有効</a:t>
            </a:r>
            <a:r>
              <a:rPr kumimoji="1" lang="ja-JP" altLang="en-US" dirty="0" smtClean="0"/>
              <a:t>です。</a:t>
            </a:r>
            <a:endParaRPr kumimoji="1" lang="en-US" altLang="ja-JP" dirty="0" smtClean="0"/>
          </a:p>
          <a:p>
            <a:r>
              <a:rPr kumimoji="1" lang="ja-JP" altLang="en-US" dirty="0" smtClean="0"/>
              <a:t>ただし、低い点数の場合は、その○点分は何かをたずね、「差異に気付く</a:t>
            </a:r>
            <a:r>
              <a:rPr kumimoji="1" lang="ja-JP" altLang="en-US" dirty="0" smtClean="0"/>
              <a:t>」よう促すことが大切です。</a:t>
            </a:r>
            <a:endParaRPr kumimoji="1" lang="en-US" altLang="ja-JP" dirty="0" smtClean="0"/>
          </a:p>
          <a:p>
            <a:r>
              <a:rPr kumimoji="1" lang="ja-JP" altLang="en-US" dirty="0" smtClean="0"/>
              <a:t>そして、少しずつ加点したものをゴールに設定して、具体的に肯定形の答えを引き出して</a:t>
            </a:r>
            <a:r>
              <a:rPr kumimoji="1" lang="ja-JP" altLang="en-US" dirty="0" smtClean="0"/>
              <a:t>いきます。</a:t>
            </a:r>
            <a:endParaRPr kumimoji="1" lang="ja-JP" altLang="en-US" dirty="0"/>
          </a:p>
        </p:txBody>
      </p:sp>
    </p:spTree>
    <p:extLst>
      <p:ext uri="{BB962C8B-B14F-4D97-AF65-F5344CB8AC3E}">
        <p14:creationId xmlns:p14="http://schemas.microsoft.com/office/powerpoint/2010/main" val="1492425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児童</a:t>
            </a:r>
            <a:r>
              <a:rPr kumimoji="1" lang="ja-JP" altLang="en-US" dirty="0" smtClean="0"/>
              <a:t>生徒理解に基づいた教育相談を行う際に、解決志向アプローチという手法が</a:t>
            </a:r>
            <a:r>
              <a:rPr kumimoji="1" lang="ja-JP" altLang="en-US" dirty="0" smtClean="0"/>
              <a:t>役立ちます。</a:t>
            </a:r>
            <a:endParaRPr kumimoji="1" lang="ja-JP" altLang="en-US" dirty="0"/>
          </a:p>
        </p:txBody>
      </p:sp>
    </p:spTree>
    <p:extLst>
      <p:ext uri="{BB962C8B-B14F-4D97-AF65-F5344CB8AC3E}">
        <p14:creationId xmlns:p14="http://schemas.microsoft.com/office/powerpoint/2010/main" val="20262575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pPr defTabSz="911748"/>
            <a:r>
              <a:rPr kumimoji="1" lang="ja-JP" altLang="en-US" dirty="0" smtClean="0"/>
              <a:t>昨今</a:t>
            </a:r>
            <a:r>
              <a:rPr kumimoji="1" lang="ja-JP" altLang="en-US" dirty="0" smtClean="0"/>
              <a:t>の状況で授業が思うように行えていないと思いますので、参考までに御覧ください</a:t>
            </a:r>
            <a:r>
              <a:rPr kumimoji="1" lang="ja-JP" altLang="en-US" dirty="0" smtClean="0"/>
              <a:t>。</a:t>
            </a:r>
            <a:endParaRPr kumimoji="1" lang="en-US" altLang="ja-JP" dirty="0" smtClean="0"/>
          </a:p>
          <a:p>
            <a:r>
              <a:rPr kumimoji="1" lang="ja-JP" altLang="en-US" dirty="0" smtClean="0"/>
              <a:t>実際に「スケーリング・クエスチョン」を</a:t>
            </a:r>
            <a:r>
              <a:rPr kumimoji="1" lang="ja-JP" altLang="en-US" dirty="0" smtClean="0"/>
              <a:t>行います。</a:t>
            </a:r>
            <a:endParaRPr kumimoji="1" lang="en-US" altLang="ja-JP" dirty="0" smtClean="0"/>
          </a:p>
          <a:p>
            <a:endParaRPr kumimoji="1" lang="en-US" altLang="ja-JP" dirty="0" smtClean="0"/>
          </a:p>
          <a:p>
            <a:r>
              <a:rPr kumimoji="1" lang="ja-JP" altLang="en-US" dirty="0" smtClean="0"/>
              <a:t>（Ａ</a:t>
            </a:r>
            <a:r>
              <a:rPr kumimoji="1" lang="ja-JP" altLang="en-US" dirty="0" smtClean="0"/>
              <a:t>、Ｂそれぞれ</a:t>
            </a:r>
            <a:r>
              <a:rPr kumimoji="1" lang="ja-JP" altLang="en-US" dirty="0" smtClean="0"/>
              <a:t>５分）</a:t>
            </a:r>
            <a:endParaRPr kumimoji="1" lang="en-US" altLang="ja-JP" dirty="0" smtClean="0"/>
          </a:p>
          <a:p>
            <a:r>
              <a:rPr kumimoji="1" lang="ja-JP" altLang="en-US" dirty="0" smtClean="0"/>
              <a:t>①ペアを組み、</a:t>
            </a:r>
            <a:r>
              <a:rPr kumimoji="1" lang="en-US" altLang="ja-JP" dirty="0" smtClean="0"/>
              <a:t>A</a:t>
            </a:r>
            <a:r>
              <a:rPr kumimoji="1" lang="ja-JP" altLang="en-US" dirty="0" err="1" smtClean="0"/>
              <a:t>、</a:t>
            </a:r>
            <a:r>
              <a:rPr kumimoji="1" lang="en-US" altLang="ja-JP" dirty="0" smtClean="0"/>
              <a:t>B</a:t>
            </a:r>
            <a:r>
              <a:rPr kumimoji="1" lang="ja-JP" altLang="en-US" dirty="0" err="1" smtClean="0"/>
              <a:t>さんを</a:t>
            </a:r>
            <a:r>
              <a:rPr kumimoji="1" lang="ja-JP" altLang="en-US" dirty="0" smtClean="0"/>
              <a:t>決める。</a:t>
            </a:r>
            <a:endParaRPr kumimoji="1" lang="en-US" altLang="ja-JP" dirty="0" smtClean="0"/>
          </a:p>
          <a:p>
            <a:r>
              <a:rPr kumimoji="1" lang="ja-JP" altLang="en-US" dirty="0" smtClean="0"/>
              <a:t>②</a:t>
            </a:r>
            <a:r>
              <a:rPr kumimoji="1" lang="en-US" altLang="ja-JP" dirty="0" smtClean="0"/>
              <a:t>A</a:t>
            </a:r>
            <a:r>
              <a:rPr kumimoji="1" lang="ja-JP" altLang="en-US" dirty="0" err="1" smtClean="0"/>
              <a:t>さん</a:t>
            </a:r>
            <a:r>
              <a:rPr kumimoji="1" lang="ja-JP" altLang="en-US" dirty="0" smtClean="0"/>
              <a:t>から</a:t>
            </a:r>
            <a:r>
              <a:rPr kumimoji="1" lang="en-US" altLang="ja-JP" dirty="0" smtClean="0"/>
              <a:t>B</a:t>
            </a:r>
            <a:r>
              <a:rPr kumimoji="1" lang="ja-JP" altLang="en-US" dirty="0" smtClean="0"/>
              <a:t>さんへ、最高の授業を</a:t>
            </a:r>
            <a:r>
              <a:rPr kumimoji="1" lang="en-US" altLang="ja-JP" dirty="0" smtClean="0"/>
              <a:t>10</a:t>
            </a:r>
            <a:r>
              <a:rPr kumimoji="1" lang="ja-JP" altLang="en-US" dirty="0" smtClean="0"/>
              <a:t>点、最悪の授業を０点として、最近の授業の点数を質問する。</a:t>
            </a:r>
            <a:endParaRPr kumimoji="1" lang="en-US" altLang="ja-JP" dirty="0" smtClean="0"/>
          </a:p>
          <a:p>
            <a:r>
              <a:rPr kumimoji="1" lang="ja-JP" altLang="en-US" dirty="0" smtClean="0"/>
              <a:t>③</a:t>
            </a:r>
            <a:r>
              <a:rPr kumimoji="1" lang="en-US" altLang="ja-JP" dirty="0" smtClean="0"/>
              <a:t>B</a:t>
            </a:r>
            <a:r>
              <a:rPr kumimoji="1" lang="ja-JP" altLang="en-US" dirty="0" err="1" smtClean="0"/>
              <a:t>さんは</a:t>
            </a:r>
            <a:r>
              <a:rPr kumimoji="1" lang="ja-JP" altLang="en-US" dirty="0" smtClean="0"/>
              <a:t>点数を答える。</a:t>
            </a:r>
            <a:endParaRPr kumimoji="1" lang="en-US" altLang="ja-JP" dirty="0" smtClean="0"/>
          </a:p>
          <a:p>
            <a:r>
              <a:rPr kumimoji="1" lang="ja-JP" altLang="en-US" dirty="0" smtClean="0"/>
              <a:t>④</a:t>
            </a:r>
            <a:r>
              <a:rPr kumimoji="1" lang="en-US" altLang="ja-JP" dirty="0" smtClean="0"/>
              <a:t>A</a:t>
            </a:r>
            <a:r>
              <a:rPr kumimoji="1" lang="ja-JP" altLang="en-US" dirty="0" err="1" smtClean="0"/>
              <a:t>さん</a:t>
            </a:r>
            <a:r>
              <a:rPr kumimoji="1" lang="ja-JP" altLang="en-US" dirty="0" smtClean="0"/>
              <a:t>からＢさんへ、スライドにあるように答えた点数について質問する。</a:t>
            </a:r>
            <a:endParaRPr kumimoji="1" lang="en-US" altLang="ja-JP" dirty="0" smtClean="0"/>
          </a:p>
          <a:p>
            <a:r>
              <a:rPr kumimoji="1" lang="ja-JP" altLang="en-US" dirty="0" smtClean="0"/>
              <a:t>⑤交替して行う。</a:t>
            </a:r>
            <a:endParaRPr kumimoji="1" lang="ja-JP" altLang="en-US" dirty="0"/>
          </a:p>
        </p:txBody>
      </p:sp>
    </p:spTree>
    <p:extLst>
      <p:ext uri="{BB962C8B-B14F-4D97-AF65-F5344CB8AC3E}">
        <p14:creationId xmlns:p14="http://schemas.microsoft.com/office/powerpoint/2010/main" val="3157341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pPr>
              <a:lnSpc>
                <a:spcPct val="150000"/>
              </a:lnSpc>
            </a:pPr>
            <a:r>
              <a:rPr lang="ja-JP" altLang="en-US" dirty="0">
                <a:latin typeface="+mn-ea"/>
                <a:ea typeface="+mn-ea"/>
              </a:rPr>
              <a:t>「解決像」も「ゴール」も相談者が</a:t>
            </a:r>
            <a:r>
              <a:rPr lang="ja-JP" altLang="en-US" dirty="0" smtClean="0">
                <a:latin typeface="+mn-ea"/>
                <a:ea typeface="+mn-ea"/>
              </a:rPr>
              <a:t>決めます。</a:t>
            </a:r>
            <a:endParaRPr lang="en-US" altLang="ja-JP" dirty="0">
              <a:latin typeface="+mn-ea"/>
              <a:ea typeface="+mn-ea"/>
            </a:endParaRPr>
          </a:p>
          <a:p>
            <a:r>
              <a:rPr kumimoji="1" lang="ja-JP" altLang="en-US" dirty="0" smtClean="0">
                <a:latin typeface="+mn-ea"/>
                <a:ea typeface="+mn-ea"/>
              </a:rPr>
              <a:t>その際の条件は３つあります。</a:t>
            </a:r>
            <a:endParaRPr kumimoji="1" lang="en-US" altLang="ja-JP" dirty="0" smtClean="0">
              <a:latin typeface="+mn-ea"/>
              <a:ea typeface="+mn-ea"/>
            </a:endParaRPr>
          </a:p>
          <a:p>
            <a:r>
              <a:rPr kumimoji="1" lang="ja-JP" altLang="en-US" dirty="0" smtClean="0">
                <a:latin typeface="+mn-ea"/>
                <a:ea typeface="+mn-ea"/>
              </a:rPr>
              <a:t>①すぐ達成でき、成功体験を積み重ねることができることが</a:t>
            </a:r>
            <a:r>
              <a:rPr kumimoji="1" lang="ja-JP" altLang="en-US" dirty="0" smtClean="0">
                <a:latin typeface="+mn-ea"/>
                <a:ea typeface="+mn-ea"/>
              </a:rPr>
              <a:t>重要です。</a:t>
            </a:r>
            <a:endParaRPr kumimoji="1" lang="en-US" altLang="ja-JP" dirty="0" smtClean="0">
              <a:latin typeface="+mn-ea"/>
              <a:ea typeface="+mn-ea"/>
            </a:endParaRPr>
          </a:p>
          <a:p>
            <a:r>
              <a:rPr kumimoji="1" lang="ja-JP" altLang="en-US" dirty="0" smtClean="0">
                <a:latin typeface="+mn-ea"/>
                <a:ea typeface="+mn-ea"/>
              </a:rPr>
              <a:t>　そのためには、時には、相談者の設定したゴールであっても、こちらが更にスモールステップに刻むことも</a:t>
            </a:r>
            <a:r>
              <a:rPr kumimoji="1" lang="ja-JP" altLang="en-US" dirty="0" smtClean="0">
                <a:latin typeface="+mn-ea"/>
                <a:ea typeface="+mn-ea"/>
              </a:rPr>
              <a:t>必要になります。</a:t>
            </a:r>
            <a:endParaRPr kumimoji="1" lang="en-US" altLang="ja-JP" dirty="0" smtClean="0">
              <a:latin typeface="+mn-ea"/>
              <a:ea typeface="+mn-ea"/>
            </a:endParaRPr>
          </a:p>
          <a:p>
            <a:r>
              <a:rPr kumimoji="1" lang="ja-JP" altLang="en-US" dirty="0" smtClean="0">
                <a:latin typeface="+mn-ea"/>
                <a:ea typeface="+mn-ea"/>
              </a:rPr>
              <a:t>　成功すれば相談者のお手柄、失敗したならこちらの責任というスタンス</a:t>
            </a:r>
            <a:r>
              <a:rPr kumimoji="1" lang="ja-JP" altLang="en-US" dirty="0" smtClean="0">
                <a:latin typeface="+mn-ea"/>
                <a:ea typeface="+mn-ea"/>
              </a:rPr>
              <a:t>で行います。</a:t>
            </a:r>
            <a:endParaRPr kumimoji="1" lang="en-US" altLang="ja-JP" dirty="0" smtClean="0">
              <a:latin typeface="+mn-ea"/>
              <a:ea typeface="+mn-ea"/>
            </a:endParaRPr>
          </a:p>
          <a:p>
            <a:r>
              <a:rPr kumimoji="1" lang="ja-JP" altLang="en-US" dirty="0" smtClean="0">
                <a:latin typeface="+mn-ea"/>
                <a:ea typeface="+mn-ea"/>
              </a:rPr>
              <a:t>②達成できたか判断できるもの。</a:t>
            </a:r>
            <a:endParaRPr kumimoji="1" lang="en-US" altLang="ja-JP" dirty="0" smtClean="0">
              <a:latin typeface="+mn-ea"/>
              <a:ea typeface="+mn-ea"/>
            </a:endParaRPr>
          </a:p>
          <a:p>
            <a:r>
              <a:rPr kumimoji="1" lang="ja-JP" altLang="en-US" dirty="0" smtClean="0">
                <a:latin typeface="+mn-ea"/>
                <a:ea typeface="+mn-ea"/>
              </a:rPr>
              <a:t>　「そうなったら君はどんなことをし始める？</a:t>
            </a:r>
            <a:r>
              <a:rPr kumimoji="1" lang="ja-JP" altLang="en-US" dirty="0" smtClean="0">
                <a:latin typeface="+mn-ea"/>
                <a:ea typeface="+mn-ea"/>
              </a:rPr>
              <a:t>」などと、具体的にイメージさせます。</a:t>
            </a:r>
            <a:endParaRPr kumimoji="1" lang="en-US" altLang="ja-JP" dirty="0" smtClean="0">
              <a:latin typeface="+mn-ea"/>
              <a:ea typeface="+mn-ea"/>
            </a:endParaRPr>
          </a:p>
          <a:p>
            <a:r>
              <a:rPr kumimoji="1" lang="ja-JP" altLang="en-US" dirty="0" smtClean="0">
                <a:latin typeface="+mn-ea"/>
                <a:ea typeface="+mn-ea"/>
              </a:rPr>
              <a:t>③「</a:t>
            </a:r>
            <a:r>
              <a:rPr kumimoji="1" lang="ja-JP" altLang="en-US" dirty="0" err="1" smtClean="0">
                <a:latin typeface="+mn-ea"/>
                <a:ea typeface="+mn-ea"/>
              </a:rPr>
              <a:t>～しない</a:t>
            </a:r>
            <a:r>
              <a:rPr kumimoji="1" lang="ja-JP" altLang="en-US" dirty="0" smtClean="0">
                <a:latin typeface="+mn-ea"/>
                <a:ea typeface="+mn-ea"/>
              </a:rPr>
              <a:t>」ではなく、「</a:t>
            </a:r>
            <a:r>
              <a:rPr kumimoji="1" lang="ja-JP" altLang="en-US" dirty="0" err="1" smtClean="0">
                <a:latin typeface="+mn-ea"/>
                <a:ea typeface="+mn-ea"/>
              </a:rPr>
              <a:t>～する</a:t>
            </a:r>
            <a:r>
              <a:rPr kumimoji="1" lang="ja-JP" altLang="en-US" dirty="0" smtClean="0">
                <a:latin typeface="+mn-ea"/>
                <a:ea typeface="+mn-ea"/>
              </a:rPr>
              <a:t>」といった肯定形にすることが重要</a:t>
            </a:r>
            <a:r>
              <a:rPr kumimoji="1" lang="ja-JP" altLang="en-US" dirty="0" smtClean="0">
                <a:latin typeface="+mn-ea"/>
                <a:ea typeface="+mn-ea"/>
              </a:rPr>
              <a:t>です。</a:t>
            </a:r>
            <a:endParaRPr kumimoji="1" lang="en-US" altLang="ja-JP" dirty="0" smtClean="0">
              <a:latin typeface="+mn-ea"/>
              <a:ea typeface="+mn-ea"/>
            </a:endParaRPr>
          </a:p>
          <a:p>
            <a:r>
              <a:rPr kumimoji="1" lang="ja-JP" altLang="en-US" dirty="0" smtClean="0">
                <a:latin typeface="+mn-ea"/>
                <a:ea typeface="+mn-ea"/>
              </a:rPr>
              <a:t>　</a:t>
            </a:r>
            <a:endParaRPr kumimoji="1" lang="en-US" altLang="ja-JP" dirty="0" smtClean="0">
              <a:latin typeface="+mn-ea"/>
              <a:ea typeface="+mn-ea"/>
            </a:endParaRPr>
          </a:p>
          <a:p>
            <a:pPr>
              <a:lnSpc>
                <a:spcPct val="150000"/>
              </a:lnSpc>
            </a:pPr>
            <a:endParaRPr lang="en-US" altLang="ja-JP" dirty="0">
              <a:latin typeface="+mn-ea"/>
              <a:ea typeface="+mn-ea"/>
            </a:endParaRPr>
          </a:p>
          <a:p>
            <a:endParaRPr kumimoji="1" lang="en-US" altLang="ja-JP" dirty="0" smtClean="0"/>
          </a:p>
          <a:p>
            <a:endParaRPr kumimoji="1" lang="ja-JP" altLang="en-US" dirty="0"/>
          </a:p>
        </p:txBody>
      </p:sp>
    </p:spTree>
    <p:extLst>
      <p:ext uri="{BB962C8B-B14F-4D97-AF65-F5344CB8AC3E}">
        <p14:creationId xmlns:p14="http://schemas.microsoft.com/office/powerpoint/2010/main" val="4133736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ゴールについて、生徒に考えさせる際には、具体的な</a:t>
            </a:r>
            <a:r>
              <a:rPr kumimoji="1" lang="ja-JP" altLang="en-US" dirty="0" smtClean="0"/>
              <a:t>道筋を立てる</a:t>
            </a:r>
            <a:r>
              <a:rPr kumimoji="1" lang="ja-JP" altLang="en-US" dirty="0" smtClean="0"/>
              <a:t>必要</a:t>
            </a:r>
            <a:r>
              <a:rPr kumimoji="1" lang="ja-JP" altLang="en-US" dirty="0" smtClean="0"/>
              <a:t>があります。</a:t>
            </a:r>
            <a:endParaRPr kumimoji="1" lang="ja-JP" altLang="en-US" dirty="0" smtClean="0"/>
          </a:p>
          <a:p>
            <a:r>
              <a:rPr kumimoji="1" lang="ja-JP" altLang="en-US" dirty="0" smtClean="0"/>
              <a:t>遠くの未来の解決像をイメージさせて、その前に小さな、具体的なゴールを</a:t>
            </a:r>
            <a:r>
              <a:rPr kumimoji="1" lang="ja-JP" altLang="en-US" dirty="0" smtClean="0"/>
              <a:t>設定します。</a:t>
            </a:r>
            <a:endParaRPr kumimoji="1" lang="en-US" altLang="ja-JP" dirty="0" smtClean="0"/>
          </a:p>
          <a:p>
            <a:endParaRPr kumimoji="1" lang="en-US" altLang="ja-JP" dirty="0" smtClean="0"/>
          </a:p>
          <a:p>
            <a:endParaRPr kumimoji="1" lang="ja-JP" altLang="en-US" dirty="0"/>
          </a:p>
        </p:txBody>
      </p:sp>
    </p:spTree>
    <p:extLst>
      <p:ext uri="{BB962C8B-B14F-4D97-AF65-F5344CB8AC3E}">
        <p14:creationId xmlns:p14="http://schemas.microsoft.com/office/powerpoint/2010/main" val="1368787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722" y="4676585"/>
            <a:ext cx="5370509" cy="4431106"/>
          </a:xfrm>
          <a:prstGeom prst="rect">
            <a:avLst/>
          </a:prstGeom>
        </p:spPr>
        <p:txBody>
          <a:bodyPr lIns="91134" tIns="45567" rIns="91134" bIns="45567"/>
          <a:lstStyle/>
          <a:p>
            <a:r>
              <a:rPr kumimoji="1" lang="ja-JP" altLang="en-US" dirty="0" smtClean="0"/>
              <a:t>スモールステップで何かをすることが大切</a:t>
            </a:r>
            <a:r>
              <a:rPr kumimoji="1" lang="ja-JP" altLang="en-US" dirty="0" smtClean="0"/>
              <a:t>です。</a:t>
            </a:r>
            <a:endParaRPr kumimoji="1" lang="ja-JP" altLang="en-US" dirty="0"/>
          </a:p>
        </p:txBody>
      </p:sp>
    </p:spTree>
    <p:extLst>
      <p:ext uri="{BB962C8B-B14F-4D97-AF65-F5344CB8AC3E}">
        <p14:creationId xmlns:p14="http://schemas.microsoft.com/office/powerpoint/2010/main" val="2492504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25550"/>
            <a:ext cx="5870575" cy="3303588"/>
          </a:xfrm>
        </p:spPr>
      </p:sp>
      <p:sp>
        <p:nvSpPr>
          <p:cNvPr id="3" name="ノート プレースホルダー 2"/>
          <p:cNvSpPr>
            <a:spLocks noGrp="1"/>
          </p:cNvSpPr>
          <p:nvPr>
            <p:ph type="body" idx="1"/>
          </p:nvPr>
        </p:nvSpPr>
        <p:spPr>
          <a:xfrm>
            <a:off x="668456" y="4652335"/>
            <a:ext cx="5352368" cy="4408130"/>
          </a:xfrm>
          <a:prstGeom prst="rect">
            <a:avLst/>
          </a:prstGeom>
        </p:spPr>
        <p:txBody>
          <a:bodyPr lIns="90763" tIns="45382" rIns="90763" bIns="45382"/>
          <a:lstStyle/>
          <a:p>
            <a:r>
              <a:rPr kumimoji="1" lang="ja-JP" altLang="en-US" dirty="0" smtClean="0"/>
              <a:t>ロールプレイングを用いた事例研究（ケースメソッド）の手順は、</a:t>
            </a:r>
            <a:endParaRPr kumimoji="1" lang="en-US" altLang="ja-JP" dirty="0" smtClean="0"/>
          </a:p>
          <a:p>
            <a:r>
              <a:rPr kumimoji="1" lang="ja-JP" altLang="en-US" dirty="0" smtClean="0"/>
              <a:t>スライドのとおり</a:t>
            </a:r>
            <a:r>
              <a:rPr kumimoji="1" lang="ja-JP" altLang="en-US" dirty="0" smtClean="0"/>
              <a:t>です。</a:t>
            </a:r>
            <a:endParaRPr kumimoji="1" lang="en-US" altLang="ja-JP" dirty="0" smtClean="0"/>
          </a:p>
          <a:p>
            <a:endParaRPr kumimoji="1" lang="en-US" altLang="ja-JP" dirty="0" smtClean="0"/>
          </a:p>
        </p:txBody>
      </p:sp>
    </p:spTree>
    <p:extLst>
      <p:ext uri="{BB962C8B-B14F-4D97-AF65-F5344CB8AC3E}">
        <p14:creationId xmlns:p14="http://schemas.microsoft.com/office/powerpoint/2010/main" val="1593181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25550"/>
            <a:ext cx="5870575" cy="3303588"/>
          </a:xfrm>
        </p:spPr>
      </p:sp>
      <p:sp>
        <p:nvSpPr>
          <p:cNvPr id="3" name="ノート プレースホルダー 2"/>
          <p:cNvSpPr>
            <a:spLocks noGrp="1"/>
          </p:cNvSpPr>
          <p:nvPr>
            <p:ph type="body" idx="1"/>
          </p:nvPr>
        </p:nvSpPr>
        <p:spPr>
          <a:xfrm>
            <a:off x="668456" y="4652335"/>
            <a:ext cx="5352368" cy="4408130"/>
          </a:xfrm>
          <a:prstGeom prst="rect">
            <a:avLst/>
          </a:prstGeom>
        </p:spPr>
        <p:txBody>
          <a:bodyPr lIns="90763" tIns="45382" rIns="90763" bIns="45382"/>
          <a:lstStyle/>
          <a:p>
            <a:r>
              <a:rPr kumimoji="1" lang="ja-JP" altLang="en-US" dirty="0" smtClean="0"/>
              <a:t>解決思考アプローチの視点は、スライドのとおりです。</a:t>
            </a:r>
            <a:endParaRPr kumimoji="1" lang="en-US" altLang="ja-JP" dirty="0" smtClean="0"/>
          </a:p>
        </p:txBody>
      </p:sp>
    </p:spTree>
    <p:extLst>
      <p:ext uri="{BB962C8B-B14F-4D97-AF65-F5344CB8AC3E}">
        <p14:creationId xmlns:p14="http://schemas.microsoft.com/office/powerpoint/2010/main" val="29861263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25550"/>
            <a:ext cx="5870575" cy="3303588"/>
          </a:xfrm>
        </p:spPr>
      </p:sp>
      <p:sp>
        <p:nvSpPr>
          <p:cNvPr id="3" name="ノート プレースホルダー 2"/>
          <p:cNvSpPr>
            <a:spLocks noGrp="1"/>
          </p:cNvSpPr>
          <p:nvPr>
            <p:ph type="body" idx="1"/>
          </p:nvPr>
        </p:nvSpPr>
        <p:spPr>
          <a:xfrm>
            <a:off x="668456" y="4652335"/>
            <a:ext cx="5352368" cy="4408130"/>
          </a:xfrm>
          <a:prstGeom prst="rect">
            <a:avLst/>
          </a:prstGeom>
        </p:spPr>
        <p:txBody>
          <a:bodyPr lIns="90763" tIns="45382" rIns="90763" bIns="45382"/>
          <a:lstStyle/>
          <a:p>
            <a:r>
              <a:rPr kumimoji="1" lang="ja-JP" altLang="en-US" dirty="0" smtClean="0"/>
              <a:t>複数名で行っている場合は、交流してみてください。</a:t>
            </a:r>
            <a:endParaRPr kumimoji="1" lang="en-US" altLang="ja-JP" dirty="0" smtClean="0"/>
          </a:p>
        </p:txBody>
      </p:sp>
    </p:spTree>
    <p:extLst>
      <p:ext uri="{BB962C8B-B14F-4D97-AF65-F5344CB8AC3E}">
        <p14:creationId xmlns:p14="http://schemas.microsoft.com/office/powerpoint/2010/main" val="34326103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979" y="4738873"/>
            <a:ext cx="5369993" cy="3877258"/>
          </a:xfrm>
          <a:prstGeom prst="rect">
            <a:avLst/>
          </a:prstGeom>
        </p:spPr>
        <p:txBody>
          <a:bodyPr/>
          <a:lstStyle/>
          <a:p>
            <a:endParaRPr kumimoji="1" lang="ja-JP" altLang="en-US" dirty="0"/>
          </a:p>
        </p:txBody>
      </p:sp>
    </p:spTree>
    <p:extLst>
      <p:ext uri="{BB962C8B-B14F-4D97-AF65-F5344CB8AC3E}">
        <p14:creationId xmlns:p14="http://schemas.microsoft.com/office/powerpoint/2010/main" val="2222410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endParaRPr kumimoji="1" lang="ja-JP" altLang="en-US" dirty="0"/>
          </a:p>
        </p:txBody>
      </p:sp>
    </p:spTree>
    <p:extLst>
      <p:ext uri="{BB962C8B-B14F-4D97-AF65-F5344CB8AC3E}">
        <p14:creationId xmlns:p14="http://schemas.microsoft.com/office/powerpoint/2010/main" val="3483972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スライドにあるような言葉を児童生徒が話してきたら、どう</a:t>
            </a:r>
            <a:r>
              <a:rPr kumimoji="1" lang="ja-JP" altLang="en-US" dirty="0" smtClean="0"/>
              <a:t>答えますか</a:t>
            </a:r>
            <a:r>
              <a:rPr kumimoji="1" lang="ja-JP" altLang="en-US" dirty="0" smtClean="0"/>
              <a:t>。</a:t>
            </a:r>
            <a:endParaRPr kumimoji="1" lang="en-US" altLang="ja-JP" dirty="0" smtClean="0"/>
          </a:p>
          <a:p>
            <a:endParaRPr kumimoji="1" lang="en-US" altLang="ja-JP" dirty="0" smtClean="0"/>
          </a:p>
          <a:p>
            <a:r>
              <a:rPr kumimoji="1" lang="ja-JP" altLang="en-US" dirty="0" smtClean="0"/>
              <a:t>想定される声がけ</a:t>
            </a:r>
            <a:endParaRPr kumimoji="1" lang="en-US" altLang="ja-JP" dirty="0" smtClean="0"/>
          </a:p>
          <a:p>
            <a:r>
              <a:rPr kumimoji="1" lang="ja-JP" altLang="en-US" dirty="0" smtClean="0"/>
              <a:t>（上の男子の場合）</a:t>
            </a:r>
            <a:endParaRPr kumimoji="1" lang="en-US" altLang="ja-JP" dirty="0" smtClean="0"/>
          </a:p>
          <a:p>
            <a:r>
              <a:rPr kumimoji="1" lang="ja-JP" altLang="en-US" dirty="0" smtClean="0"/>
              <a:t>「何やってん</a:t>
            </a:r>
            <a:r>
              <a:rPr kumimoji="1" lang="ja-JP" altLang="en-US" dirty="0" err="1" smtClean="0"/>
              <a:t>だ</a:t>
            </a:r>
            <a:r>
              <a:rPr kumimoji="1" lang="ja-JP" altLang="en-US" dirty="0" smtClean="0"/>
              <a:t>」「落ち着きがないからだろう」「なぜこうなった」</a:t>
            </a:r>
            <a:endParaRPr kumimoji="1" lang="en-US" altLang="ja-JP" dirty="0" smtClean="0"/>
          </a:p>
          <a:p>
            <a:r>
              <a:rPr kumimoji="1" lang="ja-JP" altLang="en-US" dirty="0" smtClean="0"/>
              <a:t>（下の女子の場合）</a:t>
            </a:r>
            <a:endParaRPr kumimoji="1" lang="en-US" altLang="ja-JP" dirty="0" smtClean="0"/>
          </a:p>
          <a:p>
            <a:r>
              <a:rPr kumimoji="1" lang="ja-JP" altLang="en-US" dirty="0" smtClean="0"/>
              <a:t>「何が原因だと思う？」「心当たりはあるかな？」</a:t>
            </a:r>
            <a:endParaRPr kumimoji="1" lang="en-US" altLang="ja-JP" dirty="0" smtClean="0"/>
          </a:p>
          <a:p>
            <a:endParaRPr kumimoji="1" lang="ja-JP" altLang="en-US" dirty="0"/>
          </a:p>
        </p:txBody>
      </p:sp>
    </p:spTree>
    <p:extLst>
      <p:ext uri="{BB962C8B-B14F-4D97-AF65-F5344CB8AC3E}">
        <p14:creationId xmlns:p14="http://schemas.microsoft.com/office/powerpoint/2010/main" val="520526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解決志向とはアプローチとは、心理療法全体の中でも新しいアプローチ</a:t>
            </a:r>
            <a:r>
              <a:rPr kumimoji="1" lang="ja-JP" altLang="en-US" dirty="0" smtClean="0"/>
              <a:t>です。</a:t>
            </a:r>
            <a:endParaRPr kumimoji="1" lang="en-US" altLang="ja-JP" dirty="0" smtClean="0"/>
          </a:p>
          <a:p>
            <a:r>
              <a:rPr kumimoji="1" lang="en-US" altLang="ja-JP" dirty="0" smtClean="0"/>
              <a:t>1980</a:t>
            </a:r>
            <a:r>
              <a:rPr kumimoji="1" lang="ja-JP" altLang="en-US" dirty="0" smtClean="0"/>
              <a:t>年代末、アメリカで誕生</a:t>
            </a:r>
            <a:r>
              <a:rPr kumimoji="1" lang="ja-JP" altLang="en-US" dirty="0" smtClean="0"/>
              <a:t>しました。</a:t>
            </a:r>
            <a:endParaRPr kumimoji="1" lang="en-US" altLang="ja-JP" dirty="0" smtClean="0"/>
          </a:p>
          <a:p>
            <a:r>
              <a:rPr kumimoji="1" lang="ja-JP" altLang="en-US" dirty="0" smtClean="0"/>
              <a:t>未来に焦点を当てる考え方</a:t>
            </a:r>
            <a:r>
              <a:rPr kumimoji="1" lang="ja-JP" altLang="en-US" dirty="0" smtClean="0"/>
              <a:t>です。</a:t>
            </a:r>
            <a:endParaRPr kumimoji="1" lang="en-US" altLang="ja-JP" dirty="0" smtClean="0"/>
          </a:p>
          <a:p>
            <a:endParaRPr kumimoji="1" lang="en-US" altLang="ja-JP" dirty="0" smtClean="0"/>
          </a:p>
          <a:p>
            <a:r>
              <a:rPr kumimoji="1" lang="ja-JP" altLang="en-US" dirty="0" smtClean="0"/>
              <a:t>解決志向と対をなすのが、問題思考</a:t>
            </a:r>
            <a:r>
              <a:rPr kumimoji="1" lang="ja-JP" altLang="en-US" dirty="0" smtClean="0"/>
              <a:t>です。</a:t>
            </a:r>
            <a:endParaRPr kumimoji="1" lang="en-US" altLang="ja-JP" dirty="0" smtClean="0"/>
          </a:p>
          <a:p>
            <a:r>
              <a:rPr kumimoji="1" lang="ja-JP" altLang="en-US" dirty="0" smtClean="0"/>
              <a:t>問題思考は、原因を特定し、取り除いたり、変化させたりしようとする</a:t>
            </a:r>
            <a:r>
              <a:rPr kumimoji="1" lang="ja-JP" altLang="en-US" dirty="0" smtClean="0"/>
              <a:t>ことですが</a:t>
            </a:r>
            <a:r>
              <a:rPr kumimoji="1" lang="ja-JP" altLang="en-US" dirty="0" smtClean="0"/>
              <a:t>、これは困難</a:t>
            </a:r>
            <a:r>
              <a:rPr kumimoji="1" lang="ja-JP" altLang="en-US" dirty="0" smtClean="0"/>
              <a:t>です。</a:t>
            </a:r>
            <a:endParaRPr kumimoji="1" lang="en-US" altLang="ja-JP" dirty="0" smtClean="0"/>
          </a:p>
          <a:p>
            <a:endParaRPr kumimoji="1" lang="en-US" altLang="ja-JP" dirty="0" smtClean="0"/>
          </a:p>
          <a:p>
            <a:r>
              <a:rPr kumimoji="1" lang="ja-JP" altLang="en-US" dirty="0" smtClean="0"/>
              <a:t>解決について知る方が</a:t>
            </a:r>
            <a:r>
              <a:rPr kumimoji="1" lang="ja-JP" altLang="en-US" dirty="0" smtClean="0"/>
              <a:t>有用です。</a:t>
            </a:r>
            <a:endParaRPr kumimoji="1" lang="en-US" altLang="ja-JP" dirty="0" smtClean="0"/>
          </a:p>
        </p:txBody>
      </p:sp>
    </p:spTree>
    <p:extLst>
      <p:ext uri="{BB962C8B-B14F-4D97-AF65-F5344CB8AC3E}">
        <p14:creationId xmlns:p14="http://schemas.microsoft.com/office/powerpoint/2010/main" val="5096987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722" y="4676585"/>
            <a:ext cx="5370509" cy="4431106"/>
          </a:xfrm>
          <a:prstGeom prst="rect">
            <a:avLst/>
          </a:prstGeom>
        </p:spPr>
        <p:txBody>
          <a:bodyPr lIns="91134" tIns="45567" rIns="91134" bIns="45567"/>
          <a:lstStyle/>
          <a:p>
            <a:endParaRPr kumimoji="1" lang="ja-JP" altLang="en-US" dirty="0"/>
          </a:p>
        </p:txBody>
      </p:sp>
    </p:spTree>
    <p:extLst>
      <p:ext uri="{BB962C8B-B14F-4D97-AF65-F5344CB8AC3E}">
        <p14:creationId xmlns:p14="http://schemas.microsoft.com/office/powerpoint/2010/main" val="2427073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解決志向アプローチでは、このように</a:t>
            </a:r>
            <a:r>
              <a:rPr kumimoji="1" lang="ja-JP" altLang="en-US" dirty="0" smtClean="0"/>
              <a:t>考えます。</a:t>
            </a:r>
            <a:endParaRPr kumimoji="1" lang="en-US" altLang="ja-JP" dirty="0" smtClean="0"/>
          </a:p>
          <a:p>
            <a:r>
              <a:rPr kumimoji="1" lang="ja-JP" altLang="en-US" dirty="0" smtClean="0"/>
              <a:t>（男子生徒）「今後こうならないようにするためには、具体的にどうすればいいかな？」</a:t>
            </a:r>
            <a:endParaRPr kumimoji="1" lang="en-US" altLang="ja-JP" dirty="0" smtClean="0"/>
          </a:p>
          <a:p>
            <a:r>
              <a:rPr kumimoji="1" lang="ja-JP" altLang="en-US" dirty="0" smtClean="0"/>
              <a:t>これは教師という指導者としての立場でのアプローチになります。</a:t>
            </a:r>
            <a:endParaRPr kumimoji="1" lang="en-US" altLang="ja-JP" dirty="0" smtClean="0"/>
          </a:p>
          <a:p>
            <a:r>
              <a:rPr kumimoji="1" lang="ja-JP" altLang="en-US" dirty="0" smtClean="0"/>
              <a:t>（女子生徒）</a:t>
            </a:r>
            <a:endParaRPr kumimoji="1" lang="en-US" altLang="ja-JP" dirty="0" smtClean="0"/>
          </a:p>
          <a:p>
            <a:r>
              <a:rPr kumimoji="1" lang="ja-JP" altLang="en-US" dirty="0" smtClean="0"/>
              <a:t>「前にように友達と仲良くなるためには、どうすればいいかな？」</a:t>
            </a:r>
            <a:endParaRPr kumimoji="1" lang="en-US" altLang="ja-JP" dirty="0" smtClean="0"/>
          </a:p>
          <a:p>
            <a:r>
              <a:rPr kumimoji="1" lang="ja-JP" altLang="en-US" dirty="0" smtClean="0"/>
              <a:t>これは生徒の気持ちを後押しするサービスマンの要素が強い立場となります。</a:t>
            </a:r>
            <a:endParaRPr kumimoji="1" lang="ja-JP" altLang="en-US" dirty="0"/>
          </a:p>
        </p:txBody>
      </p:sp>
    </p:spTree>
    <p:extLst>
      <p:ext uri="{BB962C8B-B14F-4D97-AF65-F5344CB8AC3E}">
        <p14:creationId xmlns:p14="http://schemas.microsoft.com/office/powerpoint/2010/main" val="507686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latin typeface="+mj-ea"/>
                <a:ea typeface="+mj-ea"/>
              </a:rPr>
              <a:t>スライドにあるのは、「中心哲学」と言われているものです。</a:t>
            </a:r>
            <a:endParaRPr kumimoji="1" lang="en-US" altLang="ja-JP" dirty="0" smtClean="0">
              <a:latin typeface="+mj-ea"/>
              <a:ea typeface="+mj-ea"/>
            </a:endParaRPr>
          </a:p>
          <a:p>
            <a:r>
              <a:rPr kumimoji="1" lang="ja-JP" altLang="en-US" dirty="0" smtClean="0">
                <a:latin typeface="+mj-ea"/>
                <a:ea typeface="+mj-ea"/>
              </a:rPr>
              <a:t>これは、解決志向アプローチのみならず、すべてのことに対して適用されます。</a:t>
            </a:r>
            <a:endParaRPr kumimoji="1" lang="en-US" altLang="ja-JP" dirty="0" smtClean="0">
              <a:latin typeface="+mj-ea"/>
              <a:ea typeface="+mj-ea"/>
            </a:endParaRPr>
          </a:p>
          <a:p>
            <a:endParaRPr kumimoji="1" lang="en-US" altLang="ja-JP" dirty="0" smtClean="0">
              <a:latin typeface="+mj-ea"/>
              <a:ea typeface="+mj-ea"/>
            </a:endParaRPr>
          </a:p>
          <a:p>
            <a:r>
              <a:rPr kumimoji="1" lang="ja-JP" altLang="en-US" dirty="0" smtClean="0">
                <a:latin typeface="+mj-ea"/>
                <a:ea typeface="+mj-ea"/>
              </a:rPr>
              <a:t>一見、当たり前のことと思われるが、意外とこのルールに背いてしまうこと</a:t>
            </a:r>
            <a:r>
              <a:rPr kumimoji="1" lang="ja-JP" altLang="en-US" dirty="0" smtClean="0">
                <a:latin typeface="+mj-ea"/>
                <a:ea typeface="+mj-ea"/>
              </a:rPr>
              <a:t>があります。</a:t>
            </a:r>
            <a:endParaRPr kumimoji="1" lang="en-US" altLang="ja-JP" dirty="0" smtClean="0">
              <a:latin typeface="+mj-ea"/>
              <a:ea typeface="+mj-ea"/>
            </a:endParaRPr>
          </a:p>
          <a:p>
            <a:endParaRPr kumimoji="1" lang="en-US" altLang="ja-JP" dirty="0" smtClean="0">
              <a:latin typeface="+mj-ea"/>
              <a:ea typeface="+mj-ea"/>
            </a:endParaRPr>
          </a:p>
          <a:p>
            <a:r>
              <a:rPr kumimoji="1" lang="ja-JP" altLang="en-US" dirty="0" smtClean="0">
                <a:latin typeface="+mj-ea"/>
                <a:ea typeface="+mj-ea"/>
              </a:rPr>
              <a:t>③は、分かっているけれどなかなか変えられない、分かっちゃいるけどやめられない･･･といった状況のことです。</a:t>
            </a:r>
            <a:endParaRPr kumimoji="1" lang="en-US" altLang="ja-JP" dirty="0" smtClean="0">
              <a:latin typeface="+mj-ea"/>
              <a:ea typeface="+mj-ea"/>
            </a:endParaRPr>
          </a:p>
          <a:p>
            <a:r>
              <a:rPr kumimoji="1" lang="ja-JP" altLang="en-US" dirty="0" smtClean="0">
                <a:latin typeface="+mj-ea"/>
                <a:ea typeface="+mj-ea"/>
              </a:rPr>
              <a:t>うまくいかないことを続けても悪循環が繰り返されるだけです。</a:t>
            </a:r>
            <a:endParaRPr kumimoji="1" lang="en-US" altLang="ja-JP" dirty="0" smtClean="0">
              <a:latin typeface="+mj-ea"/>
              <a:ea typeface="+mj-ea"/>
            </a:endParaRPr>
          </a:p>
          <a:p>
            <a:r>
              <a:rPr kumimoji="1" lang="ja-JP" altLang="en-US" dirty="0" smtClean="0">
                <a:latin typeface="+mj-ea"/>
                <a:ea typeface="+mj-ea"/>
              </a:rPr>
              <a:t>何が正解か考えることよりも、何か違うことをすること自体が悪循環を断つことになります。</a:t>
            </a:r>
            <a:endParaRPr kumimoji="1" lang="en-US" altLang="ja-JP" dirty="0" smtClean="0">
              <a:latin typeface="+mj-ea"/>
              <a:ea typeface="+mj-ea"/>
            </a:endParaRPr>
          </a:p>
          <a:p>
            <a:endParaRPr kumimoji="1" lang="en-US" altLang="ja-JP" dirty="0" smtClean="0">
              <a:latin typeface="+mj-ea"/>
              <a:ea typeface="+mj-ea"/>
            </a:endParaRPr>
          </a:p>
          <a:p>
            <a:r>
              <a:rPr kumimoji="1" lang="ja-JP" altLang="en-US" dirty="0" smtClean="0">
                <a:latin typeface="+mj-ea"/>
                <a:ea typeface="+mj-ea"/>
              </a:rPr>
              <a:t>③から脱却し、②、①と良循環を増やすことが大切です。</a:t>
            </a:r>
            <a:endParaRPr kumimoji="1" lang="en-US" altLang="ja-JP" dirty="0" smtClean="0">
              <a:latin typeface="+mj-ea"/>
              <a:ea typeface="+mj-ea"/>
            </a:endParaRPr>
          </a:p>
          <a:p>
            <a:endParaRPr kumimoji="1" lang="en-US" altLang="ja-JP" dirty="0" smtClean="0">
              <a:latin typeface="+mj-ea"/>
              <a:ea typeface="+mj-ea"/>
            </a:endParaRPr>
          </a:p>
          <a:p>
            <a:r>
              <a:rPr kumimoji="1" lang="ja-JP" altLang="en-US" dirty="0" smtClean="0">
                <a:latin typeface="+mj-ea"/>
                <a:ea typeface="+mj-ea"/>
              </a:rPr>
              <a:t>特に生徒への指導がうまく入らない学校の先生の場合に多いのでは</a:t>
            </a:r>
            <a:r>
              <a:rPr kumimoji="1" lang="ja-JP" altLang="en-US" dirty="0" smtClean="0">
                <a:latin typeface="+mj-ea"/>
                <a:ea typeface="+mj-ea"/>
              </a:rPr>
              <a:t>ないでしょうか</a:t>
            </a:r>
            <a:r>
              <a:rPr kumimoji="1" lang="ja-JP" altLang="en-US" dirty="0" smtClean="0">
                <a:latin typeface="+mj-ea"/>
                <a:ea typeface="+mj-ea"/>
              </a:rPr>
              <a:t>。</a:t>
            </a:r>
            <a:endParaRPr kumimoji="1" lang="en-US" altLang="ja-JP" dirty="0" smtClean="0">
              <a:latin typeface="+mj-ea"/>
              <a:ea typeface="+mj-ea"/>
            </a:endParaRPr>
          </a:p>
          <a:p>
            <a:r>
              <a:rPr kumimoji="1" lang="ja-JP" altLang="en-US" dirty="0" smtClean="0">
                <a:latin typeface="+mj-ea"/>
                <a:ea typeface="+mj-ea"/>
              </a:rPr>
              <a:t>同じやり方を繰り返し、ワンパターンに陥ってしまう</a:t>
            </a:r>
            <a:r>
              <a:rPr kumimoji="1" lang="ja-JP" altLang="en-US" dirty="0" smtClean="0">
                <a:latin typeface="+mj-ea"/>
                <a:ea typeface="+mj-ea"/>
              </a:rPr>
              <a:t>のです。</a:t>
            </a:r>
            <a:endParaRPr kumimoji="1" lang="en-US" altLang="ja-JP" dirty="0" smtClean="0">
              <a:latin typeface="+mj-ea"/>
              <a:ea typeface="+mj-ea"/>
            </a:endParaRPr>
          </a:p>
          <a:p>
            <a:r>
              <a:rPr kumimoji="1" lang="ja-JP" altLang="en-US" dirty="0" smtClean="0">
                <a:latin typeface="+mj-ea"/>
                <a:ea typeface="+mj-ea"/>
              </a:rPr>
              <a:t>専門的な立場であるという自覚があればあるほど、自分のやり方をなかなか変えることができないもの</a:t>
            </a:r>
            <a:r>
              <a:rPr kumimoji="1" lang="ja-JP" altLang="en-US" dirty="0" smtClean="0">
                <a:latin typeface="+mj-ea"/>
                <a:ea typeface="+mj-ea"/>
              </a:rPr>
              <a:t>です。</a:t>
            </a:r>
            <a:endParaRPr kumimoji="1" lang="en-US" altLang="ja-JP" dirty="0" smtClean="0">
              <a:latin typeface="+mj-ea"/>
              <a:ea typeface="+mj-ea"/>
            </a:endParaRPr>
          </a:p>
          <a:p>
            <a:endParaRPr kumimoji="1" lang="ja-JP" altLang="en-US" dirty="0"/>
          </a:p>
        </p:txBody>
      </p:sp>
    </p:spTree>
    <p:extLst>
      <p:ext uri="{BB962C8B-B14F-4D97-AF65-F5344CB8AC3E}">
        <p14:creationId xmlns:p14="http://schemas.microsoft.com/office/powerpoint/2010/main" val="3337991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4813" y="1231900"/>
            <a:ext cx="5902325" cy="3321050"/>
          </a:xfrm>
        </p:spPr>
      </p:sp>
      <p:sp>
        <p:nvSpPr>
          <p:cNvPr id="3" name="ノート プレースホルダー 2"/>
          <p:cNvSpPr>
            <a:spLocks noGrp="1"/>
          </p:cNvSpPr>
          <p:nvPr>
            <p:ph type="body" idx="1"/>
          </p:nvPr>
        </p:nvSpPr>
        <p:spPr>
          <a:xfrm>
            <a:off x="670722" y="4676585"/>
            <a:ext cx="5370509" cy="4431106"/>
          </a:xfrm>
          <a:prstGeom prst="rect">
            <a:avLst/>
          </a:prstGeom>
        </p:spPr>
        <p:txBody>
          <a:bodyPr lIns="91135" tIns="45568" rIns="91135" bIns="45568"/>
          <a:lstStyle/>
          <a:p>
            <a:r>
              <a:rPr kumimoji="1" lang="ja-JP" altLang="en-US" dirty="0" smtClean="0"/>
              <a:t>また、中心哲学の３つのルールのほかにも、「発想の前提」という見方・考え方があります。</a:t>
            </a:r>
            <a:endParaRPr kumimoji="1" lang="en-US" altLang="ja-JP" dirty="0" smtClean="0"/>
          </a:p>
          <a:p>
            <a:r>
              <a:rPr kumimoji="1" lang="ja-JP" altLang="en-US" dirty="0" smtClean="0"/>
              <a:t>①について</a:t>
            </a:r>
            <a:endParaRPr kumimoji="1" lang="en-US" altLang="ja-JP" dirty="0" smtClean="0"/>
          </a:p>
          <a:p>
            <a:r>
              <a:rPr kumimoji="1" lang="ja-JP" altLang="en-US" dirty="0" smtClean="0"/>
              <a:t>　　変化しないのは、変化を妨げている大きな力があるからである。</a:t>
            </a:r>
            <a:endParaRPr kumimoji="1" lang="en-US" altLang="ja-JP" dirty="0" smtClean="0"/>
          </a:p>
          <a:p>
            <a:r>
              <a:rPr kumimoji="1" lang="ja-JP" altLang="en-US" dirty="0" smtClean="0"/>
              <a:t>　　例えば、小学校低学年の不登校の問題の相談に対し、「時間がかかりますよ、小学校６年生までかかると思って、学校のことは触れずにともかくゆっくり見守りましょう」（落ち着かせるためとは思われるが、変化を妨げてしまう）</a:t>
            </a:r>
            <a:endParaRPr kumimoji="1" lang="en-US" altLang="ja-JP" dirty="0" smtClean="0"/>
          </a:p>
          <a:p>
            <a:r>
              <a:rPr kumimoji="1" lang="ja-JP" altLang="en-US" dirty="0" smtClean="0"/>
              <a:t>　時と共に成長する→変化する。</a:t>
            </a:r>
            <a:endParaRPr kumimoji="1" lang="en-US" altLang="ja-JP" dirty="0" smtClean="0"/>
          </a:p>
          <a:p>
            <a:r>
              <a:rPr kumimoji="1" lang="ja-JP" altLang="en-US" dirty="0" smtClean="0"/>
              <a:t>②について</a:t>
            </a:r>
            <a:endParaRPr kumimoji="1" lang="en-US" altLang="ja-JP" dirty="0" smtClean="0"/>
          </a:p>
          <a:p>
            <a:r>
              <a:rPr kumimoji="1" lang="ja-JP" altLang="en-US" dirty="0" smtClean="0"/>
              <a:t>　　小さな変化は、ダダダーッとつながっていて、いつの間にか大きな変化に発展していく。</a:t>
            </a:r>
            <a:endParaRPr kumimoji="1" lang="en-US" altLang="ja-JP" dirty="0" smtClean="0"/>
          </a:p>
          <a:p>
            <a:r>
              <a:rPr kumimoji="1" lang="ja-JP" altLang="en-US" dirty="0" smtClean="0"/>
              <a:t>　　不登校のケースでは、先生や母親が「まだ行けない。何年もかかる」→父親が「君は行ける」と真剣に伝えた。</a:t>
            </a:r>
            <a:endParaRPr kumimoji="1" lang="en-US" altLang="ja-JP" dirty="0" smtClean="0"/>
          </a:p>
          <a:p>
            <a:r>
              <a:rPr kumimoji="1" lang="ja-JP" altLang="en-US" dirty="0" smtClean="0"/>
              <a:t>③について</a:t>
            </a:r>
            <a:endParaRPr kumimoji="1" lang="en-US" altLang="ja-JP" dirty="0" smtClean="0"/>
          </a:p>
          <a:p>
            <a:r>
              <a:rPr kumimoji="1" lang="ja-JP" altLang="en-US" dirty="0" smtClean="0"/>
              <a:t>　　心の問題で原因を特定することはとても困難であり、仮にいくつかの原因が特定されたとしても、その原因を取り除くことは、多くの場合、ほとんど不可能である。</a:t>
            </a:r>
            <a:endParaRPr kumimoji="1" lang="en-US" altLang="ja-JP" dirty="0" smtClean="0"/>
          </a:p>
          <a:p>
            <a:r>
              <a:rPr kumimoji="1" lang="ja-JP" altLang="en-US" dirty="0" smtClean="0"/>
              <a:t>④について</a:t>
            </a:r>
            <a:endParaRPr kumimoji="1" lang="en-US" altLang="ja-JP" dirty="0" smtClean="0"/>
          </a:p>
          <a:p>
            <a:r>
              <a:rPr kumimoji="1" lang="ja-JP" altLang="en-US" dirty="0" smtClean="0"/>
              <a:t>　　リソース（解決の素）</a:t>
            </a:r>
            <a:endParaRPr kumimoji="1" lang="en-US" altLang="ja-JP" dirty="0" smtClean="0"/>
          </a:p>
          <a:p>
            <a:r>
              <a:rPr kumimoji="1" lang="ja-JP" altLang="en-US" dirty="0" smtClean="0"/>
              <a:t>　　得意分野、内的リソース、外的リソース</a:t>
            </a:r>
            <a:endParaRPr kumimoji="1" lang="en-US" altLang="ja-JP" dirty="0" smtClean="0"/>
          </a:p>
          <a:p>
            <a:r>
              <a:rPr kumimoji="1" lang="ja-JP" altLang="en-US" dirty="0" smtClean="0"/>
              <a:t>　　直面する問題からちょっと離れ、堂々巡りの枠組みからいったん外れる視点に立つことが</a:t>
            </a:r>
            <a:r>
              <a:rPr kumimoji="1" lang="ja-JP" altLang="en-US" dirty="0" smtClean="0"/>
              <a:t>大切です。</a:t>
            </a:r>
            <a:endParaRPr kumimoji="1" lang="ja-JP" altLang="en-US" dirty="0"/>
          </a:p>
        </p:txBody>
      </p:sp>
    </p:spTree>
    <p:extLst>
      <p:ext uri="{BB962C8B-B14F-4D97-AF65-F5344CB8AC3E}">
        <p14:creationId xmlns:p14="http://schemas.microsoft.com/office/powerpoint/2010/main" val="143581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0043-6CC7-4167-9A74-AFA8ED93A6D2}"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303931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0569BFC-BEA4-4B34-B9EB-8BE93E5C7BDF}"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2851683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AB0DF77-E176-47BA-8EA4-8417DBBD24C4}"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1333141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933242-1D45-4B2D-A484-C0227DCE8D70}"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167445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AE1458B-6C47-4691-A01D-97CBAB97F60E}" type="datetime1">
              <a:rPr kumimoji="1" lang="ja-JP" altLang="en-US" smtClean="0"/>
              <a:t>2020/5/19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658435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8E80C26-B374-4800-8176-3611B0FEA741}" type="datetime1">
              <a:rPr kumimoji="1" lang="ja-JP" altLang="en-US" smtClean="0"/>
              <a:t>2020/5/19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805963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37588BE-D088-41D8-B878-FBCA45EAC450}" type="datetime1">
              <a:rPr kumimoji="1" lang="ja-JP" altLang="en-US" smtClean="0"/>
              <a:t>2020/5/19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3079195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6F9071-9E63-48B9-B6CE-CB4F5BF6F662}" type="datetime1">
              <a:rPr kumimoji="1" lang="ja-JP" altLang="en-US" smtClean="0"/>
              <a:t>2020/5/19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2304098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194DB-8826-4D0D-84D0-AAC6C6AB6929}" type="datetime1">
              <a:rPr kumimoji="1" lang="ja-JP" altLang="en-US" smtClean="0"/>
              <a:t>2020/5/19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1373896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940D9CB-054D-43E6-AD43-366FFB3F69D1}" type="datetime1">
              <a:rPr kumimoji="1" lang="ja-JP" altLang="en-US" smtClean="0"/>
              <a:t>2020/5/19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326923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04DA49E-5A3F-4254-9340-68527E35FD34}" type="datetime1">
              <a:rPr kumimoji="1" lang="ja-JP" altLang="en-US" smtClean="0"/>
              <a:t>2020/5/19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0667590-9C67-4DC3-B48F-9DEDEDF4E508}" type="slidenum">
              <a:rPr kumimoji="1" lang="ja-JP" altLang="en-US" smtClean="0"/>
              <a:t>‹#›</a:t>
            </a:fld>
            <a:endParaRPr kumimoji="1" lang="ja-JP" altLang="en-US"/>
          </a:p>
        </p:txBody>
      </p:sp>
    </p:spTree>
    <p:extLst>
      <p:ext uri="{BB962C8B-B14F-4D97-AF65-F5344CB8AC3E}">
        <p14:creationId xmlns:p14="http://schemas.microsoft.com/office/powerpoint/2010/main" val="4042697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4CFA6C-A43D-41E3-9A1B-50604B15B2FB}" type="datetime1">
              <a:rPr kumimoji="1" lang="ja-JP" altLang="en-US" smtClean="0"/>
              <a:t>2020/5/19</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667590-9C67-4DC3-B48F-9DEDEDF4E508}" type="slidenum">
              <a:rPr lang="ja-JP" altLang="en-US" smtClean="0"/>
              <a:t>‹#›</a:t>
            </a:fld>
            <a:endParaRPr lang="ja-JP" altLang="en-US"/>
          </a:p>
        </p:txBody>
      </p:sp>
    </p:spTree>
    <p:extLst>
      <p:ext uri="{BB962C8B-B14F-4D97-AF65-F5344CB8AC3E}">
        <p14:creationId xmlns:p14="http://schemas.microsoft.com/office/powerpoint/2010/main" val="30311348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1231291" y="2112427"/>
            <a:ext cx="9939068" cy="2102331"/>
          </a:xfrm>
          <a:solidFill>
            <a:srgbClr val="FFFF99"/>
          </a:solidFill>
          <a:ln w="139700" cmpd="dbl">
            <a:solidFill>
              <a:srgbClr val="FF8900"/>
            </a:solidFill>
          </a:ln>
          <a:effectLst>
            <a:outerShdw blurRad="279400" dist="38100" dir="2700000" algn="tl" rotWithShape="0">
              <a:prstClr val="black">
                <a:alpha val="40000"/>
              </a:prstClr>
            </a:outerShdw>
          </a:effectLst>
        </p:spPr>
        <p:txBody>
          <a:bodyPr anchor="ctr">
            <a:noAutofit/>
          </a:bodyPr>
          <a:lstStyle/>
          <a:p>
            <a:pPr>
              <a:lnSpc>
                <a:spcPct val="100000"/>
              </a:lnSpc>
            </a:pPr>
            <a:r>
              <a:rPr lang="en-US" altLang="ja-JP"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講義・演習</a:t>
            </a:r>
            <a:r>
              <a:rPr lang="en-US" altLang="ja-JP"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br>
              <a:rPr lang="en-US" altLang="ja-JP"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解決</a:t>
            </a:r>
            <a:r>
              <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rPr>
              <a:t>志向</a:t>
            </a:r>
            <a:r>
              <a:rPr lang="ja-JP" altLang="en-US"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アプローチの</a:t>
            </a:r>
            <a:r>
              <a:rPr lang="en-US" altLang="ja-JP"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
            </a:r>
            <a:br>
              <a:rPr lang="en-US" altLang="ja-JP"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br>
            <a:r>
              <a:rPr lang="ja-JP" altLang="en-US" sz="4400" b="1" dirty="0" smtClean="0">
                <a:latin typeface="ＭＳ ゴシック" panose="020B0609070205080204" pitchFamily="49" charset="-128"/>
                <a:ea typeface="ＭＳ ゴシック" panose="020B0609070205080204" pitchFamily="49" charset="-128"/>
                <a:cs typeface="メイリオ" panose="020B0604030504040204" pitchFamily="50" charset="-128"/>
              </a:rPr>
              <a:t>学校における活用の在り方</a:t>
            </a:r>
            <a:endParaRPr lang="ja-JP" altLang="en-US" sz="44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8" name="サブタイトル 2"/>
          <p:cNvSpPr>
            <a:spLocks noGrp="1"/>
          </p:cNvSpPr>
          <p:nvPr>
            <p:ph type="subTitle" idx="1"/>
          </p:nvPr>
        </p:nvSpPr>
        <p:spPr>
          <a:xfrm>
            <a:off x="2161989" y="556855"/>
            <a:ext cx="8077673" cy="1111775"/>
          </a:xfrm>
        </p:spPr>
        <p:txBody>
          <a:bodyPr>
            <a:noAutofit/>
          </a:bodyPr>
          <a:lstStyle/>
          <a:p>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令和元</a:t>
            </a:r>
            <a:r>
              <a:rPr lang="ja-JP" altLang="ja-JP" sz="2800" b="1" dirty="0">
                <a:latin typeface="ＭＳ ゴシック" panose="020B0609070205080204" pitchFamily="49" charset="-128"/>
                <a:ea typeface="ＭＳ ゴシック" panose="020B0609070205080204" pitchFamily="49" charset="-128"/>
                <a:cs typeface="メイリオ" panose="020B0604030504040204" pitchFamily="50" charset="-128"/>
              </a:rPr>
              <a:t>年度</a:t>
            </a:r>
            <a:r>
              <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rPr>
              <a:t>　実践的生徒指導研修</a:t>
            </a:r>
            <a:r>
              <a:rPr lang="en-US" altLang="ja-JP" sz="2800" b="1"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800" b="1" dirty="0" smtClean="0">
                <a:latin typeface="ＭＳ ゴシック" panose="020B0609070205080204" pitchFamily="49" charset="-128"/>
                <a:ea typeface="ＭＳ ゴシック" panose="020B0609070205080204" pitchFamily="49" charset="-128"/>
                <a:cs typeface="メイリオ" panose="020B0604030504040204" pitchFamily="50" charset="-128"/>
              </a:rPr>
              <a:t>発展編</a:t>
            </a:r>
            <a:r>
              <a:rPr lang="en-US" altLang="ja-JP" sz="2800" b="1" dirty="0">
                <a:latin typeface="ＭＳ ゴシック" panose="020B0609070205080204" pitchFamily="49" charset="-128"/>
                <a:ea typeface="ＭＳ ゴシック" panose="020B0609070205080204" pitchFamily="49" charset="-128"/>
                <a:cs typeface="メイリオ" panose="020B0604030504040204" pitchFamily="50" charset="-128"/>
              </a:rPr>
              <a:t>】</a:t>
            </a:r>
          </a:p>
          <a:p>
            <a:r>
              <a:rPr lang="ja-JP" altLang="en-US" sz="2800" b="1" dirty="0" smtClean="0">
                <a:latin typeface="ＭＳ ゴシック" panose="020B0609070205080204" pitchFamily="49" charset="-128"/>
                <a:ea typeface="ＭＳ ゴシック" panose="020B0609070205080204" pitchFamily="49" charset="-128"/>
                <a:cs typeface="メイリオ" panose="020B0604030504040204" pitchFamily="50" charset="-128"/>
              </a:rPr>
              <a:t>～組織的な生徒指導の進め方～</a:t>
            </a:r>
            <a:endParaRPr lang="ja-JP" altLang="ja-JP" sz="28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1</a:t>
            </a:fld>
            <a:endParaRPr kumimoji="1" lang="ja-JP" altLang="en-US"/>
          </a:p>
        </p:txBody>
      </p:sp>
    </p:spTree>
    <p:extLst>
      <p:ext uri="{BB962C8B-B14F-4D97-AF65-F5344CB8AC3E}">
        <p14:creationId xmlns:p14="http://schemas.microsoft.com/office/powerpoint/2010/main" val="3457847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438924\Pictures\新しいフォルダ\soft_clipart-16.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790" y="3394421"/>
            <a:ext cx="1478072" cy="16934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438924\Pictures\gir1-5.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7893" y="4935926"/>
            <a:ext cx="1458040" cy="1666332"/>
          </a:xfrm>
          <a:prstGeom prst="rect">
            <a:avLst/>
          </a:prstGeom>
          <a:noFill/>
          <a:extLst>
            <a:ext uri="{909E8E84-426E-40DD-AFC4-6F175D3DCCD1}">
              <a14:hiddenFill xmlns:a14="http://schemas.microsoft.com/office/drawing/2010/main">
                <a:solidFill>
                  <a:srgbClr val="FFFFFF"/>
                </a:solidFill>
              </a14:hiddenFill>
            </a:ext>
          </a:extLst>
        </p:spPr>
      </p:pic>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10</a:t>
            </a:fld>
            <a:endParaRPr kumimoji="1" lang="ja-JP" altLang="en-US"/>
          </a:p>
        </p:txBody>
      </p:sp>
      <p:sp>
        <p:nvSpPr>
          <p:cNvPr id="16" name="四角形吹き出し 15"/>
          <p:cNvSpPr/>
          <p:nvPr/>
        </p:nvSpPr>
        <p:spPr>
          <a:xfrm>
            <a:off x="1018790" y="1324985"/>
            <a:ext cx="10920168" cy="1954662"/>
          </a:xfrm>
          <a:prstGeom prst="wedgeRectCallout">
            <a:avLst>
              <a:gd name="adj1" fmla="val 10841"/>
              <a:gd name="adj2" fmla="val 48497"/>
            </a:avLst>
          </a:prstGeom>
          <a:gradFill>
            <a:gsLst>
              <a:gs pos="0">
                <a:srgbClr val="FFCCFF"/>
              </a:gs>
              <a:gs pos="70000">
                <a:schemeClr val="bg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800" dirty="0">
                <a:solidFill>
                  <a:schemeClr val="tx1"/>
                </a:solidFill>
                <a:latin typeface="HG丸ｺﾞｼｯｸM-PRO" pitchFamily="50" charset="-128"/>
                <a:ea typeface="HG丸ｺﾞｼｯｸM-PRO" pitchFamily="50" charset="-128"/>
              </a:rPr>
              <a:t>○「問題や原因に焦点を当てない（全く扱わないわけで</a:t>
            </a:r>
            <a:r>
              <a:rPr lang="ja-JP" altLang="en-US" sz="2800" dirty="0" smtClean="0">
                <a:solidFill>
                  <a:schemeClr val="tx1"/>
                </a:solidFill>
                <a:latin typeface="HG丸ｺﾞｼｯｸM-PRO" pitchFamily="50" charset="-128"/>
                <a:ea typeface="HG丸ｺﾞｼｯｸM-PRO" pitchFamily="50" charset="-128"/>
              </a:rPr>
              <a:t>はない）</a:t>
            </a:r>
            <a:r>
              <a:rPr lang="ja-JP" altLang="en-US" sz="2800" dirty="0">
                <a:solidFill>
                  <a:schemeClr val="tx1"/>
                </a:solidFill>
                <a:latin typeface="HG丸ｺﾞｼｯｸM-PRO" pitchFamily="50" charset="-128"/>
                <a:ea typeface="HG丸ｺﾞｼｯｸM-PRO" pitchFamily="50" charset="-128"/>
              </a:rPr>
              <a:t>」</a:t>
            </a:r>
            <a:r>
              <a:rPr lang="ja-JP" altLang="en-US" sz="2800" dirty="0" smtClean="0">
                <a:solidFill>
                  <a:schemeClr val="tx1"/>
                </a:solidFill>
                <a:latin typeface="HG丸ｺﾞｼｯｸM-PRO" pitchFamily="50" charset="-128"/>
                <a:ea typeface="HG丸ｺﾞｼｯｸM-PRO" pitchFamily="50" charset="-128"/>
              </a:rPr>
              <a:t>、「</a:t>
            </a:r>
            <a:r>
              <a:rPr lang="ja-JP" altLang="en-US" sz="2800" dirty="0">
                <a:solidFill>
                  <a:schemeClr val="tx1"/>
                </a:solidFill>
                <a:latin typeface="HG丸ｺﾞｼｯｸM-PRO" pitchFamily="50" charset="-128"/>
                <a:ea typeface="HG丸ｺﾞｼｯｸM-PRO" pitchFamily="50" charset="-128"/>
              </a:rPr>
              <a:t>そもそも問題から出発しない」という発想に</a:t>
            </a:r>
            <a:r>
              <a:rPr lang="ja-JP" altLang="en-US" sz="2800" dirty="0" smtClean="0">
                <a:solidFill>
                  <a:schemeClr val="tx1"/>
                </a:solidFill>
                <a:latin typeface="HG丸ｺﾞｼｯｸM-PRO" pitchFamily="50" charset="-128"/>
                <a:ea typeface="HG丸ｺﾞｼｯｸM-PRO" pitchFamily="50" charset="-128"/>
              </a:rPr>
              <a:t>基づいたやり方</a:t>
            </a:r>
            <a:endParaRPr lang="en-US" altLang="ja-JP" sz="2800" dirty="0">
              <a:solidFill>
                <a:schemeClr val="tx1"/>
              </a:solidFill>
              <a:latin typeface="HG丸ｺﾞｼｯｸM-PRO" pitchFamily="50" charset="-128"/>
              <a:ea typeface="HG丸ｺﾞｼｯｸM-PRO" pitchFamily="50" charset="-128"/>
            </a:endParaRPr>
          </a:p>
          <a:p>
            <a:r>
              <a:rPr lang="ja-JP" altLang="en-US" sz="2800" dirty="0">
                <a:solidFill>
                  <a:schemeClr val="tx1"/>
                </a:solidFill>
                <a:latin typeface="HG丸ｺﾞｼｯｸM-PRO" pitchFamily="50" charset="-128"/>
                <a:ea typeface="HG丸ｺﾞｼｯｸM-PRO" pitchFamily="50" charset="-128"/>
              </a:rPr>
              <a:t>○人々が「解決（よりよい未来）」を手に入れることに</a:t>
            </a:r>
            <a:r>
              <a:rPr lang="ja-JP" altLang="en-US" sz="2800" b="1" dirty="0" smtClean="0">
                <a:solidFill>
                  <a:srgbClr val="FF0000"/>
                </a:solidFill>
                <a:latin typeface="HG丸ｺﾞｼｯｸM-PRO" pitchFamily="50" charset="-128"/>
                <a:ea typeface="HG丸ｺﾞｼｯｸM-PRO" pitchFamily="50" charset="-128"/>
              </a:rPr>
              <a:t>役立つ</a:t>
            </a:r>
            <a:r>
              <a:rPr lang="ja-JP" altLang="en-US" sz="2800" b="1" dirty="0">
                <a:solidFill>
                  <a:srgbClr val="FF0000"/>
                </a:solidFill>
                <a:latin typeface="HG丸ｺﾞｼｯｸM-PRO" pitchFamily="50" charset="-128"/>
                <a:ea typeface="HG丸ｺﾞｼｯｸM-PRO" pitchFamily="50" charset="-128"/>
              </a:rPr>
              <a:t>もの</a:t>
            </a:r>
            <a:r>
              <a:rPr lang="ja-JP" altLang="en-US" sz="2800" dirty="0">
                <a:solidFill>
                  <a:schemeClr val="tx1"/>
                </a:solidFill>
                <a:latin typeface="HG丸ｺﾞｼｯｸM-PRO" pitchFamily="50" charset="-128"/>
                <a:ea typeface="HG丸ｺﾞｼｯｸM-PRO" pitchFamily="50" charset="-128"/>
              </a:rPr>
              <a:t>だけに焦点を当てる方法</a:t>
            </a:r>
          </a:p>
        </p:txBody>
      </p:sp>
      <p:sp>
        <p:nvSpPr>
          <p:cNvPr id="17" name="下矢印 16"/>
          <p:cNvSpPr/>
          <p:nvPr/>
        </p:nvSpPr>
        <p:spPr>
          <a:xfrm>
            <a:off x="6311187" y="3352570"/>
            <a:ext cx="627797" cy="696379"/>
          </a:xfrm>
          <a:prstGeom prst="downArrow">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8" name="対角する 2 つの角を丸めた四角形 17"/>
          <p:cNvSpPr/>
          <p:nvPr/>
        </p:nvSpPr>
        <p:spPr>
          <a:xfrm>
            <a:off x="3255936" y="4080614"/>
            <a:ext cx="6997327" cy="709465"/>
          </a:xfrm>
          <a:prstGeom prst="round2DiagRect">
            <a:avLst/>
          </a:prstGeom>
          <a:gradFill>
            <a:gsLst>
              <a:gs pos="0">
                <a:srgbClr val="00FF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a:solidFill>
                  <a:schemeClr val="tx1"/>
                </a:solidFill>
                <a:latin typeface="ＭＳ ゴシック" panose="020B0609070205080204" pitchFamily="49" charset="-128"/>
                <a:ea typeface="ＭＳ ゴシック" panose="020B0609070205080204" pitchFamily="49" charset="-128"/>
              </a:rPr>
              <a:t>①「リソース（資源・資質）」</a:t>
            </a:r>
          </a:p>
        </p:txBody>
      </p:sp>
      <p:sp>
        <p:nvSpPr>
          <p:cNvPr id="19" name="対角する 2 つの角を丸めた四角形 18"/>
          <p:cNvSpPr/>
          <p:nvPr/>
        </p:nvSpPr>
        <p:spPr>
          <a:xfrm>
            <a:off x="3255933" y="4924853"/>
            <a:ext cx="6977296" cy="709465"/>
          </a:xfrm>
          <a:prstGeom prst="round2DiagRect">
            <a:avLst/>
          </a:prstGeom>
          <a:gradFill>
            <a:gsLst>
              <a:gs pos="0">
                <a:srgbClr val="FF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a:solidFill>
                  <a:schemeClr val="tx1"/>
                </a:solidFill>
                <a:latin typeface="ＭＳ ゴシック" panose="020B0609070205080204" pitchFamily="49" charset="-128"/>
                <a:ea typeface="ＭＳ ゴシック" panose="020B0609070205080204" pitchFamily="49" charset="-128"/>
              </a:rPr>
              <a:t>②「解決像（よりよい未来像）」</a:t>
            </a:r>
          </a:p>
        </p:txBody>
      </p:sp>
      <p:sp>
        <p:nvSpPr>
          <p:cNvPr id="20" name="対角する 2 つの角を丸めた四角形 19"/>
          <p:cNvSpPr/>
          <p:nvPr/>
        </p:nvSpPr>
        <p:spPr>
          <a:xfrm>
            <a:off x="3235902" y="5769092"/>
            <a:ext cx="6997326" cy="709465"/>
          </a:xfrm>
          <a:prstGeom prst="round2DiagRect">
            <a:avLst/>
          </a:prstGeom>
          <a:gradFill>
            <a:gsLst>
              <a:gs pos="0">
                <a:srgbClr val="00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a:solidFill>
                  <a:schemeClr val="tx1"/>
                </a:solidFill>
                <a:latin typeface="ＭＳ ゴシック" panose="020B0609070205080204" pitchFamily="49" charset="-128"/>
                <a:ea typeface="ＭＳ ゴシック" panose="020B0609070205080204" pitchFamily="49" charset="-128"/>
              </a:rPr>
              <a:t>③「アクション（何かすること）」</a:t>
            </a:r>
          </a:p>
        </p:txBody>
      </p:sp>
      <p:sp>
        <p:nvSpPr>
          <p:cNvPr id="15" name="タイトル 1"/>
          <p:cNvSpPr txBox="1">
            <a:spLocks/>
          </p:cNvSpPr>
          <p:nvPr/>
        </p:nvSpPr>
        <p:spPr>
          <a:xfrm>
            <a:off x="1" y="419651"/>
            <a:ext cx="11618259" cy="62035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3200" dirty="0" smtClean="0">
                <a:latin typeface="HG丸ｺﾞｼｯｸM-PRO" pitchFamily="50" charset="-128"/>
                <a:ea typeface="HG丸ｺﾞｼｯｸM-PRO" pitchFamily="50" charset="-128"/>
              </a:rPr>
              <a:t>（</a:t>
            </a:r>
            <a:r>
              <a:rPr lang="ja-JP" altLang="en-US" sz="3200" dirty="0">
                <a:latin typeface="HG丸ｺﾞｼｯｸM-PRO" pitchFamily="50" charset="-128"/>
                <a:ea typeface="HG丸ｺﾞｼｯｸM-PRO" pitchFamily="50" charset="-128"/>
              </a:rPr>
              <a:t>１）　解決のための３つの「役立つもの」（必要十分条件</a:t>
            </a:r>
            <a:r>
              <a:rPr lang="ja-JP" altLang="en-US" sz="3200" dirty="0" smtClean="0">
                <a:latin typeface="HG丸ｺﾞｼｯｸM-PRO" pitchFamily="50" charset="-128"/>
                <a:ea typeface="HG丸ｺﾞｼｯｸM-PRO" pitchFamily="50" charset="-128"/>
              </a:rPr>
              <a:t>）</a:t>
            </a:r>
            <a:endParaRPr lang="ja-JP" altLang="en-US" sz="3200" dirty="0">
              <a:latin typeface="HG丸ｺﾞｼｯｸM-PRO" pitchFamily="50" charset="-128"/>
              <a:ea typeface="HG丸ｺﾞｼｯｸM-PRO" pitchFamily="50" charset="-128"/>
            </a:endParaRPr>
          </a:p>
        </p:txBody>
      </p:sp>
      <p:sp>
        <p:nvSpPr>
          <p:cNvPr id="11" name="テキスト ボックス 10"/>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Tree>
    <p:extLst>
      <p:ext uri="{BB962C8B-B14F-4D97-AF65-F5344CB8AC3E}">
        <p14:creationId xmlns:p14="http://schemas.microsoft.com/office/powerpoint/2010/main" val="2844020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11</a:t>
            </a:fld>
            <a:endParaRPr kumimoji="1" lang="ja-JP" altLang="en-US"/>
          </a:p>
        </p:txBody>
      </p:sp>
      <p:sp>
        <p:nvSpPr>
          <p:cNvPr id="14" name="タイトル 1"/>
          <p:cNvSpPr txBox="1"/>
          <p:nvPr/>
        </p:nvSpPr>
        <p:spPr>
          <a:xfrm>
            <a:off x="418962" y="413422"/>
            <a:ext cx="8922260" cy="460895"/>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a:lstStyle>
          <a:p>
            <a:r>
              <a:rPr lang="ja-JP" altLang="en-US" sz="3200" dirty="0" smtClean="0">
                <a:latin typeface="HG丸ｺﾞｼｯｸM-PRO" pitchFamily="50" charset="-128"/>
                <a:ea typeface="HG丸ｺﾞｼｯｸM-PRO" pitchFamily="50" charset="-128"/>
              </a:rPr>
              <a:t>（２）</a:t>
            </a:r>
            <a:r>
              <a:rPr lang="ja-JP" altLang="en-US" sz="3200" dirty="0">
                <a:latin typeface="HG丸ｺﾞｼｯｸM-PRO" pitchFamily="50" charset="-128"/>
                <a:ea typeface="HG丸ｺﾞｼｯｸM-PRO" pitchFamily="50" charset="-128"/>
              </a:rPr>
              <a:t>　解決のための手立て</a:t>
            </a:r>
            <a:r>
              <a:rPr lang="ja-JP" altLang="en-US" sz="3200" dirty="0" smtClean="0">
                <a:latin typeface="HG丸ｺﾞｼｯｸM-PRO" pitchFamily="50" charset="-128"/>
                <a:ea typeface="HG丸ｺﾞｼｯｸM-PRO" pitchFamily="50" charset="-128"/>
              </a:rPr>
              <a:t>（解決の</a:t>
            </a:r>
            <a:r>
              <a:rPr lang="ja-JP" altLang="en-US" sz="3200" dirty="0">
                <a:latin typeface="HG丸ｺﾞｼｯｸM-PRO" pitchFamily="50" charset="-128"/>
                <a:ea typeface="HG丸ｺﾞｼｯｸM-PRO" pitchFamily="50" charset="-128"/>
              </a:rPr>
              <a:t>手順）</a:t>
            </a:r>
          </a:p>
        </p:txBody>
      </p:sp>
      <p:sp>
        <p:nvSpPr>
          <p:cNvPr id="16" name="四角形吹き出し 15"/>
          <p:cNvSpPr/>
          <p:nvPr/>
        </p:nvSpPr>
        <p:spPr>
          <a:xfrm>
            <a:off x="1596816" y="2146906"/>
            <a:ext cx="8712680" cy="685359"/>
          </a:xfrm>
          <a:prstGeom prst="wedgeRectCallout">
            <a:avLst>
              <a:gd name="adj1" fmla="val 10841"/>
              <a:gd name="adj2" fmla="val 4849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3600" dirty="0">
                <a:solidFill>
                  <a:schemeClr val="tx1"/>
                </a:solidFill>
                <a:latin typeface="HG丸ｺﾞｼｯｸM-PRO" pitchFamily="50" charset="-128"/>
                <a:ea typeface="HG丸ｺﾞｼｯｸM-PRO" pitchFamily="50" charset="-128"/>
              </a:rPr>
              <a:t>○内的リソース･･･本人にまつわる</a:t>
            </a:r>
            <a:r>
              <a:rPr lang="ja-JP" altLang="en-US" sz="3600" dirty="0" smtClean="0">
                <a:solidFill>
                  <a:schemeClr val="tx1"/>
                </a:solidFill>
                <a:latin typeface="HG丸ｺﾞｼｯｸM-PRO" pitchFamily="50" charset="-128"/>
                <a:ea typeface="HG丸ｺﾞｼｯｸM-PRO" pitchFamily="50" charset="-128"/>
              </a:rPr>
              <a:t>もの</a:t>
            </a:r>
            <a:r>
              <a:rPr lang="ja-JP" altLang="en-US" sz="3600" dirty="0">
                <a:solidFill>
                  <a:schemeClr val="tx1"/>
                </a:solidFill>
                <a:latin typeface="HG丸ｺﾞｼｯｸM-PRO" pitchFamily="50" charset="-128"/>
                <a:ea typeface="HG丸ｺﾞｼｯｸM-PRO" pitchFamily="50" charset="-128"/>
              </a:rPr>
              <a:t>　</a:t>
            </a:r>
            <a:endParaRPr lang="en-US" altLang="ja-JP" sz="3600" dirty="0">
              <a:solidFill>
                <a:schemeClr val="tx1"/>
              </a:solidFill>
              <a:latin typeface="HG丸ｺﾞｼｯｸM-PRO" pitchFamily="50" charset="-128"/>
              <a:ea typeface="HG丸ｺﾞｼｯｸM-PRO" pitchFamily="50" charset="-128"/>
            </a:endParaRPr>
          </a:p>
          <a:p>
            <a:endParaRPr lang="ja-JP" altLang="en-US" sz="3600" dirty="0">
              <a:solidFill>
                <a:schemeClr val="tx1"/>
              </a:solidFill>
              <a:latin typeface="HG丸ｺﾞｼｯｸM-PRO" pitchFamily="50" charset="-128"/>
              <a:ea typeface="HG丸ｺﾞｼｯｸM-PRO" pitchFamily="50" charset="-128"/>
            </a:endParaRPr>
          </a:p>
        </p:txBody>
      </p:sp>
      <p:sp>
        <p:nvSpPr>
          <p:cNvPr id="18" name="対角する 2 つの角を丸めた四角形 17"/>
          <p:cNvSpPr/>
          <p:nvPr/>
        </p:nvSpPr>
        <p:spPr>
          <a:xfrm>
            <a:off x="3642205" y="1176155"/>
            <a:ext cx="4533607" cy="467592"/>
          </a:xfrm>
          <a:prstGeom prst="round2DiagRect">
            <a:avLst/>
          </a:prstGeom>
          <a:gradFill>
            <a:gsLst>
              <a:gs pos="0">
                <a:srgbClr val="00FF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①「リソース（資源・資質）」</a:t>
            </a:r>
          </a:p>
        </p:txBody>
      </p:sp>
      <p:sp>
        <p:nvSpPr>
          <p:cNvPr id="12" name="四角形吹き出し 11"/>
          <p:cNvSpPr/>
          <p:nvPr/>
        </p:nvSpPr>
        <p:spPr>
          <a:xfrm>
            <a:off x="4275317" y="4162927"/>
            <a:ext cx="6281385" cy="590434"/>
          </a:xfrm>
          <a:prstGeom prst="wedgeRectCallout">
            <a:avLst>
              <a:gd name="adj1" fmla="val 10841"/>
              <a:gd name="adj2" fmla="val 484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2800" dirty="0" smtClean="0">
                <a:solidFill>
                  <a:schemeClr val="tx1"/>
                </a:solidFill>
                <a:latin typeface="HG丸ｺﾞｼｯｸM-PRO" pitchFamily="50" charset="-128"/>
                <a:ea typeface="HG丸ｺﾞｼｯｸM-PRO" pitchFamily="50" charset="-128"/>
              </a:rPr>
              <a:t>※</a:t>
            </a:r>
            <a:r>
              <a:rPr lang="ja-JP" altLang="en-US" sz="2800" dirty="0" smtClean="0">
                <a:solidFill>
                  <a:schemeClr val="tx1"/>
                </a:solidFill>
                <a:latin typeface="HG丸ｺﾞｼｯｸM-PRO" pitchFamily="50" charset="-128"/>
                <a:ea typeface="HG丸ｺﾞｼｯｸM-PRO" pitchFamily="50" charset="-128"/>
              </a:rPr>
              <a:t>リソース</a:t>
            </a:r>
            <a:r>
              <a:rPr lang="ja-JP" altLang="en-US" sz="2800" dirty="0">
                <a:solidFill>
                  <a:schemeClr val="tx1"/>
                </a:solidFill>
                <a:latin typeface="HG丸ｺﾞｼｯｸM-PRO" pitchFamily="50" charset="-128"/>
                <a:ea typeface="HG丸ｺﾞｼｯｸM-PRO" pitchFamily="50" charset="-128"/>
              </a:rPr>
              <a:t>＝「長所」とは</a:t>
            </a:r>
            <a:r>
              <a:rPr lang="ja-JP" altLang="en-US" sz="2800" dirty="0" smtClean="0">
                <a:solidFill>
                  <a:schemeClr val="tx1"/>
                </a:solidFill>
                <a:latin typeface="HG丸ｺﾞｼｯｸM-PRO" pitchFamily="50" charset="-128"/>
                <a:ea typeface="HG丸ｺﾞｼｯｸM-PRO" pitchFamily="50" charset="-128"/>
              </a:rPr>
              <a:t>限らない</a:t>
            </a:r>
            <a:endParaRPr lang="en-US" altLang="ja-JP" sz="2800" dirty="0" smtClean="0">
              <a:solidFill>
                <a:schemeClr val="tx1"/>
              </a:solidFill>
              <a:latin typeface="HG丸ｺﾞｼｯｸM-PRO" pitchFamily="50" charset="-128"/>
              <a:ea typeface="HG丸ｺﾞｼｯｸM-PRO" pitchFamily="50" charset="-128"/>
            </a:endParaRPr>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2" name="テキスト ボックス 1"/>
          <p:cNvSpPr txBox="1"/>
          <p:nvPr/>
        </p:nvSpPr>
        <p:spPr>
          <a:xfrm>
            <a:off x="2186627" y="5229757"/>
            <a:ext cx="7795573" cy="762846"/>
          </a:xfrm>
          <a:prstGeom prst="rect">
            <a:avLst/>
          </a:prstGeom>
          <a:noFill/>
        </p:spPr>
        <p:txBody>
          <a:bodyPr wrap="square" rtlCol="0">
            <a:noAutofit/>
          </a:bodyPr>
          <a:lstStyle/>
          <a:p>
            <a:r>
              <a:rPr lang="ja-JP" altLang="en-US" sz="3200" b="1" u="sng" dirty="0">
                <a:solidFill>
                  <a:srgbClr val="FF0000"/>
                </a:solidFill>
                <a:latin typeface="HG丸ｺﾞｼｯｸM-PRO" pitchFamily="50" charset="-128"/>
                <a:ea typeface="HG丸ｺﾞｼｯｸM-PRO" pitchFamily="50" charset="-128"/>
              </a:rPr>
              <a:t>解決志向アプローチは、リソースありき</a:t>
            </a:r>
            <a:endParaRPr lang="en-US" altLang="ja-JP" sz="3200" b="1" u="sng" dirty="0">
              <a:solidFill>
                <a:srgbClr val="FF0000"/>
              </a:solidFill>
              <a:latin typeface="HG丸ｺﾞｼｯｸM-PRO" pitchFamily="50" charset="-128"/>
              <a:ea typeface="HG丸ｺﾞｼｯｸM-PRO" pitchFamily="50" charset="-128"/>
            </a:endParaRPr>
          </a:p>
        </p:txBody>
      </p:sp>
      <p:sp>
        <p:nvSpPr>
          <p:cNvPr id="9" name="四角形吹き出し 8"/>
          <p:cNvSpPr/>
          <p:nvPr/>
        </p:nvSpPr>
        <p:spPr>
          <a:xfrm>
            <a:off x="1596816" y="3142806"/>
            <a:ext cx="8712680" cy="771565"/>
          </a:xfrm>
          <a:prstGeom prst="wedgeRectCallout">
            <a:avLst>
              <a:gd name="adj1" fmla="val 10841"/>
              <a:gd name="adj2" fmla="val 4849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3600" dirty="0" smtClean="0">
                <a:solidFill>
                  <a:schemeClr val="tx1"/>
                </a:solidFill>
                <a:latin typeface="HG丸ｺﾞｼｯｸM-PRO" pitchFamily="50" charset="-128"/>
                <a:ea typeface="HG丸ｺﾞｼｯｸM-PRO" pitchFamily="50" charset="-128"/>
              </a:rPr>
              <a:t>○外的リソース</a:t>
            </a:r>
            <a:r>
              <a:rPr lang="ja-JP" altLang="en-US" sz="3600" dirty="0">
                <a:solidFill>
                  <a:schemeClr val="tx1"/>
                </a:solidFill>
                <a:latin typeface="HG丸ｺﾞｼｯｸM-PRO" pitchFamily="50" charset="-128"/>
                <a:ea typeface="HG丸ｺﾞｼｯｸM-PRO" pitchFamily="50" charset="-128"/>
              </a:rPr>
              <a:t>･･･</a:t>
            </a:r>
            <a:r>
              <a:rPr lang="ja-JP" altLang="en-US" sz="3600" dirty="0" smtClean="0">
                <a:solidFill>
                  <a:schemeClr val="tx1"/>
                </a:solidFill>
                <a:latin typeface="HG丸ｺﾞｼｯｸM-PRO" pitchFamily="50" charset="-128"/>
                <a:ea typeface="HG丸ｺﾞｼｯｸM-PRO" pitchFamily="50" charset="-128"/>
              </a:rPr>
              <a:t>本人の外にあるもの</a:t>
            </a:r>
            <a:r>
              <a:rPr lang="ja-JP" altLang="en-US" sz="3600" dirty="0">
                <a:solidFill>
                  <a:schemeClr val="tx1"/>
                </a:solidFill>
                <a:latin typeface="HG丸ｺﾞｼｯｸM-PRO" pitchFamily="50" charset="-128"/>
                <a:ea typeface="HG丸ｺﾞｼｯｸM-PRO" pitchFamily="50" charset="-128"/>
              </a:rPr>
              <a:t>　</a:t>
            </a:r>
            <a:endParaRPr lang="en-US" altLang="ja-JP" sz="3600" dirty="0">
              <a:solidFill>
                <a:schemeClr val="tx1"/>
              </a:solidFill>
              <a:latin typeface="HG丸ｺﾞｼｯｸM-PRO" pitchFamily="50" charset="-128"/>
              <a:ea typeface="HG丸ｺﾞｼｯｸM-PRO" pitchFamily="50" charset="-128"/>
            </a:endParaRPr>
          </a:p>
          <a:p>
            <a:endParaRPr lang="ja-JP" altLang="en-US" sz="3600" dirty="0">
              <a:solidFill>
                <a:schemeClr val="tx1"/>
              </a:solidFill>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3519087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角丸四角形 19"/>
          <p:cNvSpPr/>
          <p:nvPr/>
        </p:nvSpPr>
        <p:spPr>
          <a:xfrm>
            <a:off x="6526817" y="3279575"/>
            <a:ext cx="3665786" cy="2888936"/>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p:cNvSpPr>
            <a:spLocks noGrp="1"/>
          </p:cNvSpPr>
          <p:nvPr>
            <p:ph idx="1"/>
          </p:nvPr>
        </p:nvSpPr>
        <p:spPr>
          <a:xfrm>
            <a:off x="663388" y="1122782"/>
            <a:ext cx="11062447" cy="1520859"/>
          </a:xfrm>
        </p:spPr>
        <p:txBody>
          <a:bodyPr>
            <a:noAutofit/>
          </a:bodyPr>
          <a:lstStyle/>
          <a:p>
            <a:pPr marL="0" indent="0">
              <a:lnSpc>
                <a:spcPts val="3000"/>
              </a:lnSpc>
              <a:buNone/>
            </a:pPr>
            <a:r>
              <a:rPr lang="ja-JP" altLang="ja-JP" dirty="0">
                <a:latin typeface="HG丸ｺﾞｼｯｸM-PRO" panose="020F0600000000000000" pitchFamily="50" charset="-128"/>
                <a:ea typeface="HG丸ｺﾞｼｯｸM-PRO" panose="020F0600000000000000" pitchFamily="50" charset="-128"/>
              </a:rPr>
              <a:t>①　隣</a:t>
            </a:r>
            <a:r>
              <a:rPr lang="ja-JP" altLang="en-US" dirty="0">
                <a:latin typeface="HG丸ｺﾞｼｯｸM-PRO" panose="020F0600000000000000" pitchFamily="50" charset="-128"/>
                <a:ea typeface="HG丸ｺﾞｼｯｸM-PRO" panose="020F0600000000000000" pitchFamily="50" charset="-128"/>
              </a:rPr>
              <a:t>の</a:t>
            </a:r>
            <a:r>
              <a:rPr lang="ja-JP" altLang="ja-JP" dirty="0">
                <a:latin typeface="HG丸ｺﾞｼｯｸM-PRO" panose="020F0600000000000000" pitchFamily="50" charset="-128"/>
                <a:ea typeface="HG丸ｺﾞｼｯｸM-PRO" panose="020F0600000000000000" pitchFamily="50" charset="-128"/>
              </a:rPr>
              <a:t>席の人とペアになる</a:t>
            </a:r>
            <a:r>
              <a:rPr lang="ja-JP" altLang="en-US" dirty="0" smtClean="0">
                <a:latin typeface="HG丸ｺﾞｼｯｸM-PRO" panose="020F0600000000000000" pitchFamily="50" charset="-128"/>
                <a:ea typeface="HG丸ｺﾞｼｯｸM-PRO" panose="020F0600000000000000" pitchFamily="50" charset="-128"/>
              </a:rPr>
              <a:t>。</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ts val="3000"/>
              </a:lnSpc>
              <a:buNone/>
            </a:pPr>
            <a:r>
              <a:rPr lang="ja-JP" altLang="ja-JP" dirty="0" smtClean="0">
                <a:latin typeface="HG丸ｺﾞｼｯｸM-PRO" panose="020F0600000000000000" pitchFamily="50" charset="-128"/>
                <a:ea typeface="HG丸ｺﾞｼｯｸM-PRO" panose="020F0600000000000000" pitchFamily="50" charset="-128"/>
              </a:rPr>
              <a:t>②　Ａさん</a:t>
            </a:r>
            <a:r>
              <a:rPr lang="ja-JP" altLang="en-US" dirty="0" smtClean="0">
                <a:latin typeface="HG丸ｺﾞｼｯｸM-PRO" panose="020F0600000000000000" pitchFamily="50" charset="-128"/>
                <a:ea typeface="HG丸ｺﾞｼｯｸM-PRO" panose="020F0600000000000000" pitchFamily="50" charset="-128"/>
              </a:rPr>
              <a:t>が、資源リストを基に、フリートークを通して、</a:t>
            </a:r>
            <a:r>
              <a:rPr lang="ja-JP" altLang="ja-JP" dirty="0" smtClean="0">
                <a:latin typeface="HG丸ｺﾞｼｯｸM-PRO" panose="020F0600000000000000" pitchFamily="50" charset="-128"/>
                <a:ea typeface="HG丸ｺﾞｼｯｸM-PRO" panose="020F0600000000000000" pitchFamily="50" charset="-128"/>
              </a:rPr>
              <a:t>Ｂさん</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ts val="3000"/>
              </a:lnSpc>
              <a:buNone/>
            </a:pP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のリソース</a:t>
            </a:r>
            <a:r>
              <a:rPr lang="ja-JP" altLang="en-US" dirty="0" smtClean="0">
                <a:latin typeface="HG丸ｺﾞｼｯｸM-PRO" panose="020F0600000000000000" pitchFamily="50" charset="-128"/>
                <a:ea typeface="HG丸ｺﾞｼｯｸM-PRO" panose="020F0600000000000000" pitchFamily="50" charset="-128"/>
              </a:rPr>
              <a:t>を見付ける</a:t>
            </a:r>
            <a:r>
              <a:rPr lang="ja-JP" altLang="ja-JP" dirty="0" smtClean="0">
                <a:latin typeface="HG丸ｺﾞｼｯｸM-PRO" panose="020F0600000000000000" pitchFamily="50" charset="-128"/>
                <a:ea typeface="HG丸ｺﾞｼｯｸM-PRO" panose="020F0600000000000000" pitchFamily="50" charset="-128"/>
              </a:rPr>
              <a:t>。</a:t>
            </a:r>
            <a:r>
              <a:rPr lang="ja-JP" altLang="en-US" dirty="0" smtClean="0">
                <a:latin typeface="HG丸ｺﾞｼｯｸM-PRO" panose="020F0600000000000000" pitchFamily="50" charset="-128"/>
                <a:ea typeface="HG丸ｺﾞｼｯｸM-PRO" panose="020F0600000000000000" pitchFamily="50" charset="-128"/>
              </a:rPr>
              <a:t>（２分）</a:t>
            </a:r>
            <a:endParaRPr lang="ja-JP" altLang="ja-JP" dirty="0">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a:xfrm>
            <a:off x="3673830" y="415358"/>
            <a:ext cx="4887877" cy="707886"/>
          </a:xfrm>
          <a:prstGeom prst="rect">
            <a:avLst/>
          </a:prstGeom>
          <a:noFill/>
        </p:spPr>
        <p:txBody>
          <a:bodyPr wrap="none" lIns="91440" tIns="45720" rIns="91440" bIns="45720">
            <a:spAutoFit/>
          </a:bodyPr>
          <a:lstStyle/>
          <a:p>
            <a:pPr algn="ctr"/>
            <a:r>
              <a:rPr lang="ja-JP" altLang="en-US" sz="40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リソースを探しましょう</a:t>
            </a: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1390" y="3973434"/>
            <a:ext cx="1365676" cy="1530997"/>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71167" y="3882295"/>
            <a:ext cx="1419367" cy="1622134"/>
          </a:xfrm>
          <a:prstGeom prst="rect">
            <a:avLst/>
          </a:prstGeom>
        </p:spPr>
      </p:pic>
      <p:pic>
        <p:nvPicPr>
          <p:cNvPr id="11" name="図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20710" y="3882295"/>
            <a:ext cx="1419367" cy="1622134"/>
          </a:xfrm>
          <a:prstGeom prst="rect">
            <a:avLst/>
          </a:prstGeom>
        </p:spPr>
      </p:pic>
      <p:pic>
        <p:nvPicPr>
          <p:cNvPr id="12" name="図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40074" y="3943657"/>
            <a:ext cx="1365676" cy="1560772"/>
          </a:xfrm>
          <a:prstGeom prst="rect">
            <a:avLst/>
          </a:prstGeom>
        </p:spPr>
      </p:pic>
      <p:sp>
        <p:nvSpPr>
          <p:cNvPr id="13" name="四角形吹き出し 12"/>
          <p:cNvSpPr/>
          <p:nvPr/>
        </p:nvSpPr>
        <p:spPr>
          <a:xfrm>
            <a:off x="6378338" y="2894324"/>
            <a:ext cx="1651379" cy="1012970"/>
          </a:xfrm>
          <a:prstGeom prst="wedgeRectCallout">
            <a:avLst>
              <a:gd name="adj1" fmla="val -6342"/>
              <a:gd name="adj2" fmla="val 69116"/>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itchFamily="50" charset="-128"/>
                <a:ea typeface="HG丸ｺﾞｼｯｸM-PRO" pitchFamily="50" charset="-128"/>
              </a:rPr>
              <a:t>お菓子づくりが趣味なんですね。</a:t>
            </a:r>
          </a:p>
        </p:txBody>
      </p:sp>
      <p:sp>
        <p:nvSpPr>
          <p:cNvPr id="14" name="角丸四角形吹き出し 13"/>
          <p:cNvSpPr/>
          <p:nvPr/>
        </p:nvSpPr>
        <p:spPr>
          <a:xfrm>
            <a:off x="8718646" y="2861020"/>
            <a:ext cx="1774208" cy="982639"/>
          </a:xfrm>
          <a:prstGeom prst="wedgeRoundRectCallout">
            <a:avLst>
              <a:gd name="adj1" fmla="val -13183"/>
              <a:gd name="adj2" fmla="val 72942"/>
              <a:gd name="adj3" fmla="val 16667"/>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丸ｺﾞｼｯｸM-PRO" pitchFamily="50" charset="-128"/>
                <a:ea typeface="HG丸ｺﾞｼｯｸM-PRO" pitchFamily="50" charset="-128"/>
              </a:rPr>
              <a:t>作ったお菓子をみんながおいしいって言ってくれます。</a:t>
            </a:r>
          </a:p>
        </p:txBody>
      </p:sp>
      <p:sp>
        <p:nvSpPr>
          <p:cNvPr id="17" name="四角形吹き出し 16"/>
          <p:cNvSpPr/>
          <p:nvPr/>
        </p:nvSpPr>
        <p:spPr>
          <a:xfrm>
            <a:off x="6752468" y="5604433"/>
            <a:ext cx="3321857" cy="1012667"/>
          </a:xfrm>
          <a:prstGeom prst="wedgeRectCallout">
            <a:avLst>
              <a:gd name="adj1" fmla="val -27594"/>
              <a:gd name="adj2" fmla="val -80955"/>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HG丸ｺﾞｼｯｸM-PRO" pitchFamily="50" charset="-128"/>
                <a:ea typeface="HG丸ｺﾞｼｯｸM-PRO" pitchFamily="50" charset="-128"/>
              </a:rPr>
              <a:t>みんなに喜ばれるお菓子を作っているのですね。</a:t>
            </a:r>
            <a:endParaRPr lang="en-US" altLang="ja-JP" sz="1600" dirty="0">
              <a:solidFill>
                <a:schemeClr val="tx1"/>
              </a:solidFill>
              <a:latin typeface="HG丸ｺﾞｼｯｸM-PRO" pitchFamily="50" charset="-128"/>
              <a:ea typeface="HG丸ｺﾞｼｯｸM-PRO" pitchFamily="50" charset="-128"/>
            </a:endParaRPr>
          </a:p>
          <a:p>
            <a:r>
              <a:rPr lang="ja-JP" altLang="en-US" sz="1600" dirty="0">
                <a:solidFill>
                  <a:schemeClr val="tx1"/>
                </a:solidFill>
                <a:latin typeface="HG丸ｺﾞｼｯｸM-PRO" pitchFamily="50" charset="-128"/>
                <a:ea typeface="HG丸ｺﾞｼｯｸM-PRO" pitchFamily="50" charset="-128"/>
              </a:rPr>
              <a:t>あなたは、○○○○・・・・・・</a:t>
            </a:r>
          </a:p>
        </p:txBody>
      </p:sp>
      <p:sp>
        <p:nvSpPr>
          <p:cNvPr id="18" name="角丸四角形 17"/>
          <p:cNvSpPr/>
          <p:nvPr/>
        </p:nvSpPr>
        <p:spPr>
          <a:xfrm>
            <a:off x="1693235" y="3206814"/>
            <a:ext cx="3665786" cy="2888936"/>
          </a:xfrm>
          <a:prstGeom prst="round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5" name="四角形吹き出し 4"/>
          <p:cNvSpPr/>
          <p:nvPr/>
        </p:nvSpPr>
        <p:spPr>
          <a:xfrm>
            <a:off x="4466390" y="2894324"/>
            <a:ext cx="1651379" cy="989166"/>
          </a:xfrm>
          <a:prstGeom prst="wedgeRectCallout">
            <a:avLst>
              <a:gd name="adj1" fmla="val -37362"/>
              <a:gd name="adj2" fmla="val 72717"/>
            </a:avLst>
          </a:prstGeom>
          <a:solidFill>
            <a:schemeClr val="accent2">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丸ｺﾞｼｯｸM-PRO" pitchFamily="50" charset="-128"/>
                <a:ea typeface="HG丸ｺﾞｼｯｸM-PRO" pitchFamily="50" charset="-128"/>
              </a:rPr>
              <a:t>学生の頃からサッカーをやってます。</a:t>
            </a:r>
          </a:p>
        </p:txBody>
      </p:sp>
      <p:sp>
        <p:nvSpPr>
          <p:cNvPr id="2" name="角丸四角形吹き出し 1"/>
          <p:cNvSpPr/>
          <p:nvPr/>
        </p:nvSpPr>
        <p:spPr>
          <a:xfrm>
            <a:off x="1675501" y="2929674"/>
            <a:ext cx="1774208" cy="1043758"/>
          </a:xfrm>
          <a:prstGeom prst="wedgeRoundRectCallout">
            <a:avLst>
              <a:gd name="adj1" fmla="val -10064"/>
              <a:gd name="adj2" fmla="val 76389"/>
              <a:gd name="adj3" fmla="val 16667"/>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丸ｺﾞｼｯｸM-PRO" pitchFamily="50" charset="-128"/>
                <a:ea typeface="HG丸ｺﾞｼｯｸM-PRO" pitchFamily="50" charset="-128"/>
              </a:rPr>
              <a:t>部活動を頑張ってこられたのですね。</a:t>
            </a:r>
          </a:p>
        </p:txBody>
      </p:sp>
      <p:sp>
        <p:nvSpPr>
          <p:cNvPr id="6" name="角丸四角形吹き出し 5"/>
          <p:cNvSpPr/>
          <p:nvPr/>
        </p:nvSpPr>
        <p:spPr>
          <a:xfrm>
            <a:off x="1877483" y="5634461"/>
            <a:ext cx="3297295" cy="982639"/>
          </a:xfrm>
          <a:prstGeom prst="wedgeRoundRectCallout">
            <a:avLst>
              <a:gd name="adj1" fmla="val -15439"/>
              <a:gd name="adj2" fmla="val -74584"/>
              <a:gd name="adj3" fmla="val 16667"/>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rtlCol="0" anchor="ctr"/>
          <a:lstStyle/>
          <a:p>
            <a:r>
              <a:rPr lang="ja-JP" altLang="en-US" sz="1600" dirty="0">
                <a:solidFill>
                  <a:schemeClr val="tx1"/>
                </a:solidFill>
                <a:latin typeface="HG丸ｺﾞｼｯｸM-PRO" pitchFamily="50" charset="-128"/>
                <a:ea typeface="HG丸ｺﾞｼｯｸM-PRO" pitchFamily="50" charset="-128"/>
              </a:rPr>
              <a:t>厳しい練習を頑張ってこられたのですね。</a:t>
            </a:r>
            <a:endParaRPr lang="en-US" altLang="ja-JP" sz="1600" dirty="0">
              <a:solidFill>
                <a:schemeClr val="tx1"/>
              </a:solidFill>
              <a:latin typeface="HG丸ｺﾞｼｯｸM-PRO" pitchFamily="50" charset="-128"/>
              <a:ea typeface="HG丸ｺﾞｼｯｸM-PRO" pitchFamily="50" charset="-128"/>
            </a:endParaRPr>
          </a:p>
          <a:p>
            <a:r>
              <a:rPr lang="ja-JP" altLang="en-US" sz="1600" dirty="0">
                <a:solidFill>
                  <a:schemeClr val="tx1"/>
                </a:solidFill>
                <a:latin typeface="HG丸ｺﾞｼｯｸM-PRO" pitchFamily="50" charset="-128"/>
                <a:ea typeface="HG丸ｺﾞｼｯｸM-PRO" pitchFamily="50" charset="-128"/>
              </a:rPr>
              <a:t>あなたは、○○○○・・・・・</a:t>
            </a:r>
            <a:endParaRPr lang="en-US" altLang="ja-JP" dirty="0">
              <a:solidFill>
                <a:schemeClr val="tx1"/>
              </a:solidFill>
              <a:latin typeface="ＭＳ ゴシック" panose="020B0609070205080204" pitchFamily="49" charset="-128"/>
              <a:ea typeface="ＭＳ ゴシック" panose="020B0609070205080204" pitchFamily="49" charset="-128"/>
            </a:endParaRPr>
          </a:p>
          <a:p>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22" name="角丸四角形 21"/>
          <p:cNvSpPr/>
          <p:nvPr/>
        </p:nvSpPr>
        <p:spPr>
          <a:xfrm>
            <a:off x="1098596" y="373117"/>
            <a:ext cx="1729350" cy="383431"/>
          </a:xfrm>
          <a:prstGeom prst="roundRect">
            <a:avLst>
              <a:gd name="adj" fmla="val 50000"/>
            </a:avLst>
          </a:prstGeom>
          <a:solidFill>
            <a:schemeClr val="accent1">
              <a:lumMod val="50000"/>
            </a:schemeClr>
          </a:solidFill>
          <a:ln w="38100">
            <a:solidFill>
              <a:schemeClr val="accent1">
                <a:lumMod val="40000"/>
                <a:lumOff val="6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sz="2100" dirty="0"/>
              <a:t>ミニ</a:t>
            </a:r>
            <a:r>
              <a:rPr lang="ja-JP" altLang="en-US" sz="2100" dirty="0" smtClean="0"/>
              <a:t>演習１</a:t>
            </a:r>
            <a:endParaRPr lang="ja-JP" altLang="en-US" sz="2100" dirty="0"/>
          </a:p>
        </p:txBody>
      </p:sp>
      <p:sp>
        <p:nvSpPr>
          <p:cNvPr id="23" name="スライド番号プレースホルダー 2"/>
          <p:cNvSpPr txBox="1">
            <a:spLocks/>
          </p:cNvSpPr>
          <p:nvPr/>
        </p:nvSpPr>
        <p:spPr>
          <a:xfrm>
            <a:off x="8362950" y="6502658"/>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8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t>10</a:t>
            </a:r>
            <a:endParaRPr lang="ja-JP" altLang="en-US" dirty="0"/>
          </a:p>
        </p:txBody>
      </p:sp>
      <p:sp>
        <p:nvSpPr>
          <p:cNvPr id="19" name="テキスト ボックス 18"/>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9" name="テキスト ボックス 8"/>
          <p:cNvSpPr txBox="1"/>
          <p:nvPr/>
        </p:nvSpPr>
        <p:spPr>
          <a:xfrm>
            <a:off x="9605750" y="643327"/>
            <a:ext cx="2120085" cy="369332"/>
          </a:xfrm>
          <a:prstGeom prst="rect">
            <a:avLst/>
          </a:prstGeom>
          <a:noFill/>
        </p:spPr>
        <p:txBody>
          <a:bodyPr wrap="square" rtlCol="0">
            <a:spAutoFit/>
          </a:bodyPr>
          <a:lstStyle/>
          <a:p>
            <a:r>
              <a:rPr kumimoji="1" lang="en-US" altLang="ja-JP" dirty="0" smtClean="0"/>
              <a:t>【</a:t>
            </a:r>
            <a:r>
              <a:rPr kumimoji="1" lang="ja-JP" altLang="en-US" dirty="0" smtClean="0"/>
              <a:t>演習シート</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3388" y="1343957"/>
            <a:ext cx="11116236" cy="5012393"/>
          </a:xfrm>
        </p:spPr>
        <p:txBody>
          <a:bodyPr>
            <a:noAutofit/>
          </a:bodyPr>
          <a:lstStyle/>
          <a:p>
            <a:pPr marL="0" indent="0">
              <a:lnSpc>
                <a:spcPct val="100000"/>
              </a:lnSpc>
              <a:buNone/>
            </a:pPr>
            <a:r>
              <a:rPr lang="ja-JP" altLang="en-US" dirty="0">
                <a:latin typeface="HG丸ｺﾞｼｯｸM-PRO" panose="020F0600000000000000" pitchFamily="50" charset="-128"/>
                <a:ea typeface="HG丸ｺﾞｼｯｸM-PRO" panose="020F0600000000000000" pitchFamily="50" charset="-128"/>
              </a:rPr>
              <a:t>③</a:t>
            </a:r>
            <a:r>
              <a:rPr lang="ja-JP" altLang="ja-JP" dirty="0">
                <a:latin typeface="HG丸ｺﾞｼｯｸM-PRO" panose="020F0600000000000000" pitchFamily="50" charset="-128"/>
                <a:ea typeface="HG丸ｺﾞｼｯｸM-PRO" panose="020F0600000000000000" pitchFamily="50" charset="-128"/>
              </a:rPr>
              <a:t>　Ａさんから、フリートークの中で発見したＢさんの</a:t>
            </a:r>
            <a:r>
              <a:rPr lang="ja-JP" altLang="ja-JP" dirty="0" smtClean="0">
                <a:latin typeface="HG丸ｺﾞｼｯｸM-PRO" panose="020F0600000000000000" pitchFamily="50" charset="-128"/>
                <a:ea typeface="HG丸ｺﾞｼｯｸM-PRO" panose="020F0600000000000000" pitchFamily="50" charset="-128"/>
              </a:rPr>
              <a:t>リ</a:t>
            </a:r>
            <a:r>
              <a:rPr lang="ja-JP" altLang="en-US" dirty="0" smtClean="0">
                <a:latin typeface="HG丸ｺﾞｼｯｸM-PRO" panose="020F0600000000000000" pitchFamily="50" charset="-128"/>
                <a:ea typeface="HG丸ｺﾞｼｯｸM-PRO" panose="020F0600000000000000" pitchFamily="50" charset="-128"/>
              </a:rPr>
              <a:t>ソ</a:t>
            </a:r>
            <a:r>
              <a:rPr lang="ja-JP" altLang="ja-JP" dirty="0" smtClean="0">
                <a:latin typeface="HG丸ｺﾞｼｯｸM-PRO" panose="020F0600000000000000" pitchFamily="50" charset="-128"/>
                <a:ea typeface="HG丸ｺﾞｼｯｸM-PRO" panose="020F0600000000000000" pitchFamily="50" charset="-128"/>
              </a:rPr>
              <a:t>ースに</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ついて</a:t>
            </a:r>
            <a:r>
              <a:rPr lang="ja-JP" altLang="ja-JP" dirty="0">
                <a:latin typeface="HG丸ｺﾞｼｯｸM-PRO" panose="020F0600000000000000" pitchFamily="50" charset="-128"/>
                <a:ea typeface="HG丸ｺﾞｼｯｸM-PRO" panose="020F0600000000000000" pitchFamily="50" charset="-128"/>
              </a:rPr>
              <a:t>、Ｂさんにフィードバックする。</a:t>
            </a:r>
            <a:r>
              <a:rPr lang="ja-JP" altLang="en-US" dirty="0">
                <a:latin typeface="HG丸ｺﾞｼｯｸM-PRO" panose="020F0600000000000000" pitchFamily="50" charset="-128"/>
                <a:ea typeface="HG丸ｺﾞｼｯｸM-PRO" panose="020F0600000000000000" pitchFamily="50" charset="-128"/>
              </a:rPr>
              <a:t>（１分）</a:t>
            </a:r>
            <a:endParaRPr lang="en-US" altLang="ja-JP"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a:latin typeface="HG丸ｺﾞｼｯｸM-PRO" panose="020F0600000000000000" pitchFamily="50" charset="-128"/>
                <a:ea typeface="HG丸ｺﾞｼｯｸM-PRO" panose="020F0600000000000000" pitchFamily="50" charset="-128"/>
              </a:rPr>
              <a:t>④</a:t>
            </a:r>
            <a:r>
              <a:rPr lang="ja-JP" altLang="ja-JP" dirty="0">
                <a:latin typeface="HG丸ｺﾞｼｯｸM-PRO" panose="020F0600000000000000" pitchFamily="50" charset="-128"/>
                <a:ea typeface="HG丸ｺﾞｼｯｸM-PRO" panose="020F0600000000000000" pitchFamily="50" charset="-128"/>
              </a:rPr>
              <a:t>　Ｂさん</a:t>
            </a:r>
            <a:r>
              <a:rPr lang="ja-JP" altLang="en-US" dirty="0">
                <a:latin typeface="HG丸ｺﾞｼｯｸM-PRO" panose="020F0600000000000000" pitchFamily="50" charset="-128"/>
                <a:ea typeface="HG丸ｺﾞｼｯｸM-PRO" panose="020F0600000000000000" pitchFamily="50" charset="-128"/>
              </a:rPr>
              <a:t>が、資源リストを基に、フリートークを通して</a:t>
            </a:r>
            <a:r>
              <a:rPr lang="ja-JP" altLang="en-US" dirty="0" smtClean="0">
                <a:latin typeface="HG丸ｺﾞｼｯｸM-PRO" panose="020F0600000000000000" pitchFamily="50" charset="-128"/>
                <a:ea typeface="HG丸ｺﾞｼｯｸM-PRO" panose="020F0600000000000000" pitchFamily="50" charset="-128"/>
              </a:rPr>
              <a:t>、</a:t>
            </a:r>
            <a:r>
              <a:rPr lang="ja-JP" altLang="ja-JP" dirty="0" smtClean="0">
                <a:latin typeface="HG丸ｺﾞｼｯｸM-PRO" panose="020F0600000000000000" pitchFamily="50" charset="-128"/>
                <a:ea typeface="HG丸ｺﾞｼｯｸM-PRO" panose="020F0600000000000000" pitchFamily="50" charset="-128"/>
              </a:rPr>
              <a:t>Ａさん</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smtClean="0">
                <a:latin typeface="HG丸ｺﾞｼｯｸM-PRO" panose="020F0600000000000000" pitchFamily="50" charset="-128"/>
                <a:ea typeface="HG丸ｺﾞｼｯｸM-PRO" panose="020F0600000000000000" pitchFamily="50" charset="-128"/>
              </a:rPr>
              <a:t>　</a:t>
            </a:r>
            <a:r>
              <a:rPr lang="ja-JP" altLang="ja-JP" dirty="0" smtClean="0">
                <a:latin typeface="HG丸ｺﾞｼｯｸM-PRO" panose="020F0600000000000000" pitchFamily="50" charset="-128"/>
                <a:ea typeface="HG丸ｺﾞｼｯｸM-PRO" panose="020F0600000000000000" pitchFamily="50" charset="-128"/>
              </a:rPr>
              <a:t>の</a:t>
            </a:r>
            <a:r>
              <a:rPr lang="ja-JP" altLang="ja-JP" dirty="0">
                <a:latin typeface="HG丸ｺﾞｼｯｸM-PRO" panose="020F0600000000000000" pitchFamily="50" charset="-128"/>
                <a:ea typeface="HG丸ｺﾞｼｯｸM-PRO" panose="020F0600000000000000" pitchFamily="50" charset="-128"/>
              </a:rPr>
              <a:t>リソース</a:t>
            </a:r>
            <a:r>
              <a:rPr lang="ja-JP" altLang="en-US" dirty="0">
                <a:latin typeface="HG丸ｺﾞｼｯｸM-PRO" panose="020F0600000000000000" pitchFamily="50" charset="-128"/>
                <a:ea typeface="HG丸ｺﾞｼｯｸM-PRO" panose="020F0600000000000000" pitchFamily="50" charset="-128"/>
              </a:rPr>
              <a:t>を見付ける</a:t>
            </a:r>
            <a:r>
              <a:rPr lang="ja-JP" altLang="ja-JP" dirty="0">
                <a:latin typeface="HG丸ｺﾞｼｯｸM-PRO" panose="020F0600000000000000" pitchFamily="50" charset="-128"/>
                <a:ea typeface="HG丸ｺﾞｼｯｸM-PRO" panose="020F0600000000000000" pitchFamily="50" charset="-128"/>
              </a:rPr>
              <a:t>。</a:t>
            </a:r>
            <a:r>
              <a:rPr lang="ja-JP" altLang="en-US" dirty="0">
                <a:latin typeface="HG丸ｺﾞｼｯｸM-PRO" panose="020F0600000000000000" pitchFamily="50" charset="-128"/>
                <a:ea typeface="HG丸ｺﾞｼｯｸM-PRO" panose="020F0600000000000000" pitchFamily="50" charset="-128"/>
              </a:rPr>
              <a:t>（２分）</a:t>
            </a:r>
            <a:endParaRPr lang="en-US" altLang="ja-JP"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a:latin typeface="HG丸ｺﾞｼｯｸM-PRO" panose="020F0600000000000000" pitchFamily="50" charset="-128"/>
                <a:ea typeface="HG丸ｺﾞｼｯｸM-PRO" panose="020F0600000000000000" pitchFamily="50" charset="-128"/>
              </a:rPr>
              <a:t>⑤</a:t>
            </a:r>
            <a:r>
              <a:rPr lang="ja-JP" altLang="ja-JP" dirty="0">
                <a:latin typeface="HG丸ｺﾞｼｯｸM-PRO" panose="020F0600000000000000" pitchFamily="50" charset="-128"/>
                <a:ea typeface="HG丸ｺﾞｼｯｸM-PRO" panose="020F0600000000000000" pitchFamily="50" charset="-128"/>
              </a:rPr>
              <a:t>　Ｂさんから、フリートークの中で発見したＡさんの</a:t>
            </a:r>
            <a:r>
              <a:rPr lang="ja-JP" altLang="ja-JP" dirty="0" smtClean="0">
                <a:latin typeface="HG丸ｺﾞｼｯｸM-PRO" panose="020F0600000000000000" pitchFamily="50" charset="-128"/>
                <a:ea typeface="HG丸ｺﾞｼｯｸM-PRO" panose="020F0600000000000000" pitchFamily="50" charset="-128"/>
              </a:rPr>
              <a:t>リ</a:t>
            </a:r>
            <a:r>
              <a:rPr lang="ja-JP" altLang="en-US" dirty="0" smtClean="0">
                <a:latin typeface="HG丸ｺﾞｼｯｸM-PRO" panose="020F0600000000000000" pitchFamily="50" charset="-128"/>
                <a:ea typeface="HG丸ｺﾞｼｯｸM-PRO" panose="020F0600000000000000" pitchFamily="50" charset="-128"/>
              </a:rPr>
              <a:t>ソ</a:t>
            </a:r>
            <a:r>
              <a:rPr lang="ja-JP" altLang="ja-JP" dirty="0" smtClean="0">
                <a:latin typeface="HG丸ｺﾞｼｯｸM-PRO" panose="020F0600000000000000" pitchFamily="50" charset="-128"/>
                <a:ea typeface="HG丸ｺﾞｼｯｸM-PRO" panose="020F0600000000000000" pitchFamily="50" charset="-128"/>
              </a:rPr>
              <a:t>ースを</a:t>
            </a:r>
            <a:endParaRPr lang="en-US" altLang="ja-JP" dirty="0" smtClean="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smtClean="0">
                <a:latin typeface="HG丸ｺﾞｼｯｸM-PRO" panose="020F0600000000000000" pitchFamily="50" charset="-128"/>
                <a:ea typeface="HG丸ｺﾞｼｯｸM-PRO" panose="020F0600000000000000" pitchFamily="50" charset="-128"/>
              </a:rPr>
              <a:t>　フィー</a:t>
            </a:r>
            <a:r>
              <a:rPr lang="ja-JP" altLang="ja-JP" dirty="0" smtClean="0">
                <a:latin typeface="HG丸ｺﾞｼｯｸM-PRO" panose="020F0600000000000000" pitchFamily="50" charset="-128"/>
                <a:ea typeface="HG丸ｺﾞｼｯｸM-PRO" panose="020F0600000000000000" pitchFamily="50" charset="-128"/>
              </a:rPr>
              <a:t>ドバック</a:t>
            </a:r>
            <a:r>
              <a:rPr lang="ja-JP" altLang="ja-JP" dirty="0">
                <a:latin typeface="HG丸ｺﾞｼｯｸM-PRO" panose="020F0600000000000000" pitchFamily="50" charset="-128"/>
                <a:ea typeface="HG丸ｺﾞｼｯｸM-PRO" panose="020F0600000000000000" pitchFamily="50" charset="-128"/>
              </a:rPr>
              <a:t>する。</a:t>
            </a:r>
            <a:r>
              <a:rPr lang="ja-JP" altLang="en-US" dirty="0">
                <a:latin typeface="HG丸ｺﾞｼｯｸM-PRO" panose="020F0600000000000000" pitchFamily="50" charset="-128"/>
                <a:ea typeface="HG丸ｺﾞｼｯｸM-PRO" panose="020F0600000000000000" pitchFamily="50" charset="-128"/>
              </a:rPr>
              <a:t>（１分）　　　　</a:t>
            </a:r>
            <a:endParaRPr lang="en-US" altLang="ja-JP"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a:latin typeface="HG丸ｺﾞｼｯｸM-PRO" panose="020F0600000000000000" pitchFamily="50" charset="-128"/>
                <a:ea typeface="HG丸ｺﾞｼｯｸM-PRO" panose="020F0600000000000000" pitchFamily="50" charset="-128"/>
              </a:rPr>
              <a:t>⑥</a:t>
            </a:r>
            <a:r>
              <a:rPr lang="ja-JP"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シェアリング（３分）</a:t>
            </a:r>
            <a:endParaRPr lang="en-US" altLang="ja-JP"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リソースのフィードバックを受けて感じたことや</a:t>
            </a:r>
            <a:r>
              <a:rPr lang="ja-JP" altLang="ja-JP" dirty="0" smtClean="0">
                <a:latin typeface="HG丸ｺﾞｼｯｸM-PRO" panose="020F0600000000000000" pitchFamily="50" charset="-128"/>
                <a:ea typeface="HG丸ｺﾞｼｯｸM-PRO" panose="020F0600000000000000" pitchFamily="50" charset="-128"/>
              </a:rPr>
              <a:t>気</a:t>
            </a:r>
            <a:r>
              <a:rPr lang="ja-JP" altLang="en-US" dirty="0" smtClean="0">
                <a:latin typeface="HG丸ｺﾞｼｯｸM-PRO" panose="020F0600000000000000" pitchFamily="50" charset="-128"/>
                <a:ea typeface="HG丸ｺﾞｼｯｸM-PRO" panose="020F0600000000000000" pitchFamily="50" charset="-128"/>
              </a:rPr>
              <a:t>付い</a:t>
            </a:r>
            <a:r>
              <a:rPr lang="ja-JP" altLang="ja-JP" dirty="0" smtClean="0">
                <a:latin typeface="HG丸ｺﾞｼｯｸM-PRO" panose="020F0600000000000000" pitchFamily="50" charset="-128"/>
                <a:ea typeface="HG丸ｺﾞｼｯｸM-PRO" panose="020F0600000000000000" pitchFamily="50" charset="-128"/>
              </a:rPr>
              <a:t>た</a:t>
            </a:r>
            <a:r>
              <a:rPr lang="ja-JP" altLang="ja-JP" dirty="0">
                <a:latin typeface="HG丸ｺﾞｼｯｸM-PRO" panose="020F0600000000000000" pitchFamily="50" charset="-128"/>
                <a:ea typeface="HG丸ｺﾞｼｯｸM-PRO" panose="020F0600000000000000" pitchFamily="50" charset="-128"/>
              </a:rPr>
              <a:t>こと</a:t>
            </a:r>
            <a:endParaRPr lang="en-US" altLang="ja-JP" dirty="0">
              <a:latin typeface="HG丸ｺﾞｼｯｸM-PRO" panose="020F0600000000000000" pitchFamily="50" charset="-128"/>
              <a:ea typeface="HG丸ｺﾞｼｯｸM-PRO" panose="020F0600000000000000" pitchFamily="50" charset="-128"/>
            </a:endParaRPr>
          </a:p>
          <a:p>
            <a:pPr marL="0" indent="0">
              <a:lnSpc>
                <a:spcPct val="100000"/>
              </a:lnSpc>
              <a:buNone/>
            </a:pPr>
            <a:r>
              <a:rPr lang="ja-JP" altLang="en-US" dirty="0">
                <a:latin typeface="HG丸ｺﾞｼｯｸM-PRO" panose="020F0600000000000000" pitchFamily="50" charset="-128"/>
                <a:ea typeface="HG丸ｺﾞｼｯｸM-PRO" panose="020F0600000000000000" pitchFamily="50" charset="-128"/>
              </a:rPr>
              <a:t>　・学校で生徒のリソースをどのように見付けるか　　　　　　　　　　　</a:t>
            </a:r>
            <a:endParaRPr lang="ja-JP" altLang="ja-JP" dirty="0">
              <a:latin typeface="HG丸ｺﾞｼｯｸM-PRO" panose="020F0600000000000000" pitchFamily="50" charset="-128"/>
              <a:ea typeface="HG丸ｺﾞｼｯｸM-PRO" panose="020F0600000000000000" pitchFamily="50" charset="-128"/>
            </a:endParaRPr>
          </a:p>
          <a:p>
            <a:pPr marL="0" indent="0">
              <a:lnSpc>
                <a:spcPts val="2300"/>
              </a:lnSpc>
              <a:buNone/>
            </a:pPr>
            <a:r>
              <a:rPr lang="ja-JP" altLang="en-US" dirty="0">
                <a:latin typeface="HG丸ｺﾞｼｯｸM-PRO" panose="020F0600000000000000" pitchFamily="50" charset="-128"/>
                <a:ea typeface="HG丸ｺﾞｼｯｸM-PRO" panose="020F0600000000000000" pitchFamily="50" charset="-128"/>
              </a:rPr>
              <a:t>　　　　　　　　　　　　　　　　</a:t>
            </a:r>
            <a:r>
              <a:rPr lang="ja-JP" altLang="ja-JP" dirty="0">
                <a:latin typeface="HG丸ｺﾞｼｯｸM-PRO" panose="020F0600000000000000" pitchFamily="50" charset="-128"/>
                <a:ea typeface="HG丸ｺﾞｼｯｸM-PRO" panose="020F0600000000000000" pitchFamily="50" charset="-128"/>
              </a:rPr>
              <a:t>　　　　　</a:t>
            </a:r>
          </a:p>
          <a:p>
            <a:endParaRPr kumimoji="1" lang="ja-JP" altLang="en-US" dirty="0">
              <a:latin typeface="HG丸ｺﾞｼｯｸM-PRO" panose="020F0600000000000000" pitchFamily="50" charset="-128"/>
              <a:ea typeface="HG丸ｺﾞｼｯｸM-PRO" panose="020F0600000000000000" pitchFamily="50" charset="-128"/>
            </a:endParaRPr>
          </a:p>
        </p:txBody>
      </p:sp>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13</a:t>
            </a:fld>
            <a:endParaRPr kumimoji="1" lang="ja-JP" altLang="en-US"/>
          </a:p>
        </p:txBody>
      </p:sp>
      <p:sp>
        <p:nvSpPr>
          <p:cNvPr id="8" name="正方形/長方形 7"/>
          <p:cNvSpPr/>
          <p:nvPr/>
        </p:nvSpPr>
        <p:spPr>
          <a:xfrm>
            <a:off x="3673830" y="415358"/>
            <a:ext cx="4887877" cy="707886"/>
          </a:xfrm>
          <a:prstGeom prst="rect">
            <a:avLst/>
          </a:prstGeom>
          <a:noFill/>
        </p:spPr>
        <p:txBody>
          <a:bodyPr wrap="none" lIns="91440" tIns="45720" rIns="91440" bIns="45720">
            <a:spAutoFit/>
          </a:bodyPr>
          <a:lstStyle/>
          <a:p>
            <a:pPr algn="ctr"/>
            <a:r>
              <a:rPr lang="ja-JP" altLang="en-US" sz="40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リソースを探しましょう</a:t>
            </a:r>
          </a:p>
        </p:txBody>
      </p:sp>
      <p:sp>
        <p:nvSpPr>
          <p:cNvPr id="10" name="テキスト ボックス 9"/>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11" name="角丸四角形 10"/>
          <p:cNvSpPr/>
          <p:nvPr/>
        </p:nvSpPr>
        <p:spPr>
          <a:xfrm>
            <a:off x="1098596" y="373117"/>
            <a:ext cx="1729350" cy="383431"/>
          </a:xfrm>
          <a:prstGeom prst="roundRect">
            <a:avLst>
              <a:gd name="adj" fmla="val 50000"/>
            </a:avLst>
          </a:prstGeom>
          <a:solidFill>
            <a:schemeClr val="accent1">
              <a:lumMod val="50000"/>
            </a:schemeClr>
          </a:solidFill>
          <a:ln w="38100">
            <a:solidFill>
              <a:schemeClr val="accent1">
                <a:lumMod val="40000"/>
                <a:lumOff val="6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sz="2100" dirty="0"/>
              <a:t>ミニ</a:t>
            </a:r>
            <a:r>
              <a:rPr lang="ja-JP" altLang="en-US" sz="2100" dirty="0" smtClean="0"/>
              <a:t>演習１</a:t>
            </a:r>
            <a:endParaRPr lang="ja-JP" altLang="en-US" sz="2100" dirty="0"/>
          </a:p>
        </p:txBody>
      </p:sp>
      <p:sp>
        <p:nvSpPr>
          <p:cNvPr id="7" name="テキスト ボックス 6"/>
          <p:cNvSpPr txBox="1"/>
          <p:nvPr/>
        </p:nvSpPr>
        <p:spPr>
          <a:xfrm>
            <a:off x="9605750" y="643327"/>
            <a:ext cx="2120085" cy="369332"/>
          </a:xfrm>
          <a:prstGeom prst="rect">
            <a:avLst/>
          </a:prstGeom>
          <a:noFill/>
        </p:spPr>
        <p:txBody>
          <a:bodyPr wrap="square" rtlCol="0">
            <a:spAutoFit/>
          </a:bodyPr>
          <a:lstStyle/>
          <a:p>
            <a:r>
              <a:rPr kumimoji="1" lang="en-US" altLang="ja-JP" dirty="0" smtClean="0"/>
              <a:t>【</a:t>
            </a:r>
            <a:r>
              <a:rPr kumimoji="1" lang="ja-JP" altLang="en-US" dirty="0" smtClean="0"/>
              <a:t>演習シート</a:t>
            </a: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14</a:t>
            </a:fld>
            <a:endParaRPr kumimoji="1" lang="ja-JP" altLang="en-US" dirty="0"/>
          </a:p>
        </p:txBody>
      </p:sp>
      <p:sp>
        <p:nvSpPr>
          <p:cNvPr id="16" name="四角形吹き出し 15"/>
          <p:cNvSpPr/>
          <p:nvPr/>
        </p:nvSpPr>
        <p:spPr>
          <a:xfrm>
            <a:off x="860613" y="1795754"/>
            <a:ext cx="2420470" cy="745023"/>
          </a:xfrm>
          <a:prstGeom prst="wedgeRectCallout">
            <a:avLst>
              <a:gd name="adj1" fmla="val 10841"/>
              <a:gd name="adj2" fmla="val 484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600" dirty="0" smtClean="0">
                <a:solidFill>
                  <a:schemeClr val="tx1"/>
                </a:solidFill>
                <a:latin typeface="HG丸ｺﾞｼｯｸM-PRO" pitchFamily="50" charset="-128"/>
                <a:ea typeface="HG丸ｺﾞｼｯｸM-PRO" pitchFamily="50" charset="-128"/>
              </a:rPr>
              <a:t>例外探し</a:t>
            </a:r>
            <a:endParaRPr lang="ja-JP" altLang="en-US" sz="3600" dirty="0">
              <a:solidFill>
                <a:schemeClr val="tx1"/>
              </a:solidFill>
              <a:latin typeface="HG丸ｺﾞｼｯｸM-PRO" pitchFamily="50" charset="-128"/>
              <a:ea typeface="HG丸ｺﾞｼｯｸM-PRO" pitchFamily="50" charset="-128"/>
            </a:endParaRPr>
          </a:p>
        </p:txBody>
      </p:sp>
      <p:sp>
        <p:nvSpPr>
          <p:cNvPr id="12" name="四角形吹き出し 11"/>
          <p:cNvSpPr/>
          <p:nvPr/>
        </p:nvSpPr>
        <p:spPr>
          <a:xfrm>
            <a:off x="334386" y="3222606"/>
            <a:ext cx="3256565" cy="542372"/>
          </a:xfrm>
          <a:prstGeom prst="wedgeRectCallout">
            <a:avLst>
              <a:gd name="adj1" fmla="val 10841"/>
              <a:gd name="adj2" fmla="val 484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2400" dirty="0">
                <a:solidFill>
                  <a:schemeClr val="tx1"/>
                </a:solidFill>
                <a:latin typeface="HG丸ｺﾞｼｯｸM-PRO" pitchFamily="50" charset="-128"/>
                <a:ea typeface="HG丸ｺﾞｼｯｸM-PRO" pitchFamily="50" charset="-128"/>
              </a:rPr>
              <a:t>【</a:t>
            </a:r>
            <a:r>
              <a:rPr lang="ja-JP" altLang="en-US" sz="2400" dirty="0">
                <a:solidFill>
                  <a:schemeClr val="tx1"/>
                </a:solidFill>
                <a:latin typeface="HG丸ｺﾞｼｯｸM-PRO" pitchFamily="50" charset="-128"/>
                <a:ea typeface="HG丸ｺﾞｼｯｸM-PRO" pitchFamily="50" charset="-128"/>
              </a:rPr>
              <a:t>例外探しの質問例</a:t>
            </a:r>
            <a:r>
              <a:rPr lang="en-US" altLang="ja-JP" sz="2400" dirty="0">
                <a:solidFill>
                  <a:schemeClr val="tx1"/>
                </a:solidFill>
                <a:latin typeface="HG丸ｺﾞｼｯｸM-PRO" pitchFamily="50" charset="-128"/>
                <a:ea typeface="HG丸ｺﾞｼｯｸM-PRO" pitchFamily="50" charset="-128"/>
              </a:rPr>
              <a:t>】</a:t>
            </a:r>
          </a:p>
          <a:p>
            <a:r>
              <a:rPr lang="ja-JP" altLang="en-US" sz="2400" dirty="0">
                <a:solidFill>
                  <a:schemeClr val="tx1"/>
                </a:solidFill>
                <a:latin typeface="HG丸ｺﾞｼｯｸM-PRO" pitchFamily="50" charset="-128"/>
                <a:ea typeface="HG丸ｺﾞｼｯｸM-PRO" pitchFamily="50" charset="-128"/>
              </a:rPr>
              <a:t>　</a:t>
            </a:r>
            <a:endParaRPr lang="en-US" altLang="ja-JP" sz="2400" dirty="0">
              <a:solidFill>
                <a:schemeClr val="tx1"/>
              </a:solidFill>
              <a:latin typeface="HG丸ｺﾞｼｯｸM-PRO" pitchFamily="50" charset="-128"/>
              <a:ea typeface="HG丸ｺﾞｼｯｸM-PRO" pitchFamily="50" charset="-128"/>
            </a:endParaRPr>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7" name="対角する 2 つの角を丸めた四角形 6"/>
          <p:cNvSpPr/>
          <p:nvPr/>
        </p:nvSpPr>
        <p:spPr>
          <a:xfrm>
            <a:off x="3642205" y="907214"/>
            <a:ext cx="4533607" cy="467592"/>
          </a:xfrm>
          <a:prstGeom prst="round2DiagRect">
            <a:avLst/>
          </a:prstGeom>
          <a:gradFill>
            <a:gsLst>
              <a:gs pos="0">
                <a:srgbClr val="00FF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①「リソース（資源・資質）」</a:t>
            </a:r>
          </a:p>
        </p:txBody>
      </p:sp>
      <p:sp>
        <p:nvSpPr>
          <p:cNvPr id="9" name="四角形吹き出し 8"/>
          <p:cNvSpPr/>
          <p:nvPr/>
        </p:nvSpPr>
        <p:spPr>
          <a:xfrm>
            <a:off x="4356848" y="2635489"/>
            <a:ext cx="6418729" cy="579424"/>
          </a:xfrm>
          <a:prstGeom prst="wedgeRectCallout">
            <a:avLst>
              <a:gd name="adj1" fmla="val 10841"/>
              <a:gd name="adj2" fmla="val 484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3200" dirty="0" smtClean="0">
                <a:solidFill>
                  <a:schemeClr val="tx1"/>
                </a:solidFill>
                <a:latin typeface="HG丸ｺﾞｼｯｸM-PRO" pitchFamily="50" charset="-128"/>
                <a:ea typeface="HG丸ｺﾞｼｯｸM-PRO" pitchFamily="50" charset="-128"/>
              </a:rPr>
              <a:t>＝すで</a:t>
            </a:r>
            <a:r>
              <a:rPr lang="ja-JP" altLang="en-US" sz="3200" dirty="0">
                <a:solidFill>
                  <a:schemeClr val="tx1"/>
                </a:solidFill>
                <a:latin typeface="HG丸ｺﾞｼｯｸM-PRO" pitchFamily="50" charset="-128"/>
                <a:ea typeface="HG丸ｺﾞｼｯｸM-PRO" pitchFamily="50" charset="-128"/>
              </a:rPr>
              <a:t>に起こっている解決</a:t>
            </a:r>
            <a:r>
              <a:rPr lang="ja-JP" altLang="en-US" sz="3200" dirty="0" smtClean="0">
                <a:solidFill>
                  <a:schemeClr val="tx1"/>
                </a:solidFill>
                <a:latin typeface="HG丸ｺﾞｼｯｸM-PRO" pitchFamily="50" charset="-128"/>
                <a:ea typeface="HG丸ｺﾞｼｯｸM-PRO" pitchFamily="50" charset="-128"/>
              </a:rPr>
              <a:t>の一部</a:t>
            </a:r>
            <a:endParaRPr lang="ja-JP" altLang="en-US" sz="3200" dirty="0">
              <a:solidFill>
                <a:schemeClr val="tx1"/>
              </a:solidFill>
              <a:latin typeface="HG丸ｺﾞｼｯｸM-PRO" pitchFamily="50" charset="-128"/>
              <a:ea typeface="HG丸ｺﾞｼｯｸM-PRO" pitchFamily="50" charset="-128"/>
            </a:endParaRPr>
          </a:p>
        </p:txBody>
      </p:sp>
      <p:sp>
        <p:nvSpPr>
          <p:cNvPr id="2" name="テキスト ボックス 1"/>
          <p:cNvSpPr txBox="1"/>
          <p:nvPr/>
        </p:nvSpPr>
        <p:spPr>
          <a:xfrm>
            <a:off x="3281083" y="2622444"/>
            <a:ext cx="1075765" cy="584775"/>
          </a:xfrm>
          <a:prstGeom prst="rect">
            <a:avLst/>
          </a:prstGeom>
          <a:noFill/>
        </p:spPr>
        <p:txBody>
          <a:bodyPr wrap="square" rtlCol="0">
            <a:spAutoFit/>
          </a:bodyPr>
          <a:lstStyle/>
          <a:p>
            <a:r>
              <a:rPr kumimoji="1" lang="ja-JP" altLang="en-US" sz="3200" dirty="0" smtClean="0">
                <a:latin typeface="HG丸ｺﾞｼｯｸM-PRO" panose="020F0600000000000000" pitchFamily="50" charset="-128"/>
                <a:ea typeface="HG丸ｺﾞｼｯｸM-PRO" panose="020F0600000000000000" pitchFamily="50" charset="-128"/>
              </a:rPr>
              <a:t>例外</a:t>
            </a:r>
            <a:endParaRPr kumimoji="1" lang="ja-JP" altLang="en-US" sz="3200" dirty="0">
              <a:latin typeface="HG丸ｺﾞｼｯｸM-PRO" panose="020F0600000000000000" pitchFamily="50" charset="-128"/>
              <a:ea typeface="HG丸ｺﾞｼｯｸM-PRO" panose="020F0600000000000000" pitchFamily="50" charset="-128"/>
            </a:endParaRPr>
          </a:p>
        </p:txBody>
      </p:sp>
      <p:sp>
        <p:nvSpPr>
          <p:cNvPr id="10" name="テキスト ボックス 9"/>
          <p:cNvSpPr txBox="1"/>
          <p:nvPr/>
        </p:nvSpPr>
        <p:spPr>
          <a:xfrm>
            <a:off x="669976" y="4072752"/>
            <a:ext cx="4392706" cy="523220"/>
          </a:xfrm>
          <a:prstGeom prst="rect">
            <a:avLst/>
          </a:prstGeom>
          <a:noFill/>
        </p:spPr>
        <p:txBody>
          <a:bodyPr wrap="square" rtlCol="0">
            <a:spAutoFit/>
          </a:bodyPr>
          <a:lstStyle/>
          <a:p>
            <a:r>
              <a:rPr kumimoji="1" lang="ja-JP" altLang="en-US" sz="2800" dirty="0">
                <a:latin typeface="HG丸ｺﾞｼｯｸM-PRO" panose="020F0600000000000000" pitchFamily="50" charset="-128"/>
                <a:ea typeface="HG丸ｺﾞｼｯｸM-PRO" panose="020F0600000000000000" pitchFamily="50" charset="-128"/>
              </a:rPr>
              <a:t>誰も私を構ってくれない</a:t>
            </a:r>
            <a:r>
              <a:rPr kumimoji="1" lang="ja-JP" altLang="en-US" sz="2800" dirty="0" smtClean="0">
                <a:latin typeface="HG丸ｺﾞｼｯｸM-PRO" panose="020F0600000000000000" pitchFamily="50" charset="-128"/>
                <a:ea typeface="HG丸ｺﾞｼｯｸM-PRO" panose="020F0600000000000000" pitchFamily="50" charset="-128"/>
              </a:rPr>
              <a:t>。</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11" name="テキスト ボックス 10"/>
          <p:cNvSpPr txBox="1"/>
          <p:nvPr/>
        </p:nvSpPr>
        <p:spPr>
          <a:xfrm>
            <a:off x="5809129" y="4090062"/>
            <a:ext cx="5602941" cy="523220"/>
          </a:xfrm>
          <a:prstGeom prst="rect">
            <a:avLst/>
          </a:prstGeom>
          <a:noFill/>
        </p:spPr>
        <p:txBody>
          <a:bodyPr wrap="squar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最後に友達と話をしたのはいつ？</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13" name="右矢印 12"/>
          <p:cNvSpPr/>
          <p:nvPr/>
        </p:nvSpPr>
        <p:spPr>
          <a:xfrm>
            <a:off x="5062682" y="4178368"/>
            <a:ext cx="502023" cy="311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69976" y="4798130"/>
            <a:ext cx="4117177" cy="523220"/>
          </a:xfrm>
          <a:prstGeom prst="rect">
            <a:avLst/>
          </a:prstGeom>
          <a:noFill/>
        </p:spPr>
        <p:txBody>
          <a:bodyPr wrap="squar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学校に登校できない。</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15" name="右矢印 14"/>
          <p:cNvSpPr/>
          <p:nvPr/>
        </p:nvSpPr>
        <p:spPr>
          <a:xfrm>
            <a:off x="5062681" y="4903746"/>
            <a:ext cx="502023" cy="311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5809128" y="4798129"/>
            <a:ext cx="5988425" cy="523220"/>
          </a:xfrm>
          <a:prstGeom prst="rect">
            <a:avLst/>
          </a:prstGeom>
          <a:noFill/>
        </p:spPr>
        <p:txBody>
          <a:bodyPr wrap="squar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学校に行けてたのはどうしてか</a:t>
            </a:r>
            <a:r>
              <a:rPr lang="ja-JP" altLang="en-US" sz="2800" dirty="0" err="1" smtClean="0">
                <a:latin typeface="HG丸ｺﾞｼｯｸM-PRO" panose="020F0600000000000000" pitchFamily="50" charset="-128"/>
                <a:ea typeface="HG丸ｺﾞｼｯｸM-PRO" panose="020F0600000000000000" pitchFamily="50" charset="-128"/>
              </a:rPr>
              <a:t>な</a:t>
            </a:r>
            <a:r>
              <a:rPr lang="ja-JP" altLang="en-US" sz="2800" dirty="0" smtClean="0">
                <a:latin typeface="HG丸ｺﾞｼｯｸM-PRO" panose="020F0600000000000000" pitchFamily="50" charset="-128"/>
                <a:ea typeface="HG丸ｺﾞｼｯｸM-PRO" panose="020F0600000000000000" pitchFamily="50" charset="-128"/>
              </a:rPr>
              <a:t>？</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19" name="テキスト ボックス 18"/>
          <p:cNvSpPr txBox="1"/>
          <p:nvPr/>
        </p:nvSpPr>
        <p:spPr>
          <a:xfrm>
            <a:off x="669976" y="5520684"/>
            <a:ext cx="4117177" cy="523220"/>
          </a:xfrm>
          <a:prstGeom prst="rect">
            <a:avLst/>
          </a:prstGeom>
          <a:noFill/>
        </p:spPr>
        <p:txBody>
          <a:bodyPr wrap="squar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先生に不満がある。</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20" name="右矢印 19"/>
          <p:cNvSpPr/>
          <p:nvPr/>
        </p:nvSpPr>
        <p:spPr>
          <a:xfrm>
            <a:off x="5051338" y="5629124"/>
            <a:ext cx="502023" cy="3119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817546" y="5520684"/>
            <a:ext cx="5988425" cy="523220"/>
          </a:xfrm>
          <a:prstGeom prst="rect">
            <a:avLst/>
          </a:prstGeom>
          <a:noFill/>
        </p:spPr>
        <p:txBody>
          <a:bodyPr wrap="square" rtlCol="0">
            <a:spAutoFit/>
          </a:bodyPr>
          <a:lstStyle/>
          <a:p>
            <a:r>
              <a:rPr lang="ja-JP" altLang="en-US" sz="2800" dirty="0" smtClean="0">
                <a:latin typeface="HG丸ｺﾞｼｯｸM-PRO" panose="020F0600000000000000" pitchFamily="50" charset="-128"/>
                <a:ea typeface="HG丸ｺﾞｼｯｸM-PRO" panose="020F0600000000000000" pitchFamily="50" charset="-128"/>
              </a:rPr>
              <a:t>その先生のいいと思うところは？</a:t>
            </a:r>
            <a:endParaRPr lang="en-US" altLang="ja-JP" sz="2800" dirty="0">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a:xfrm>
            <a:off x="334386" y="3921019"/>
            <a:ext cx="11463167" cy="233156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41795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7" grpId="0"/>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15</a:t>
            </a:fld>
            <a:endParaRPr kumimoji="1" lang="ja-JP" altLang="en-US" dirty="0"/>
          </a:p>
        </p:txBody>
      </p:sp>
      <p:sp>
        <p:nvSpPr>
          <p:cNvPr id="16" name="四角形吹き出し 15"/>
          <p:cNvSpPr/>
          <p:nvPr/>
        </p:nvSpPr>
        <p:spPr>
          <a:xfrm>
            <a:off x="860613" y="1795754"/>
            <a:ext cx="2420470" cy="745023"/>
          </a:xfrm>
          <a:prstGeom prst="wedgeRectCallout">
            <a:avLst>
              <a:gd name="adj1" fmla="val 10841"/>
              <a:gd name="adj2" fmla="val 484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600" dirty="0" smtClean="0">
                <a:solidFill>
                  <a:schemeClr val="tx1"/>
                </a:solidFill>
                <a:latin typeface="HG丸ｺﾞｼｯｸM-PRO" pitchFamily="50" charset="-128"/>
                <a:ea typeface="HG丸ｺﾞｼｯｸM-PRO" pitchFamily="50" charset="-128"/>
              </a:rPr>
              <a:t>例外探し</a:t>
            </a:r>
            <a:endParaRPr lang="ja-JP" altLang="en-US" sz="3600" dirty="0">
              <a:solidFill>
                <a:schemeClr val="tx1"/>
              </a:solidFill>
              <a:latin typeface="HG丸ｺﾞｼｯｸM-PRO" pitchFamily="50" charset="-128"/>
              <a:ea typeface="HG丸ｺﾞｼｯｸM-PRO" pitchFamily="50" charset="-128"/>
            </a:endParaRPr>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7" name="対角する 2 つの角を丸めた四角形 6"/>
          <p:cNvSpPr/>
          <p:nvPr/>
        </p:nvSpPr>
        <p:spPr>
          <a:xfrm>
            <a:off x="3642205" y="907214"/>
            <a:ext cx="4533607" cy="467592"/>
          </a:xfrm>
          <a:prstGeom prst="round2DiagRect">
            <a:avLst/>
          </a:prstGeom>
          <a:gradFill>
            <a:gsLst>
              <a:gs pos="0">
                <a:srgbClr val="00FF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①「リソース（資源・資質）」</a:t>
            </a:r>
          </a:p>
        </p:txBody>
      </p:sp>
      <p:sp>
        <p:nvSpPr>
          <p:cNvPr id="22" name="四角形吹き出し 21"/>
          <p:cNvSpPr/>
          <p:nvPr/>
        </p:nvSpPr>
        <p:spPr>
          <a:xfrm>
            <a:off x="2329640" y="2855876"/>
            <a:ext cx="3193802" cy="550926"/>
          </a:xfrm>
          <a:prstGeom prst="wedgeRectCallout">
            <a:avLst>
              <a:gd name="adj1" fmla="val 10841"/>
              <a:gd name="adj2" fmla="val 484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200" dirty="0" smtClean="0">
                <a:solidFill>
                  <a:schemeClr val="tx1"/>
                </a:solidFill>
                <a:latin typeface="HG丸ｺﾞｼｯｸM-PRO" pitchFamily="50" charset="-128"/>
                <a:ea typeface="HG丸ｺﾞｼｯｸM-PRO" pitchFamily="50" charset="-128"/>
              </a:rPr>
              <a:t>例外が見つかる</a:t>
            </a:r>
            <a:endParaRPr lang="ja-JP" altLang="en-US" sz="3200" dirty="0">
              <a:solidFill>
                <a:schemeClr val="tx1"/>
              </a:solidFill>
              <a:latin typeface="HG丸ｺﾞｼｯｸM-PRO" pitchFamily="50" charset="-128"/>
              <a:ea typeface="HG丸ｺﾞｼｯｸM-PRO" pitchFamily="50" charset="-128"/>
            </a:endParaRPr>
          </a:p>
        </p:txBody>
      </p:sp>
      <p:sp>
        <p:nvSpPr>
          <p:cNvPr id="23" name="右矢印 22"/>
          <p:cNvSpPr/>
          <p:nvPr/>
        </p:nvSpPr>
        <p:spPr>
          <a:xfrm>
            <a:off x="5630137" y="2991756"/>
            <a:ext cx="656961" cy="3675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p>
        </p:txBody>
      </p:sp>
      <p:sp>
        <p:nvSpPr>
          <p:cNvPr id="24" name="四角形吹き出し 23"/>
          <p:cNvSpPr/>
          <p:nvPr/>
        </p:nvSpPr>
        <p:spPr>
          <a:xfrm>
            <a:off x="6287098" y="2848291"/>
            <a:ext cx="4306140" cy="550927"/>
          </a:xfrm>
          <a:prstGeom prst="wedgeRectCallout">
            <a:avLst>
              <a:gd name="adj1" fmla="val 10841"/>
              <a:gd name="adj2" fmla="val 484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200" dirty="0" smtClean="0">
                <a:solidFill>
                  <a:schemeClr val="tx1"/>
                </a:solidFill>
                <a:latin typeface="HG丸ｺﾞｼｯｸM-PRO" pitchFamily="50" charset="-128"/>
                <a:ea typeface="HG丸ｺﾞｼｯｸM-PRO" pitchFamily="50" charset="-128"/>
              </a:rPr>
              <a:t>「成功の要因さがし」</a:t>
            </a:r>
            <a:endParaRPr lang="ja-JP" altLang="en-US" sz="3200" dirty="0">
              <a:solidFill>
                <a:schemeClr val="tx1"/>
              </a:solidFill>
              <a:latin typeface="HG丸ｺﾞｼｯｸM-PRO" pitchFamily="50" charset="-128"/>
              <a:ea typeface="HG丸ｺﾞｼｯｸM-PRO" pitchFamily="50" charset="-128"/>
            </a:endParaRPr>
          </a:p>
        </p:txBody>
      </p:sp>
      <p:sp>
        <p:nvSpPr>
          <p:cNvPr id="35" name="正方形/長方形 34"/>
          <p:cNvSpPr/>
          <p:nvPr/>
        </p:nvSpPr>
        <p:spPr>
          <a:xfrm>
            <a:off x="2272045" y="4147160"/>
            <a:ext cx="7619493" cy="1938992"/>
          </a:xfrm>
          <a:prstGeom prst="rect">
            <a:avLst/>
          </a:prstGeom>
        </p:spPr>
        <p:txBody>
          <a:bodyPr wrap="square">
            <a:spAutoFit/>
          </a:bodyPr>
          <a:lstStyle/>
          <a:p>
            <a:r>
              <a:rPr lang="en-US" altLang="ja-JP" sz="2400" dirty="0">
                <a:latin typeface="HG丸ｺﾞｼｯｸM-PRO" pitchFamily="50" charset="-128"/>
                <a:ea typeface="HG丸ｺﾞｼｯｸM-PRO" pitchFamily="50" charset="-128"/>
              </a:rPr>
              <a:t>【</a:t>
            </a:r>
            <a:r>
              <a:rPr lang="ja-JP" altLang="en-US" sz="2400" dirty="0">
                <a:latin typeface="HG丸ｺﾞｼｯｸM-PRO" pitchFamily="50" charset="-128"/>
                <a:ea typeface="HG丸ｺﾞｼｯｸM-PRO" pitchFamily="50" charset="-128"/>
              </a:rPr>
              <a:t>「成功</a:t>
            </a:r>
            <a:r>
              <a:rPr lang="ja-JP" altLang="en-US" sz="2400" dirty="0" smtClean="0">
                <a:latin typeface="HG丸ｺﾞｼｯｸM-PRO" pitchFamily="50" charset="-128"/>
                <a:ea typeface="HG丸ｺﾞｼｯｸM-PRO" pitchFamily="50" charset="-128"/>
              </a:rPr>
              <a:t>の要因さがし」</a:t>
            </a:r>
            <a:r>
              <a:rPr lang="ja-JP" altLang="en-US" sz="2400" dirty="0">
                <a:latin typeface="HG丸ｺﾞｼｯｸM-PRO" pitchFamily="50" charset="-128"/>
                <a:ea typeface="HG丸ｺﾞｼｯｸM-PRO" pitchFamily="50" charset="-128"/>
              </a:rPr>
              <a:t>の質問例</a:t>
            </a:r>
            <a:r>
              <a:rPr lang="en-US" altLang="ja-JP" sz="2400" dirty="0">
                <a:latin typeface="HG丸ｺﾞｼｯｸM-PRO" pitchFamily="50" charset="-128"/>
                <a:ea typeface="HG丸ｺﾞｼｯｸM-PRO" pitchFamily="50" charset="-128"/>
              </a:rPr>
              <a:t>】</a:t>
            </a:r>
          </a:p>
          <a:p>
            <a:r>
              <a:rPr lang="ja-JP" altLang="en-US" sz="2400" dirty="0">
                <a:latin typeface="HG丸ｺﾞｼｯｸM-PRO" pitchFamily="50" charset="-128"/>
                <a:ea typeface="HG丸ｺﾞｼｯｸM-PRO" pitchFamily="50" charset="-128"/>
              </a:rPr>
              <a:t>　・どうやってうまくやったの？</a:t>
            </a:r>
            <a:endParaRPr lang="en-US" altLang="ja-JP" sz="2400" dirty="0">
              <a:latin typeface="HG丸ｺﾞｼｯｸM-PRO" pitchFamily="50" charset="-128"/>
              <a:ea typeface="HG丸ｺﾞｼｯｸM-PRO" pitchFamily="50" charset="-128"/>
            </a:endParaRPr>
          </a:p>
          <a:p>
            <a:r>
              <a:rPr lang="ja-JP" altLang="en-US" sz="2400" dirty="0">
                <a:latin typeface="HG丸ｺﾞｼｯｸM-PRO" pitchFamily="50" charset="-128"/>
                <a:ea typeface="HG丸ｺﾞｼｯｸM-PRO" pitchFamily="50" charset="-128"/>
              </a:rPr>
              <a:t>　・どうしてそれ（例外）は起こったのでしょうか？</a:t>
            </a:r>
            <a:endParaRPr lang="en-US" altLang="ja-JP" sz="2400" dirty="0">
              <a:latin typeface="HG丸ｺﾞｼｯｸM-PRO" pitchFamily="50" charset="-128"/>
              <a:ea typeface="HG丸ｺﾞｼｯｸM-PRO" pitchFamily="50" charset="-128"/>
            </a:endParaRPr>
          </a:p>
          <a:p>
            <a:r>
              <a:rPr lang="ja-JP" altLang="en-US" sz="2400" dirty="0">
                <a:latin typeface="HG丸ｺﾞｼｯｸM-PRO" pitchFamily="50" charset="-128"/>
                <a:ea typeface="HG丸ｺﾞｼｯｸM-PRO" pitchFamily="50" charset="-128"/>
              </a:rPr>
              <a:t>　・うまくやれているときは、何が違っていますか？</a:t>
            </a:r>
            <a:endParaRPr lang="en-US" altLang="ja-JP" sz="2400" dirty="0">
              <a:latin typeface="HG丸ｺﾞｼｯｸM-PRO" pitchFamily="50" charset="-128"/>
              <a:ea typeface="HG丸ｺﾞｼｯｸM-PRO" pitchFamily="50" charset="-128"/>
            </a:endParaRPr>
          </a:p>
          <a:p>
            <a:r>
              <a:rPr lang="ja-JP" altLang="en-US" sz="2400" dirty="0">
                <a:latin typeface="HG丸ｺﾞｼｯｸM-PRO" pitchFamily="50" charset="-128"/>
                <a:ea typeface="HG丸ｺﾞｼｯｸM-PRO" pitchFamily="50" charset="-128"/>
              </a:rPr>
              <a:t>　・何が役に立っているのでしょうか？</a:t>
            </a:r>
            <a:endParaRPr lang="en-US" altLang="ja-JP" sz="2400" dirty="0">
              <a:latin typeface="HG丸ｺﾞｼｯｸM-PRO" pitchFamily="50" charset="-128"/>
              <a:ea typeface="HG丸ｺﾞｼｯｸM-PRO" pitchFamily="50" charset="-128"/>
            </a:endParaRPr>
          </a:p>
        </p:txBody>
      </p:sp>
      <p:sp>
        <p:nvSpPr>
          <p:cNvPr id="36" name="角丸四角形 35"/>
          <p:cNvSpPr/>
          <p:nvPr/>
        </p:nvSpPr>
        <p:spPr>
          <a:xfrm>
            <a:off x="2329640" y="3949835"/>
            <a:ext cx="7620001" cy="218738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666318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16</a:t>
            </a:fld>
            <a:endParaRPr kumimoji="1" lang="ja-JP" altLang="en-US"/>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7" name="対角する 2 つの角を丸めた四角形 6"/>
          <p:cNvSpPr/>
          <p:nvPr/>
        </p:nvSpPr>
        <p:spPr>
          <a:xfrm>
            <a:off x="3660134" y="814405"/>
            <a:ext cx="4533607" cy="467592"/>
          </a:xfrm>
          <a:prstGeom prst="round2DiagRect">
            <a:avLst/>
          </a:prstGeom>
          <a:gradFill>
            <a:gsLst>
              <a:gs pos="0">
                <a:srgbClr val="00FF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①「リソース（資源・資質）」</a:t>
            </a:r>
          </a:p>
        </p:txBody>
      </p:sp>
      <p:sp>
        <p:nvSpPr>
          <p:cNvPr id="9" name="四角形吹き出し 8"/>
          <p:cNvSpPr/>
          <p:nvPr/>
        </p:nvSpPr>
        <p:spPr>
          <a:xfrm>
            <a:off x="860612" y="1795754"/>
            <a:ext cx="3711388" cy="745023"/>
          </a:xfrm>
          <a:prstGeom prst="wedgeRectCallout">
            <a:avLst>
              <a:gd name="adj1" fmla="val 10841"/>
              <a:gd name="adj2" fmla="val 484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600" dirty="0" smtClean="0">
                <a:solidFill>
                  <a:schemeClr val="tx1"/>
                </a:solidFill>
                <a:latin typeface="HG丸ｺﾞｼｯｸM-PRO" pitchFamily="50" charset="-128"/>
                <a:ea typeface="HG丸ｺﾞｼｯｸM-PRO" pitchFamily="50" charset="-128"/>
              </a:rPr>
              <a:t>コンプリメント</a:t>
            </a:r>
            <a:endParaRPr lang="ja-JP" altLang="en-US" sz="3600" dirty="0">
              <a:solidFill>
                <a:schemeClr val="tx1"/>
              </a:solidFill>
              <a:latin typeface="HG丸ｺﾞｼｯｸM-PRO" pitchFamily="50" charset="-128"/>
              <a:ea typeface="HG丸ｺﾞｼｯｸM-PRO" pitchFamily="50" charset="-128"/>
            </a:endParaRPr>
          </a:p>
        </p:txBody>
      </p:sp>
      <p:sp>
        <p:nvSpPr>
          <p:cNvPr id="14" name="テキスト ボックス 13"/>
          <p:cNvSpPr txBox="1"/>
          <p:nvPr/>
        </p:nvSpPr>
        <p:spPr>
          <a:xfrm>
            <a:off x="3222176" y="5865496"/>
            <a:ext cx="7386920" cy="707886"/>
          </a:xfrm>
          <a:prstGeom prst="rect">
            <a:avLst/>
          </a:prstGeom>
          <a:solidFill>
            <a:schemeClr val="accent4">
              <a:lumMod val="20000"/>
              <a:lumOff val="80000"/>
            </a:schemeClr>
          </a:solidFill>
        </p:spPr>
        <p:txBody>
          <a:bodyPr wrap="square" rtlCol="0">
            <a:spAutoFit/>
          </a:bodyPr>
          <a:lstStyle/>
          <a:p>
            <a:r>
              <a:rPr kumimoji="1" lang="ja-JP" altLang="en-US" sz="4000" dirty="0" smtClean="0">
                <a:latin typeface="HG丸ｺﾞｼｯｸM-PRO" panose="020F0600000000000000" pitchFamily="50" charset="-128"/>
                <a:ea typeface="HG丸ｺﾞｼｯｸM-PRO" panose="020F0600000000000000" pitchFamily="50" charset="-128"/>
              </a:rPr>
              <a:t>肯定的に評価→コンプリメント</a:t>
            </a:r>
            <a:endParaRPr kumimoji="1" lang="ja-JP" altLang="en-US" sz="4000"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860612" y="2762146"/>
            <a:ext cx="10785048" cy="584775"/>
          </a:xfrm>
          <a:prstGeom prst="rect">
            <a:avLst/>
          </a:prstGeom>
          <a:noFill/>
        </p:spPr>
        <p:txBody>
          <a:bodyPr wrap="square" rtlCol="0">
            <a:spAutoFit/>
          </a:bodyPr>
          <a:lstStyle/>
          <a:p>
            <a:r>
              <a:rPr kumimoji="1" lang="ja-JP" altLang="en-US" sz="3200" dirty="0" smtClean="0"/>
              <a:t>「内外に持っているリソースをフィードバックすること」</a:t>
            </a:r>
            <a:endParaRPr kumimoji="1" lang="ja-JP" altLang="en-US" sz="3200" dirty="0"/>
          </a:p>
        </p:txBody>
      </p:sp>
      <p:sp>
        <p:nvSpPr>
          <p:cNvPr id="10" name="テキスト ボックス 9"/>
          <p:cNvSpPr txBox="1"/>
          <p:nvPr/>
        </p:nvSpPr>
        <p:spPr>
          <a:xfrm>
            <a:off x="1525861" y="3568290"/>
            <a:ext cx="9454550" cy="1815882"/>
          </a:xfrm>
          <a:prstGeom prst="rect">
            <a:avLst/>
          </a:prstGeom>
          <a:noFill/>
          <a:ln w="15875">
            <a:solidFill>
              <a:schemeClr val="accent1"/>
            </a:solidFill>
          </a:ln>
        </p:spPr>
        <p:txBody>
          <a:bodyPr wrap="square" rtlCol="0">
            <a:spAutoFit/>
          </a:bodyPr>
          <a:lstStyle/>
          <a:p>
            <a:r>
              <a:rPr kumimoji="1" lang="ja-JP" altLang="en-US" sz="2800" dirty="0" smtClean="0"/>
              <a:t>○小さくほめる</a:t>
            </a:r>
            <a:endParaRPr kumimoji="1" lang="en-US" altLang="ja-JP" sz="2800" dirty="0" smtClean="0"/>
          </a:p>
          <a:p>
            <a:r>
              <a:rPr kumimoji="1" lang="ja-JP" altLang="en-US" sz="2800" dirty="0" smtClean="0"/>
              <a:t>○事実を指摘する</a:t>
            </a:r>
            <a:endParaRPr kumimoji="1" lang="en-US" altLang="ja-JP" sz="2800" dirty="0" smtClean="0"/>
          </a:p>
          <a:p>
            <a:r>
              <a:rPr kumimoji="1" lang="ja-JP" altLang="en-US" sz="2800" dirty="0" smtClean="0"/>
              <a:t>○「例外」を見つけ、確認し合う　→　成功の要因さがし</a:t>
            </a:r>
            <a:endParaRPr kumimoji="1" lang="en-US" altLang="ja-JP" sz="2800" dirty="0" smtClean="0"/>
          </a:p>
          <a:p>
            <a:r>
              <a:rPr kumimoji="1" lang="ja-JP" altLang="en-US" sz="2800" dirty="0" smtClean="0"/>
              <a:t>○驚く</a:t>
            </a:r>
            <a:endParaRPr kumimoji="1" lang="ja-JP" altLang="en-US" sz="2800" dirty="0"/>
          </a:p>
        </p:txBody>
      </p:sp>
    </p:spTree>
    <p:extLst>
      <p:ext uri="{BB962C8B-B14F-4D97-AF65-F5344CB8AC3E}">
        <p14:creationId xmlns:p14="http://schemas.microsoft.com/office/powerpoint/2010/main" val="388666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60667590-9C67-4DC3-B48F-9DEDEDF4E508}" type="slidenum">
              <a:rPr kumimoji="1" lang="ja-JP" altLang="en-US" smtClean="0"/>
              <a:t>17</a:t>
            </a:fld>
            <a:endParaRPr kumimoji="1" lang="ja-JP" altLang="en-US"/>
          </a:p>
        </p:txBody>
      </p:sp>
      <p:sp>
        <p:nvSpPr>
          <p:cNvPr id="7" name="テキスト ボックス 6"/>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8" name="対角する 2 つの角を丸めた四角形 7"/>
          <p:cNvSpPr/>
          <p:nvPr/>
        </p:nvSpPr>
        <p:spPr>
          <a:xfrm>
            <a:off x="3538717" y="456285"/>
            <a:ext cx="4899412" cy="443307"/>
          </a:xfrm>
          <a:prstGeom prst="round2DiagRect">
            <a:avLst/>
          </a:prstGeom>
          <a:gradFill>
            <a:gsLst>
              <a:gs pos="0">
                <a:srgbClr val="FF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②「解決像（よりよい未来像）」</a:t>
            </a:r>
          </a:p>
        </p:txBody>
      </p:sp>
      <p:sp>
        <p:nvSpPr>
          <p:cNvPr id="9" name="四角形吹き出し 8"/>
          <p:cNvSpPr/>
          <p:nvPr/>
        </p:nvSpPr>
        <p:spPr>
          <a:xfrm>
            <a:off x="358588" y="1046427"/>
            <a:ext cx="5217459" cy="745023"/>
          </a:xfrm>
          <a:prstGeom prst="wedgeRectCallout">
            <a:avLst>
              <a:gd name="adj1" fmla="val 10841"/>
              <a:gd name="adj2" fmla="val 484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600" dirty="0" smtClean="0">
                <a:solidFill>
                  <a:schemeClr val="tx1"/>
                </a:solidFill>
                <a:latin typeface="HG丸ｺﾞｼｯｸM-PRO" pitchFamily="50" charset="-128"/>
                <a:ea typeface="HG丸ｺﾞｼｯｸM-PRO" pitchFamily="50" charset="-128"/>
              </a:rPr>
              <a:t>ミラクル・クエスチョン</a:t>
            </a:r>
            <a:endParaRPr lang="ja-JP" altLang="en-US" sz="3600" dirty="0">
              <a:solidFill>
                <a:schemeClr val="tx1"/>
              </a:solidFill>
              <a:latin typeface="HG丸ｺﾞｼｯｸM-PRO" pitchFamily="50" charset="-128"/>
              <a:ea typeface="HG丸ｺﾞｼｯｸM-PRO" pitchFamily="50" charset="-128"/>
            </a:endParaRPr>
          </a:p>
        </p:txBody>
      </p:sp>
      <p:sp>
        <p:nvSpPr>
          <p:cNvPr id="2" name="雲 1"/>
          <p:cNvSpPr/>
          <p:nvPr/>
        </p:nvSpPr>
        <p:spPr>
          <a:xfrm>
            <a:off x="663387" y="1783406"/>
            <a:ext cx="10399059" cy="4938070"/>
          </a:xfrm>
          <a:prstGeom prst="cloud">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694329" y="2582945"/>
            <a:ext cx="8588187" cy="2677656"/>
          </a:xfrm>
          <a:prstGeom prst="rect">
            <a:avLst/>
          </a:prstGeom>
        </p:spPr>
        <p:txBody>
          <a:bodyPr wrap="square">
            <a:spAutoFit/>
          </a:bodyPr>
          <a:lstStyle/>
          <a:p>
            <a:r>
              <a:rPr lang="ja-JP" altLang="en-US" sz="2800" dirty="0">
                <a:latin typeface="HG丸ｺﾞｼｯｸM-PRO" pitchFamily="50" charset="-128"/>
                <a:ea typeface="HG丸ｺﾞｼｯｸM-PRO" pitchFamily="50" charset="-128"/>
              </a:rPr>
              <a:t>「あなたは何から</a:t>
            </a:r>
            <a:r>
              <a:rPr lang="en-US" altLang="ja-JP" sz="2800" dirty="0">
                <a:latin typeface="HG丸ｺﾞｼｯｸM-PRO" pitchFamily="50" charset="-128"/>
                <a:ea typeface="HG丸ｺﾞｼｯｸM-PRO" pitchFamily="50" charset="-128"/>
              </a:rPr>
              <a:t>『</a:t>
            </a:r>
            <a:r>
              <a:rPr lang="ja-JP" altLang="en-US" sz="2800" dirty="0">
                <a:latin typeface="HG丸ｺﾞｼｯｸM-PRO" pitchFamily="50" charset="-128"/>
                <a:ea typeface="HG丸ｺﾞｼｯｸM-PRO" pitchFamily="50" charset="-128"/>
              </a:rPr>
              <a:t>奇跡が起きた</a:t>
            </a:r>
            <a:r>
              <a:rPr lang="en-US" altLang="ja-JP" sz="2800" dirty="0">
                <a:latin typeface="HG丸ｺﾞｼｯｸM-PRO" pitchFamily="50" charset="-128"/>
                <a:ea typeface="HG丸ｺﾞｼｯｸM-PRO" pitchFamily="50" charset="-128"/>
              </a:rPr>
              <a:t>』</a:t>
            </a:r>
            <a:r>
              <a:rPr lang="ja-JP" altLang="en-US" sz="2800" dirty="0">
                <a:latin typeface="HG丸ｺﾞｼｯｸM-PRO" pitchFamily="50" charset="-128"/>
                <a:ea typeface="HG丸ｺﾞｼｯｸM-PRO" pitchFamily="50" charset="-128"/>
              </a:rPr>
              <a:t>と気付く？」</a:t>
            </a:r>
            <a:endParaRPr lang="en-US" altLang="ja-JP" sz="2800" dirty="0">
              <a:latin typeface="HG丸ｺﾞｼｯｸM-PRO" pitchFamily="50" charset="-128"/>
              <a:ea typeface="HG丸ｺﾞｼｯｸM-PRO" pitchFamily="50" charset="-128"/>
            </a:endParaRPr>
          </a:p>
          <a:p>
            <a:r>
              <a:rPr lang="ja-JP" altLang="en-US" sz="2800" dirty="0">
                <a:latin typeface="HG丸ｺﾞｼｯｸM-PRO" pitchFamily="50" charset="-128"/>
                <a:ea typeface="HG丸ｺﾞｼｯｸM-PRO" pitchFamily="50" charset="-128"/>
              </a:rPr>
              <a:t>「今と違うどんな行動をしているの？」</a:t>
            </a:r>
            <a:endParaRPr lang="en-US" altLang="ja-JP" sz="2800" dirty="0">
              <a:latin typeface="HG丸ｺﾞｼｯｸM-PRO" pitchFamily="50" charset="-128"/>
              <a:ea typeface="HG丸ｺﾞｼｯｸM-PRO" pitchFamily="50" charset="-128"/>
            </a:endParaRPr>
          </a:p>
          <a:p>
            <a:r>
              <a:rPr lang="ja-JP" altLang="en-US" sz="2800" dirty="0">
                <a:latin typeface="HG丸ｺﾞｼｯｸM-PRO" pitchFamily="50" charset="-128"/>
                <a:ea typeface="HG丸ｺﾞｼｯｸM-PRO" pitchFamily="50" charset="-128"/>
              </a:rPr>
              <a:t>「他には誰が奇跡が起きたことに気付いたかな？」</a:t>
            </a:r>
            <a:endParaRPr lang="en-US" altLang="ja-JP" sz="2800" dirty="0">
              <a:latin typeface="HG丸ｺﾞｼｯｸM-PRO" pitchFamily="50" charset="-128"/>
              <a:ea typeface="HG丸ｺﾞｼｯｸM-PRO" pitchFamily="50" charset="-128"/>
            </a:endParaRPr>
          </a:p>
          <a:p>
            <a:r>
              <a:rPr lang="ja-JP" altLang="en-US" sz="2800" dirty="0">
                <a:latin typeface="HG丸ｺﾞｼｯｸM-PRO" pitchFamily="50" charset="-128"/>
                <a:ea typeface="HG丸ｺﾞｼｯｸM-PRO" pitchFamily="50" charset="-128"/>
              </a:rPr>
              <a:t>「奇跡の１日に起きたことで、一部分でもいいから</a:t>
            </a:r>
            <a:endParaRPr lang="en-US" altLang="ja-JP" sz="2800" dirty="0">
              <a:latin typeface="HG丸ｺﾞｼｯｸM-PRO" pitchFamily="50" charset="-128"/>
              <a:ea typeface="HG丸ｺﾞｼｯｸM-PRO" pitchFamily="50" charset="-128"/>
            </a:endParaRPr>
          </a:p>
          <a:p>
            <a:r>
              <a:rPr lang="ja-JP" altLang="en-US" sz="2800" dirty="0">
                <a:latin typeface="HG丸ｺﾞｼｯｸM-PRO" pitchFamily="50" charset="-128"/>
                <a:ea typeface="HG丸ｺﾞｼｯｸM-PRO" pitchFamily="50" charset="-128"/>
              </a:rPr>
              <a:t>　今までに起きたことない？」</a:t>
            </a:r>
          </a:p>
          <a:p>
            <a:r>
              <a:rPr lang="ja-JP" altLang="en-US" sz="2800" dirty="0">
                <a:latin typeface="HG丸ｺﾞｼｯｸM-PRO" pitchFamily="50" charset="-128"/>
                <a:ea typeface="HG丸ｺﾞｼｯｸM-PRO" pitchFamily="50" charset="-128"/>
              </a:rPr>
              <a:t>「ま、そうは言わないでちょっと考えて！」</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725168" y="2098245"/>
            <a:ext cx="7131961" cy="1815882"/>
          </a:xfrm>
          <a:prstGeom prst="rect">
            <a:avLst/>
          </a:prstGeom>
          <a:noFill/>
          <a:ln w="28575">
            <a:noFill/>
          </a:ln>
        </p:spPr>
        <p:txBody>
          <a:bodyPr wrap="square" rtlCol="0">
            <a:spAutoFit/>
          </a:bodyPr>
          <a:lstStyle/>
          <a:p>
            <a:r>
              <a:rPr lang="ja-JP" altLang="en-US" sz="2800" dirty="0">
                <a:latin typeface="HG丸ｺﾞｼｯｸM-PRO" pitchFamily="50" charset="-128"/>
                <a:ea typeface="HG丸ｺﾞｼｯｸM-PRO" pitchFamily="50" charset="-128"/>
              </a:rPr>
              <a:t>「タイムマシンに乗って、○年後</a:t>
            </a:r>
            <a:r>
              <a:rPr lang="ja-JP" altLang="en-US" sz="2800" dirty="0" smtClean="0">
                <a:latin typeface="HG丸ｺﾞｼｯｸM-PRO" pitchFamily="50" charset="-128"/>
                <a:ea typeface="HG丸ｺﾞｼｯｸM-PRO" pitchFamily="50" charset="-128"/>
              </a:rPr>
              <a:t>の未来を</a:t>
            </a:r>
            <a:r>
              <a:rPr lang="ja-JP" altLang="en-US" sz="2800" dirty="0">
                <a:latin typeface="HG丸ｺﾞｼｯｸM-PRO" pitchFamily="50" charset="-128"/>
                <a:ea typeface="HG丸ｺﾞｼｯｸM-PRO" pitchFamily="50" charset="-128"/>
              </a:rPr>
              <a:t>見に行ったとしたら、その日のあなたはどこ</a:t>
            </a:r>
            <a:r>
              <a:rPr lang="ja-JP" altLang="en-US" sz="2800" dirty="0" smtClean="0">
                <a:latin typeface="HG丸ｺﾞｼｯｸM-PRO" pitchFamily="50" charset="-128"/>
                <a:ea typeface="HG丸ｺﾞｼｯｸM-PRO" pitchFamily="50" charset="-128"/>
              </a:rPr>
              <a:t>で誰と何</a:t>
            </a:r>
            <a:r>
              <a:rPr lang="ja-JP" altLang="en-US" sz="2800" dirty="0">
                <a:latin typeface="HG丸ｺﾞｼｯｸM-PRO" pitchFamily="50" charset="-128"/>
                <a:ea typeface="HG丸ｺﾞｼｯｸM-PRO" pitchFamily="50" charset="-128"/>
              </a:rPr>
              <a:t>をしていると思う？どんな光景がタイムマシンから見えるかな？」</a:t>
            </a:r>
          </a:p>
        </p:txBody>
      </p:sp>
      <p:sp>
        <p:nvSpPr>
          <p:cNvPr id="6" name="テキスト ボックス 5"/>
          <p:cNvSpPr txBox="1"/>
          <p:nvPr/>
        </p:nvSpPr>
        <p:spPr>
          <a:xfrm>
            <a:off x="1725168" y="4329323"/>
            <a:ext cx="9821369" cy="1569660"/>
          </a:xfrm>
          <a:prstGeom prst="rect">
            <a:avLst/>
          </a:prstGeom>
          <a:noFill/>
        </p:spPr>
        <p:txBody>
          <a:bodyPr wrap="square" rtlCol="0">
            <a:spAutoFit/>
          </a:bodyPr>
          <a:lstStyle/>
          <a:p>
            <a:r>
              <a:rPr lang="ja-JP" altLang="en-US" sz="2400" dirty="0">
                <a:latin typeface="HG丸ｺﾞｼｯｸM-PRO" pitchFamily="50" charset="-128"/>
                <a:ea typeface="HG丸ｺﾞｼｯｸM-PRO" pitchFamily="50" charset="-128"/>
              </a:rPr>
              <a:t>〇「この時点で相談者の未来が確実に変わって</a:t>
            </a:r>
            <a:r>
              <a:rPr lang="ja-JP" altLang="en-US" sz="2400" dirty="0" smtClean="0">
                <a:latin typeface="HG丸ｺﾞｼｯｸM-PRO" pitchFamily="50" charset="-128"/>
                <a:ea typeface="HG丸ｺﾞｼｯｸM-PRO" pitchFamily="50" charset="-128"/>
              </a:rPr>
              <a:t>いるだろう</a:t>
            </a:r>
            <a:r>
              <a:rPr lang="ja-JP" altLang="en-US" sz="2400" dirty="0">
                <a:latin typeface="HG丸ｺﾞｼｯｸM-PRO" pitchFamily="50" charset="-128"/>
                <a:ea typeface="HG丸ｺﾞｼｯｸM-PRO" pitchFamily="50" charset="-128"/>
              </a:rPr>
              <a:t>」と思われる未来へ飛ばす。</a:t>
            </a:r>
            <a:endParaRPr lang="en-US" altLang="ja-JP" sz="2400" dirty="0">
              <a:latin typeface="HG丸ｺﾞｼｯｸM-PRO" pitchFamily="50" charset="-128"/>
              <a:ea typeface="HG丸ｺﾞｼｯｸM-PRO" pitchFamily="50" charset="-128"/>
            </a:endParaRPr>
          </a:p>
          <a:p>
            <a:r>
              <a:rPr lang="ja-JP" altLang="en-US" sz="2400" dirty="0">
                <a:latin typeface="HG丸ｺﾞｼｯｸM-PRO" pitchFamily="50" charset="-128"/>
                <a:ea typeface="HG丸ｺﾞｼｯｸM-PRO" pitchFamily="50" charset="-128"/>
              </a:rPr>
              <a:t>　</a:t>
            </a:r>
            <a:r>
              <a:rPr lang="en-US" altLang="ja-JP" sz="2400" dirty="0">
                <a:latin typeface="HG丸ｺﾞｼｯｸM-PRO" pitchFamily="50" charset="-128"/>
                <a:ea typeface="HG丸ｺﾞｼｯｸM-PRO" pitchFamily="50" charset="-128"/>
              </a:rPr>
              <a:t>※</a:t>
            </a:r>
            <a:r>
              <a:rPr lang="ja-JP" altLang="en-US" sz="2400" dirty="0">
                <a:latin typeface="HG丸ｺﾞｼｯｸM-PRO" pitchFamily="50" charset="-128"/>
                <a:ea typeface="HG丸ｺﾞｼｯｸM-PRO" pitchFamily="50" charset="-128"/>
              </a:rPr>
              <a:t>目安として高校生なら</a:t>
            </a:r>
            <a:r>
              <a:rPr lang="en-US" altLang="ja-JP" sz="2400" dirty="0">
                <a:latin typeface="HG丸ｺﾞｼｯｸM-PRO" pitchFamily="50" charset="-128"/>
                <a:ea typeface="HG丸ｺﾞｼｯｸM-PRO" pitchFamily="50" charset="-128"/>
              </a:rPr>
              <a:t>20</a:t>
            </a:r>
            <a:r>
              <a:rPr lang="ja-JP" altLang="en-US" sz="2400" dirty="0">
                <a:latin typeface="HG丸ｺﾞｼｯｸM-PRO" pitchFamily="50" charset="-128"/>
                <a:ea typeface="HG丸ｺﾞｼｯｸM-PRO" pitchFamily="50" charset="-128"/>
              </a:rPr>
              <a:t>歳、大学卒業時など</a:t>
            </a:r>
            <a:endParaRPr lang="en-US" altLang="ja-JP" sz="2400" dirty="0">
              <a:latin typeface="HG丸ｺﾞｼｯｸM-PRO" pitchFamily="50" charset="-128"/>
              <a:ea typeface="HG丸ｺﾞｼｯｸM-PRO" pitchFamily="50" charset="-128"/>
            </a:endParaRPr>
          </a:p>
          <a:p>
            <a:r>
              <a:rPr lang="ja-JP" altLang="en-US" sz="2400" dirty="0">
                <a:latin typeface="HG丸ｺﾞｼｯｸM-PRO" pitchFamily="50" charset="-128"/>
                <a:ea typeface="HG丸ｺﾞｼｯｸM-PRO" pitchFamily="50" charset="-128"/>
              </a:rPr>
              <a:t>〇有効でない年代</a:t>
            </a:r>
            <a:r>
              <a:rPr lang="en-US" altLang="ja-JP" sz="2400" dirty="0">
                <a:latin typeface="HG丸ｺﾞｼｯｸM-PRO" pitchFamily="50" charset="-128"/>
                <a:ea typeface="HG丸ｺﾞｼｯｸM-PRO" pitchFamily="50" charset="-128"/>
              </a:rPr>
              <a:t>…10</a:t>
            </a:r>
            <a:r>
              <a:rPr lang="ja-JP" altLang="en-US" sz="2400" dirty="0">
                <a:latin typeface="HG丸ｺﾞｼｯｸM-PRO" pitchFamily="50" charset="-128"/>
                <a:ea typeface="HG丸ｺﾞｼｯｸM-PRO" pitchFamily="50" charset="-128"/>
              </a:rPr>
              <a:t>歳以下、高齢者</a:t>
            </a:r>
          </a:p>
        </p:txBody>
      </p:sp>
      <p:sp>
        <p:nvSpPr>
          <p:cNvPr id="5" name="スライド番号プレースホルダー 4"/>
          <p:cNvSpPr>
            <a:spLocks noGrp="1"/>
          </p:cNvSpPr>
          <p:nvPr>
            <p:ph type="sldNum" sz="quarter" idx="12"/>
          </p:nvPr>
        </p:nvSpPr>
        <p:spPr/>
        <p:txBody>
          <a:bodyPr/>
          <a:lstStyle/>
          <a:p>
            <a:fld id="{60667590-9C67-4DC3-B48F-9DEDEDF4E508}" type="slidenum">
              <a:rPr kumimoji="1" lang="ja-JP" altLang="en-US" smtClean="0"/>
              <a:t>18</a:t>
            </a:fld>
            <a:endParaRPr kumimoji="1" lang="ja-JP" altLang="en-US"/>
          </a:p>
        </p:txBody>
      </p:sp>
      <p:sp>
        <p:nvSpPr>
          <p:cNvPr id="7" name="テキスト ボックス 6"/>
          <p:cNvSpPr txBox="1"/>
          <p:nvPr/>
        </p:nvSpPr>
        <p:spPr>
          <a:xfrm>
            <a:off x="1725168" y="6036805"/>
            <a:ext cx="5823114" cy="461665"/>
          </a:xfrm>
          <a:prstGeom prst="rect">
            <a:avLst/>
          </a:prstGeom>
          <a:noFill/>
          <a:ln w="28575">
            <a:solidFill>
              <a:srgbClr val="0070C0"/>
            </a:solidFill>
          </a:ln>
        </p:spPr>
        <p:txBody>
          <a:bodyPr wrap="square" rtlCol="0">
            <a:spAutoFit/>
          </a:bodyPr>
          <a:lstStyle/>
          <a:p>
            <a:r>
              <a:rPr lang="ja-JP" altLang="en-US" sz="2400" dirty="0" smtClean="0">
                <a:latin typeface="HG丸ｺﾞｼｯｸM-PRO" pitchFamily="50" charset="-128"/>
                <a:ea typeface="HG丸ｺﾞｼｯｸM-PRO" pitchFamily="50" charset="-128"/>
              </a:rPr>
              <a:t>〇</a:t>
            </a:r>
            <a:r>
              <a:rPr lang="ja-JP" altLang="en-US" sz="2400" dirty="0" smtClean="0">
                <a:solidFill>
                  <a:srgbClr val="0070C0"/>
                </a:solidFill>
                <a:latin typeface="HG丸ｺﾞｼｯｸM-PRO" pitchFamily="50" charset="-128"/>
                <a:ea typeface="HG丸ｺﾞｼｯｸM-PRO" pitchFamily="50" charset="-128"/>
              </a:rPr>
              <a:t>逆タイムマシン</a:t>
            </a:r>
            <a:r>
              <a:rPr lang="ja-JP" altLang="en-US" sz="2400" dirty="0">
                <a:solidFill>
                  <a:srgbClr val="0070C0"/>
                </a:solidFill>
                <a:latin typeface="HG丸ｺﾞｼｯｸM-PRO" pitchFamily="50" charset="-128"/>
                <a:ea typeface="HG丸ｺﾞｼｯｸM-PRO" pitchFamily="50" charset="-128"/>
              </a:rPr>
              <a:t>・クエスチョン</a:t>
            </a:r>
            <a:r>
              <a:rPr lang="ja-JP" altLang="en-US" sz="2400" dirty="0">
                <a:latin typeface="HG丸ｺﾞｼｯｸM-PRO" pitchFamily="50" charset="-128"/>
                <a:ea typeface="HG丸ｺﾞｼｯｸM-PRO" pitchFamily="50" charset="-128"/>
              </a:rPr>
              <a:t>も</a:t>
            </a:r>
            <a:r>
              <a:rPr lang="ja-JP" altLang="en-US" sz="2400" dirty="0" smtClean="0">
                <a:latin typeface="HG丸ｺﾞｼｯｸM-PRO" pitchFamily="50" charset="-128"/>
                <a:ea typeface="HG丸ｺﾞｼｯｸM-PRO" pitchFamily="50" charset="-128"/>
              </a:rPr>
              <a:t>有効</a:t>
            </a:r>
            <a:endParaRPr lang="en-US" altLang="ja-JP" sz="2400" dirty="0">
              <a:latin typeface="HG丸ｺﾞｼｯｸM-PRO" pitchFamily="50" charset="-128"/>
              <a:ea typeface="HG丸ｺﾞｼｯｸM-PRO" pitchFamily="50" charset="-128"/>
            </a:endParaRPr>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9" name="四角形吹き出し 8"/>
          <p:cNvSpPr/>
          <p:nvPr/>
        </p:nvSpPr>
        <p:spPr>
          <a:xfrm>
            <a:off x="358588" y="1046427"/>
            <a:ext cx="6293224" cy="745023"/>
          </a:xfrm>
          <a:prstGeom prst="wedgeRectCallout">
            <a:avLst>
              <a:gd name="adj1" fmla="val 10841"/>
              <a:gd name="adj2" fmla="val 484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ja-JP" altLang="en-US" sz="3600" dirty="0" smtClean="0">
                <a:solidFill>
                  <a:schemeClr val="tx1"/>
                </a:solidFill>
                <a:latin typeface="HG丸ｺﾞｼｯｸM-PRO" pitchFamily="50" charset="-128"/>
                <a:ea typeface="HG丸ｺﾞｼｯｸM-PRO" pitchFamily="50" charset="-128"/>
              </a:rPr>
              <a:t>タイムマシン・クエスチョン</a:t>
            </a:r>
            <a:endParaRPr lang="ja-JP" altLang="en-US" sz="3600" dirty="0">
              <a:solidFill>
                <a:schemeClr val="tx1"/>
              </a:solidFill>
              <a:latin typeface="HG丸ｺﾞｼｯｸM-PRO" pitchFamily="50" charset="-128"/>
              <a:ea typeface="HG丸ｺﾞｼｯｸM-PRO" pitchFamily="50" charset="-128"/>
            </a:endParaRPr>
          </a:p>
        </p:txBody>
      </p:sp>
      <p:sp>
        <p:nvSpPr>
          <p:cNvPr id="10" name="雲 9"/>
          <p:cNvSpPr/>
          <p:nvPr/>
        </p:nvSpPr>
        <p:spPr>
          <a:xfrm>
            <a:off x="627529" y="1827308"/>
            <a:ext cx="10112190" cy="2537873"/>
          </a:xfrm>
          <a:prstGeom prst="cloud">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対角する 2 つの角を丸めた四角形 10"/>
          <p:cNvSpPr/>
          <p:nvPr/>
        </p:nvSpPr>
        <p:spPr>
          <a:xfrm>
            <a:off x="3538717" y="456285"/>
            <a:ext cx="4899412" cy="443307"/>
          </a:xfrm>
          <a:prstGeom prst="round2DiagRect">
            <a:avLst/>
          </a:prstGeom>
          <a:gradFill>
            <a:gsLst>
              <a:gs pos="0">
                <a:srgbClr val="FF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②「解決像（よりよい未来像）」</a:t>
            </a:r>
          </a:p>
        </p:txBody>
      </p:sp>
    </p:spTree>
    <p:extLst>
      <p:ext uri="{BB962C8B-B14F-4D97-AF65-F5344CB8AC3E}">
        <p14:creationId xmlns:p14="http://schemas.microsoft.com/office/powerpoint/2010/main" val="25366707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98978" y="2652434"/>
            <a:ext cx="8466997" cy="2246769"/>
          </a:xfrm>
          <a:prstGeom prst="rect">
            <a:avLst/>
          </a:prstGeom>
          <a:noFill/>
        </p:spPr>
        <p:txBody>
          <a:bodyPr wrap="square" rtlCol="0">
            <a:spAutoFit/>
          </a:bodyPr>
          <a:lstStyle/>
          <a:p>
            <a:r>
              <a:rPr lang="ja-JP" altLang="en-US" sz="2800" dirty="0">
                <a:latin typeface="HG丸ｺﾞｼｯｸM-PRO" pitchFamily="50" charset="-128"/>
                <a:ea typeface="HG丸ｺﾞｼｯｸM-PRO" pitchFamily="50" charset="-128"/>
              </a:rPr>
              <a:t>「（最高の状態）が</a:t>
            </a:r>
            <a:r>
              <a:rPr lang="en-US" altLang="ja-JP" sz="2800" dirty="0">
                <a:latin typeface="HG丸ｺﾞｼｯｸM-PRO" pitchFamily="50" charset="-128"/>
                <a:ea typeface="HG丸ｺﾞｼｯｸM-PRO" pitchFamily="50" charset="-128"/>
              </a:rPr>
              <a:t>10</a:t>
            </a:r>
            <a:r>
              <a:rPr lang="ja-JP" altLang="en-US" sz="2800" dirty="0">
                <a:latin typeface="HG丸ｺﾞｼｯｸM-PRO" pitchFamily="50" charset="-128"/>
                <a:ea typeface="HG丸ｺﾞｼｯｸM-PRO" pitchFamily="50" charset="-128"/>
              </a:rPr>
              <a:t>点、（最低の状態）が</a:t>
            </a:r>
            <a:r>
              <a:rPr lang="en-US" altLang="ja-JP" sz="2800" dirty="0">
                <a:latin typeface="HG丸ｺﾞｼｯｸM-PRO" pitchFamily="50" charset="-128"/>
                <a:ea typeface="HG丸ｺﾞｼｯｸM-PRO" pitchFamily="50" charset="-128"/>
              </a:rPr>
              <a:t>0</a:t>
            </a:r>
            <a:r>
              <a:rPr lang="ja-JP" altLang="en-US" sz="2800" dirty="0">
                <a:latin typeface="HG丸ｺﾞｼｯｸM-PRO" pitchFamily="50" charset="-128"/>
                <a:ea typeface="HG丸ｺﾞｼｯｸM-PRO" pitchFamily="50" charset="-128"/>
              </a:rPr>
              <a:t>点だ</a:t>
            </a:r>
            <a:endParaRPr lang="en-US" altLang="ja-JP" sz="2800" dirty="0">
              <a:latin typeface="HG丸ｺﾞｼｯｸM-PRO" pitchFamily="50" charset="-128"/>
              <a:ea typeface="HG丸ｺﾞｼｯｸM-PRO" pitchFamily="50" charset="-128"/>
            </a:endParaRPr>
          </a:p>
          <a:p>
            <a:r>
              <a:rPr lang="ja-JP" altLang="en-US" sz="2800" dirty="0">
                <a:latin typeface="HG丸ｺﾞｼｯｸM-PRO" pitchFamily="50" charset="-128"/>
                <a:ea typeface="HG丸ｺﾞｼｯｸM-PRO" pitchFamily="50" charset="-128"/>
              </a:rPr>
              <a:t>　とすると、今、君は１０点満点で何点？」</a:t>
            </a:r>
            <a:endParaRPr lang="en-US" altLang="ja-JP" sz="2800" dirty="0">
              <a:latin typeface="HG丸ｺﾞｼｯｸM-PRO" pitchFamily="50" charset="-128"/>
              <a:ea typeface="HG丸ｺﾞｼｯｸM-PRO" pitchFamily="50" charset="-128"/>
            </a:endParaRPr>
          </a:p>
          <a:p>
            <a:r>
              <a:rPr lang="ja-JP" altLang="en-US" sz="2800" dirty="0" smtClean="0">
                <a:latin typeface="HG丸ｺﾞｼｯｸM-PRO" pitchFamily="50" charset="-128"/>
                <a:ea typeface="HG丸ｺﾞｼｯｸM-PRO" pitchFamily="50" charset="-128"/>
              </a:rPr>
              <a:t>「</a:t>
            </a:r>
            <a:r>
              <a:rPr lang="ja-JP" altLang="en-US" sz="2800" dirty="0">
                <a:latin typeface="HG丸ｺﾞｼｯｸM-PRO" pitchFamily="50" charset="-128"/>
                <a:ea typeface="HG丸ｺﾞｼｯｸM-PRO" pitchFamily="50" charset="-128"/>
              </a:rPr>
              <a:t>△点としたのはどうして？」</a:t>
            </a:r>
            <a:r>
              <a:rPr lang="ja-JP" altLang="en-US" sz="2800" dirty="0" smtClean="0">
                <a:latin typeface="HG丸ｺﾞｼｯｸM-PRO" pitchFamily="50" charset="-128"/>
                <a:ea typeface="HG丸ｺﾞｼｯｸM-PRO" pitchFamily="50" charset="-128"/>
              </a:rPr>
              <a:t>「△点</a:t>
            </a:r>
            <a:r>
              <a:rPr lang="ja-JP" altLang="en-US" sz="2800" dirty="0">
                <a:latin typeface="HG丸ｺﾞｼｯｸM-PRO" pitchFamily="50" charset="-128"/>
                <a:ea typeface="HG丸ｺﾞｼｯｸM-PRO" pitchFamily="50" charset="-128"/>
              </a:rPr>
              <a:t>の中身は？</a:t>
            </a:r>
            <a:r>
              <a:rPr lang="ja-JP" altLang="en-US" sz="2800" dirty="0" smtClean="0">
                <a:latin typeface="HG丸ｺﾞｼｯｸM-PRO" pitchFamily="50" charset="-128"/>
                <a:ea typeface="HG丸ｺﾞｼｯｸM-PRO" pitchFamily="50" charset="-128"/>
              </a:rPr>
              <a:t>」</a:t>
            </a:r>
            <a:endParaRPr lang="en-US" altLang="ja-JP" sz="2800" dirty="0">
              <a:latin typeface="HG丸ｺﾞｼｯｸM-PRO" pitchFamily="50" charset="-128"/>
              <a:ea typeface="HG丸ｺﾞｼｯｸM-PRO" pitchFamily="50" charset="-128"/>
            </a:endParaRPr>
          </a:p>
          <a:p>
            <a:r>
              <a:rPr lang="ja-JP" altLang="en-US" sz="2800" dirty="0" smtClean="0">
                <a:latin typeface="HG丸ｺﾞｼｯｸM-PRO" pitchFamily="50" charset="-128"/>
                <a:ea typeface="HG丸ｺﾞｼｯｸM-PRO" pitchFamily="50" charset="-128"/>
              </a:rPr>
              <a:t>「</a:t>
            </a:r>
            <a:r>
              <a:rPr lang="ja-JP" altLang="en-US" sz="2800" dirty="0">
                <a:latin typeface="HG丸ｺﾞｼｯｸM-PRO" pitchFamily="50" charset="-128"/>
                <a:ea typeface="HG丸ｺﾞｼｯｸM-PRO" pitchFamily="50" charset="-128"/>
              </a:rPr>
              <a:t>じゃあ、その△点からプラス１点上がったら、今</a:t>
            </a:r>
            <a:r>
              <a:rPr lang="ja-JP" altLang="en-US" sz="2800" dirty="0" smtClean="0">
                <a:latin typeface="HG丸ｺﾞｼｯｸM-PRO" pitchFamily="50" charset="-128"/>
                <a:ea typeface="HG丸ｺﾞｼｯｸM-PRO" pitchFamily="50" charset="-128"/>
              </a:rPr>
              <a:t>と何</a:t>
            </a:r>
            <a:r>
              <a:rPr lang="ja-JP" altLang="en-US" sz="2800" dirty="0">
                <a:latin typeface="HG丸ｺﾞｼｯｸM-PRO" pitchFamily="50" charset="-128"/>
                <a:ea typeface="HG丸ｺﾞｼｯｸM-PRO" pitchFamily="50" charset="-128"/>
              </a:rPr>
              <a:t>が違うかな？」</a:t>
            </a:r>
            <a:endParaRPr lang="en-US" altLang="ja-JP" sz="28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19</a:t>
            </a:fld>
            <a:endParaRPr kumimoji="1" lang="ja-JP" altLang="en-US"/>
          </a:p>
        </p:txBody>
      </p:sp>
      <p:sp>
        <p:nvSpPr>
          <p:cNvPr id="9" name="テキスト ボックス 8"/>
          <p:cNvSpPr txBox="1"/>
          <p:nvPr/>
        </p:nvSpPr>
        <p:spPr>
          <a:xfrm>
            <a:off x="105708" y="1075402"/>
            <a:ext cx="7191563" cy="646331"/>
          </a:xfrm>
          <a:prstGeom prst="rect">
            <a:avLst/>
          </a:prstGeom>
          <a:noFill/>
          <a:ln>
            <a:solidFill>
              <a:schemeClr val="accent1">
                <a:lumMod val="75000"/>
              </a:schemeClr>
            </a:solidFill>
          </a:ln>
        </p:spPr>
        <p:txBody>
          <a:bodyPr wrap="square" rtlCol="0">
            <a:spAutoFit/>
          </a:bodyPr>
          <a:lstStyle/>
          <a:p>
            <a:r>
              <a:rPr lang="ja-JP" altLang="en-US" sz="3600" dirty="0">
                <a:latin typeface="HG丸ｺﾞｼｯｸM-PRO" panose="020F0600000000000000" pitchFamily="50" charset="-128"/>
                <a:ea typeface="HG丸ｺﾞｼｯｸM-PRO" panose="020F0600000000000000" pitchFamily="50" charset="-128"/>
              </a:rPr>
              <a:t>「スケーリング・クエスチョン」</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12" name="雲 11"/>
          <p:cNvSpPr/>
          <p:nvPr/>
        </p:nvSpPr>
        <p:spPr>
          <a:xfrm>
            <a:off x="105708" y="2153458"/>
            <a:ext cx="12050434" cy="3375106"/>
          </a:xfrm>
          <a:prstGeom prst="cloud">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963271" y="5577609"/>
            <a:ext cx="8588188" cy="954107"/>
          </a:xfrm>
          <a:prstGeom prst="rect">
            <a:avLst/>
          </a:prstGeom>
          <a:noFill/>
          <a:ln w="28575">
            <a:solidFill>
              <a:schemeClr val="accent4">
                <a:lumMod val="40000"/>
                <a:lumOff val="60000"/>
              </a:schemeClr>
            </a:solidFill>
          </a:ln>
        </p:spPr>
        <p:txBody>
          <a:bodyPr wrap="square" rtlCol="0">
            <a:spAutoFit/>
          </a:bodyPr>
          <a:lstStyle/>
          <a:p>
            <a:r>
              <a:rPr kumimoji="1" lang="ja-JP" altLang="en-US" sz="2800" dirty="0" smtClean="0"/>
              <a:t>リソースや成功体験の認識、自己効力感の高まり、目標の明確化、解決への具体的な行動</a:t>
            </a:r>
            <a:endParaRPr kumimoji="1" lang="ja-JP" altLang="en-US" sz="2800" dirty="0"/>
          </a:p>
        </p:txBody>
      </p:sp>
      <p:sp>
        <p:nvSpPr>
          <p:cNvPr id="10" name="対角する 2 つの角を丸めた四角形 9"/>
          <p:cNvSpPr/>
          <p:nvPr/>
        </p:nvSpPr>
        <p:spPr>
          <a:xfrm>
            <a:off x="3538717" y="456285"/>
            <a:ext cx="4899412" cy="443307"/>
          </a:xfrm>
          <a:prstGeom prst="round2DiagRect">
            <a:avLst/>
          </a:prstGeom>
          <a:gradFill>
            <a:gsLst>
              <a:gs pos="0">
                <a:srgbClr val="FF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②「解決像（よりよい未来像）」</a:t>
            </a:r>
          </a:p>
        </p:txBody>
      </p:sp>
    </p:spTree>
    <p:extLst>
      <p:ext uri="{BB962C8B-B14F-4D97-AF65-F5344CB8AC3E}">
        <p14:creationId xmlns:p14="http://schemas.microsoft.com/office/powerpoint/2010/main" val="29776476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194680" y="1921384"/>
            <a:ext cx="9865822" cy="2098525"/>
          </a:xfrm>
          <a:ln w="12700">
            <a:solidFill>
              <a:schemeClr val="tx1"/>
            </a:solidFill>
          </a:ln>
        </p:spPr>
        <p:txBody>
          <a:bodyPr>
            <a:noAutofit/>
          </a:bodyPr>
          <a:lstStyle/>
          <a:p>
            <a:pPr marL="342900" lvl="1" indent="0">
              <a:lnSpc>
                <a:spcPct val="100000"/>
              </a:lnSpc>
              <a:buNone/>
            </a:pPr>
            <a:r>
              <a:rPr lang="ja-JP" altLang="en-US" sz="3200" dirty="0">
                <a:latin typeface="ＭＳ ゴシック" panose="020B0609070205080204" pitchFamily="49" charset="-128"/>
                <a:ea typeface="ＭＳ ゴシック" panose="020B0609070205080204" pitchFamily="49" charset="-128"/>
              </a:rPr>
              <a:t>　解決志向アプローチに関する講義・演習を通して、解決志向アプローチの考え方について理解を深めるとともに、自校の教員への教育相談や保護者対応について助言の在り方について考える。</a:t>
            </a:r>
            <a:endParaRPr lang="en-US" altLang="ja-JP" sz="3200" dirty="0">
              <a:latin typeface="ＭＳ ゴシック" panose="020B0609070205080204" pitchFamily="49" charset="-128"/>
              <a:ea typeface="ＭＳ ゴシック" panose="020B0609070205080204" pitchFamily="49" charset="-128"/>
            </a:endParaRPr>
          </a:p>
          <a:p>
            <a:pPr marL="342900" lvl="1" indent="0">
              <a:lnSpc>
                <a:spcPct val="100000"/>
              </a:lnSpc>
              <a:buNone/>
            </a:pPr>
            <a:r>
              <a:rPr lang="ja-JP" altLang="en-US" sz="3200" dirty="0">
                <a:latin typeface="ＭＳ ゴシック" panose="020B0609070205080204" pitchFamily="49" charset="-128"/>
                <a:ea typeface="ＭＳ ゴシック" panose="020B0609070205080204" pitchFamily="49" charset="-128"/>
              </a:rPr>
              <a:t>　</a:t>
            </a:r>
          </a:p>
        </p:txBody>
      </p:sp>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2</a:t>
            </a:fld>
            <a:endParaRPr kumimoji="1" lang="ja-JP" altLang="en-US"/>
          </a:p>
        </p:txBody>
      </p:sp>
      <p:sp>
        <p:nvSpPr>
          <p:cNvPr id="4" name="テキスト ボックス 3"/>
          <p:cNvSpPr txBox="1"/>
          <p:nvPr/>
        </p:nvSpPr>
        <p:spPr>
          <a:xfrm>
            <a:off x="859845" y="903467"/>
            <a:ext cx="1671482" cy="656590"/>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a:spAutoFit/>
          </a:bodyPr>
          <a:lstStyle/>
          <a:p>
            <a:pPr algn="ctr">
              <a:lnSpc>
                <a:spcPts val="4400"/>
              </a:lnSpc>
              <a:defRPr/>
            </a:pPr>
            <a:r>
              <a:rPr lang="ja-JP" altLang="en-US" sz="3600" b="1" dirty="0">
                <a:latin typeface="ＭＳ ゴシック" panose="020B0609070205080204" pitchFamily="49" charset="-128"/>
                <a:ea typeface="ＭＳ ゴシック" panose="020B0609070205080204" pitchFamily="49" charset="-128"/>
              </a:rPr>
              <a:t>ねらい</a:t>
            </a:r>
            <a:r>
              <a:rPr lang="ja-JP" altLang="en-US" sz="2800" dirty="0"/>
              <a:t>　</a:t>
            </a:r>
            <a:endParaRPr lang="en-US" altLang="ja-JP"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68088" y="1471768"/>
            <a:ext cx="10385711" cy="4893647"/>
          </a:xfrm>
          <a:prstGeom prst="rect">
            <a:avLst/>
          </a:prstGeom>
          <a:noFill/>
        </p:spPr>
        <p:txBody>
          <a:bodyPr wrap="square" rtlCol="0">
            <a:spAutoFit/>
          </a:bodyPr>
          <a:lstStyle/>
          <a:p>
            <a:r>
              <a:rPr lang="ja-JP" altLang="ja-JP" sz="2400" b="1" dirty="0">
                <a:latin typeface="ＭＳ ゴシック" panose="020B0609070205080204" pitchFamily="49" charset="-128"/>
                <a:ea typeface="ＭＳ ゴシック" panose="020B0609070205080204" pitchFamily="49" charset="-128"/>
              </a:rPr>
              <a:t>①　ペア</a:t>
            </a:r>
            <a:r>
              <a:rPr lang="ja-JP" altLang="en-US" sz="2400" b="1" dirty="0">
                <a:latin typeface="ＭＳ ゴシック" panose="020B0609070205080204" pitchFamily="49" charset="-128"/>
                <a:ea typeface="ＭＳ ゴシック" panose="020B0609070205080204" pitchFamily="49" charset="-128"/>
              </a:rPr>
              <a:t>の中で</a:t>
            </a:r>
            <a:r>
              <a:rPr lang="ja-JP" altLang="ja-JP" sz="2400" b="1" dirty="0">
                <a:latin typeface="ＭＳ ゴシック" panose="020B0609070205080204" pitchFamily="49" charset="-128"/>
                <a:ea typeface="ＭＳ ゴシック" panose="020B0609070205080204" pitchFamily="49" charset="-128"/>
              </a:rPr>
              <a:t>Ａ、Ｂさんを決める。</a:t>
            </a:r>
          </a:p>
          <a:p>
            <a:r>
              <a:rPr lang="ja-JP" altLang="ja-JP" sz="2400" b="1" dirty="0">
                <a:latin typeface="ＭＳ ゴシック" panose="020B0609070205080204" pitchFamily="49" charset="-128"/>
                <a:ea typeface="ＭＳ ゴシック" panose="020B0609070205080204" pitchFamily="49" charset="-128"/>
              </a:rPr>
              <a:t>②　ＡさんからＢさんへ</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a:t>
            </a:r>
            <a:r>
              <a:rPr lang="ja-JP" altLang="ja-JP" sz="2400" b="1" dirty="0">
                <a:latin typeface="ＭＳ ゴシック" panose="020B0609070205080204" pitchFamily="49" charset="-128"/>
                <a:ea typeface="ＭＳ ゴシック" panose="020B0609070205080204" pitchFamily="49" charset="-128"/>
              </a:rPr>
              <a:t>「あなたが思い描ける最高の</a:t>
            </a:r>
            <a:r>
              <a:rPr lang="ja-JP" altLang="en-US" sz="2400" b="1" dirty="0" smtClean="0">
                <a:latin typeface="ＭＳ ゴシック" panose="020B0609070205080204" pitchFamily="49" charset="-128"/>
                <a:ea typeface="ＭＳ ゴシック" panose="020B0609070205080204" pitchFamily="49" charset="-128"/>
              </a:rPr>
              <a:t>授業を</a:t>
            </a:r>
            <a:r>
              <a:rPr lang="ja-JP" altLang="ja-JP" sz="2400" b="1" dirty="0">
                <a:solidFill>
                  <a:srgbClr val="FF0000"/>
                </a:solidFill>
                <a:latin typeface="ＭＳ ゴシック" panose="020B0609070205080204" pitchFamily="49" charset="-128"/>
                <a:ea typeface="ＭＳ ゴシック" panose="020B0609070205080204" pitchFamily="49" charset="-128"/>
              </a:rPr>
              <a:t>１０点</a:t>
            </a:r>
            <a:r>
              <a:rPr lang="ja-JP" altLang="ja-JP" sz="2400" b="1" dirty="0">
                <a:latin typeface="ＭＳ ゴシック" panose="020B0609070205080204" pitchFamily="49" charset="-128"/>
                <a:ea typeface="ＭＳ ゴシック" panose="020B0609070205080204" pitchFamily="49" charset="-128"/>
              </a:rPr>
              <a:t>、今までで最悪の</a:t>
            </a:r>
            <a:r>
              <a:rPr lang="ja-JP" altLang="en-US" sz="2400" b="1" dirty="0">
                <a:latin typeface="ＭＳ ゴシック" panose="020B0609070205080204" pitchFamily="49" charset="-128"/>
                <a:ea typeface="ＭＳ ゴシック" panose="020B0609070205080204" pitchFamily="49" charset="-128"/>
              </a:rPr>
              <a:t>授業</a:t>
            </a:r>
            <a:r>
              <a:rPr lang="ja-JP" altLang="ja-JP" sz="2400" b="1" dirty="0">
                <a:latin typeface="ＭＳ ゴシック" panose="020B0609070205080204" pitchFamily="49" charset="-128"/>
                <a:ea typeface="ＭＳ ゴシック" panose="020B0609070205080204" pitchFamily="49" charset="-128"/>
              </a:rPr>
              <a:t>を</a:t>
            </a:r>
            <a:r>
              <a:rPr lang="ja-JP" altLang="ja-JP" sz="2400" b="1" dirty="0" smtClean="0">
                <a:solidFill>
                  <a:srgbClr val="FF0000"/>
                </a:solidFill>
                <a:latin typeface="ＭＳ ゴシック" panose="020B0609070205080204" pitchFamily="49" charset="-128"/>
                <a:ea typeface="ＭＳ ゴシック" panose="020B0609070205080204" pitchFamily="49" charset="-128"/>
              </a:rPr>
              <a:t>０点</a:t>
            </a:r>
            <a:endParaRPr lang="en-US" altLang="ja-JP" sz="2400" b="1" dirty="0" smtClean="0">
              <a:solidFill>
                <a:srgbClr val="FF0000"/>
              </a:solidFill>
              <a:latin typeface="ＭＳ ゴシック" panose="020B0609070205080204" pitchFamily="49" charset="-128"/>
              <a:ea typeface="ＭＳ ゴシック" panose="020B0609070205080204" pitchFamily="49" charset="-128"/>
            </a:endParaRPr>
          </a:p>
          <a:p>
            <a:r>
              <a:rPr lang="ja-JP" altLang="en-US" sz="2400" b="1" dirty="0" smtClean="0">
                <a:latin typeface="ＭＳ ゴシック" panose="020B0609070205080204" pitchFamily="49" charset="-128"/>
                <a:ea typeface="ＭＳ ゴシック" panose="020B0609070205080204" pitchFamily="49" charset="-128"/>
              </a:rPr>
              <a:t>　</a:t>
            </a:r>
            <a:r>
              <a:rPr lang="ja-JP" altLang="ja-JP" sz="2400" b="1" dirty="0" smtClean="0">
                <a:latin typeface="ＭＳ ゴシック" panose="020B0609070205080204" pitchFamily="49" charset="-128"/>
                <a:ea typeface="ＭＳ ゴシック" panose="020B0609070205080204" pitchFamily="49" charset="-128"/>
              </a:rPr>
              <a:t>と</a:t>
            </a:r>
            <a:r>
              <a:rPr lang="ja-JP" altLang="ja-JP" sz="2400" b="1" dirty="0">
                <a:latin typeface="ＭＳ ゴシック" panose="020B0609070205080204" pitchFamily="49" charset="-128"/>
                <a:ea typeface="ＭＳ ゴシック" panose="020B0609070205080204" pitchFamily="49" charset="-128"/>
              </a:rPr>
              <a:t>して</a:t>
            </a:r>
            <a:r>
              <a:rPr lang="ja-JP" altLang="ja-JP" sz="2400" b="1" dirty="0" smtClean="0">
                <a:latin typeface="ＭＳ ゴシック" panose="020B0609070205080204" pitchFamily="49" charset="-128"/>
                <a:ea typeface="ＭＳ ゴシック" panose="020B0609070205080204" pitchFamily="49" charset="-128"/>
              </a:rPr>
              <a:t>、こ</a:t>
            </a:r>
            <a:r>
              <a:rPr lang="ja-JP" altLang="en-US" sz="2400" b="1" dirty="0" smtClean="0">
                <a:latin typeface="ＭＳ ゴシック" panose="020B0609070205080204" pitchFamily="49" charset="-128"/>
                <a:ea typeface="ＭＳ ゴシック" panose="020B0609070205080204" pitchFamily="49" charset="-128"/>
              </a:rPr>
              <a:t>こ</a:t>
            </a:r>
            <a:r>
              <a:rPr lang="ja-JP" altLang="en-US" sz="2400" b="1" dirty="0">
                <a:latin typeface="ＭＳ ゴシック" panose="020B0609070205080204" pitchFamily="49" charset="-128"/>
                <a:ea typeface="ＭＳ ゴシック" panose="020B0609070205080204" pitchFamily="49" charset="-128"/>
              </a:rPr>
              <a:t>最近</a:t>
            </a:r>
            <a:r>
              <a:rPr lang="ja-JP" altLang="ja-JP" sz="2400" b="1" dirty="0">
                <a:latin typeface="ＭＳ ゴシック" panose="020B0609070205080204" pitchFamily="49" charset="-128"/>
                <a:ea typeface="ＭＳ ゴシック" panose="020B0609070205080204" pitchFamily="49" charset="-128"/>
              </a:rPr>
              <a:t>の</a:t>
            </a:r>
            <a:r>
              <a:rPr lang="ja-JP" altLang="en-US" sz="2400" b="1" dirty="0">
                <a:latin typeface="ＭＳ ゴシック" panose="020B0609070205080204" pitchFamily="49" charset="-128"/>
                <a:ea typeface="ＭＳ ゴシック" panose="020B0609070205080204" pitchFamily="49" charset="-128"/>
              </a:rPr>
              <a:t>授業</a:t>
            </a:r>
            <a:r>
              <a:rPr lang="ja-JP" altLang="ja-JP" sz="2400" b="1" dirty="0">
                <a:latin typeface="ＭＳ ゴシック" panose="020B0609070205080204" pitchFamily="49" charset="-128"/>
                <a:ea typeface="ＭＳ ゴシック" panose="020B0609070205080204" pitchFamily="49" charset="-128"/>
              </a:rPr>
              <a:t>は何点でしたか」と質問</a:t>
            </a:r>
            <a:r>
              <a:rPr lang="ja-JP" altLang="en-US" sz="2400" b="1" dirty="0">
                <a:latin typeface="ＭＳ ゴシック" panose="020B0609070205080204" pitchFamily="49" charset="-128"/>
                <a:ea typeface="ＭＳ ゴシック" panose="020B0609070205080204" pitchFamily="49" charset="-128"/>
              </a:rPr>
              <a:t>する。</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③　</a:t>
            </a:r>
            <a:r>
              <a:rPr lang="ja-JP" altLang="ja-JP" sz="2400" b="1" dirty="0">
                <a:latin typeface="ＭＳ ゴシック" panose="020B0609070205080204" pitchFamily="49" charset="-128"/>
                <a:ea typeface="ＭＳ ゴシック" panose="020B0609070205080204" pitchFamily="49" charset="-128"/>
              </a:rPr>
              <a:t>Ｂさんは点数を答える。</a:t>
            </a:r>
          </a:p>
          <a:p>
            <a:r>
              <a:rPr lang="ja-JP" altLang="en-US" sz="2400" b="1" dirty="0">
                <a:latin typeface="ＭＳ ゴシック" panose="020B0609070205080204" pitchFamily="49" charset="-128"/>
                <a:ea typeface="ＭＳ ゴシック" panose="020B0609070205080204" pitchFamily="49" charset="-128"/>
              </a:rPr>
              <a:t>④</a:t>
            </a:r>
            <a:r>
              <a:rPr lang="ja-JP" altLang="ja-JP" sz="2400" b="1" dirty="0">
                <a:latin typeface="ＭＳ ゴシック" panose="020B0609070205080204" pitchFamily="49" charset="-128"/>
                <a:ea typeface="ＭＳ ゴシック" panose="020B0609070205080204" pitchFamily="49" charset="-128"/>
              </a:rPr>
              <a:t>　ＡさんからＢさんへ、Ｂさんが</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a:t>
            </a:r>
            <a:r>
              <a:rPr lang="ja-JP" altLang="ja-JP" sz="2400" b="1" dirty="0">
                <a:latin typeface="ＭＳ ゴシック" panose="020B0609070205080204" pitchFamily="49" charset="-128"/>
                <a:ea typeface="ＭＳ ゴシック" panose="020B0609070205080204" pitchFamily="49" charset="-128"/>
              </a:rPr>
              <a:t>なぜ</a:t>
            </a:r>
            <a:r>
              <a:rPr lang="ja-JP" altLang="en-US" sz="2400" b="1" dirty="0">
                <a:latin typeface="ＭＳ ゴシック" panose="020B0609070205080204" pitchFamily="49" charset="-128"/>
                <a:ea typeface="ＭＳ ゴシック" panose="020B0609070205080204" pitchFamily="49" charset="-128"/>
              </a:rPr>
              <a:t>、</a:t>
            </a:r>
            <a:r>
              <a:rPr lang="ja-JP" altLang="ja-JP" sz="2400" b="1" dirty="0">
                <a:latin typeface="ＭＳ ゴシック" panose="020B0609070205080204" pitchFamily="49" charset="-128"/>
                <a:ea typeface="ＭＳ ゴシック" panose="020B0609070205080204" pitchFamily="49" charset="-128"/>
              </a:rPr>
              <a:t>その点数</a:t>
            </a:r>
            <a:r>
              <a:rPr lang="ja-JP" altLang="en-US" sz="2400" b="1" dirty="0">
                <a:latin typeface="ＭＳ ゴシック" panose="020B0609070205080204" pitchFamily="49" charset="-128"/>
                <a:ea typeface="ＭＳ ゴシック" panose="020B0609070205080204" pitchFamily="49" charset="-128"/>
              </a:rPr>
              <a:t>を付けた</a:t>
            </a:r>
            <a:r>
              <a:rPr lang="ja-JP" altLang="ja-JP" sz="2400" b="1" dirty="0">
                <a:latin typeface="ＭＳ ゴシック" panose="020B0609070205080204" pitchFamily="49" charset="-128"/>
                <a:ea typeface="ＭＳ ゴシック" panose="020B0609070205080204" pitchFamily="49" charset="-128"/>
              </a:rPr>
              <a:t>の</a:t>
            </a:r>
            <a:r>
              <a:rPr lang="ja-JP" altLang="en-US" sz="2400" b="1" dirty="0">
                <a:latin typeface="ＭＳ ゴシック" panose="020B0609070205080204" pitchFamily="49" charset="-128"/>
                <a:ea typeface="ＭＳ ゴシック" panose="020B0609070205080204" pitchFamily="49" charset="-128"/>
              </a:rPr>
              <a:t>ですか」</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a:t>
            </a:r>
            <a:r>
              <a:rPr lang="ja-JP" altLang="en-US" sz="2400" b="1" dirty="0" smtClean="0">
                <a:latin typeface="ＭＳ ゴシック" panose="020B0609070205080204" pitchFamily="49" charset="-128"/>
                <a:ea typeface="ＭＳ ゴシック" panose="020B0609070205080204" pitchFamily="49" charset="-128"/>
              </a:rPr>
              <a:t>「その点数の中身は何ですか」</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「その点数から１増えたら、どのように違ってきますか」</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など</a:t>
            </a:r>
            <a:r>
              <a:rPr lang="ja-JP" altLang="ja-JP" sz="2400" b="1" dirty="0">
                <a:latin typeface="ＭＳ ゴシック" panose="020B0609070205080204" pitchFamily="49" charset="-128"/>
                <a:ea typeface="ＭＳ ゴシック" panose="020B0609070205080204" pitchFamily="49" charset="-128"/>
              </a:rPr>
              <a:t>質問する。　　</a:t>
            </a:r>
          </a:p>
          <a:p>
            <a:r>
              <a:rPr lang="ja-JP" altLang="en-US" sz="2400" b="1" dirty="0">
                <a:latin typeface="ＭＳ ゴシック" panose="020B0609070205080204" pitchFamily="49" charset="-128"/>
                <a:ea typeface="ＭＳ ゴシック" panose="020B0609070205080204" pitchFamily="49" charset="-128"/>
              </a:rPr>
              <a:t>⑤　</a:t>
            </a:r>
            <a:r>
              <a:rPr lang="ja-JP" altLang="ja-JP" sz="2400" b="1" dirty="0">
                <a:latin typeface="ＭＳ ゴシック" panose="020B0609070205080204" pitchFamily="49" charset="-128"/>
                <a:ea typeface="ＭＳ ゴシック" panose="020B0609070205080204" pitchFamily="49" charset="-128"/>
              </a:rPr>
              <a:t>ＢさんからＡさんに対して、同様の質問をし、Ａさんが答</a:t>
            </a:r>
            <a:r>
              <a:rPr lang="ja-JP" altLang="en-US" sz="2400" b="1" dirty="0">
                <a:latin typeface="ＭＳ ゴシック" panose="020B0609070205080204" pitchFamily="49" charset="-128"/>
                <a:ea typeface="ＭＳ ゴシック" panose="020B0609070205080204" pitchFamily="49" charset="-128"/>
              </a:rPr>
              <a:t>　</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a:t>
            </a:r>
            <a:r>
              <a:rPr lang="ja-JP" altLang="ja-JP" sz="2400" b="1" dirty="0">
                <a:latin typeface="ＭＳ ゴシック" panose="020B0609070205080204" pitchFamily="49" charset="-128"/>
                <a:ea typeface="ＭＳ ゴシック" panose="020B0609070205080204" pitchFamily="49" charset="-128"/>
              </a:rPr>
              <a:t>える。</a:t>
            </a:r>
            <a:r>
              <a:rPr lang="ja-JP" altLang="en-US" sz="2400" b="1" dirty="0">
                <a:latin typeface="ＭＳ ゴシック" panose="020B0609070205080204" pitchFamily="49" charset="-128"/>
                <a:ea typeface="ＭＳ ゴシック" panose="020B0609070205080204" pitchFamily="49" charset="-128"/>
              </a:rPr>
              <a:t>　　　　　　　　　　　　　　　　　　　　　　　　　　　　　　　　　　</a:t>
            </a:r>
            <a:endParaRPr lang="en-US" altLang="ja-JP" sz="2400" b="1" dirty="0">
              <a:latin typeface="ＭＳ ゴシック" panose="020B0609070205080204" pitchFamily="49" charset="-128"/>
              <a:ea typeface="ＭＳ ゴシック" panose="020B0609070205080204" pitchFamily="49" charset="-128"/>
            </a:endParaRPr>
          </a:p>
          <a:p>
            <a:r>
              <a:rPr lang="ja-JP" altLang="en-US" sz="2400" b="1" dirty="0">
                <a:latin typeface="ＭＳ ゴシック" panose="020B0609070205080204" pitchFamily="49" charset="-128"/>
                <a:ea typeface="ＭＳ ゴシック" panose="020B0609070205080204" pitchFamily="49" charset="-128"/>
              </a:rPr>
              <a:t>　　　　　　　　　　　　　　　　　　　　（３分</a:t>
            </a:r>
            <a:r>
              <a:rPr lang="en-US" altLang="ja-JP" sz="2400" b="1" dirty="0">
                <a:latin typeface="ＭＳ ゴシック" panose="020B0609070205080204" pitchFamily="49" charset="-128"/>
                <a:ea typeface="ＭＳ ゴシック" panose="020B0609070205080204" pitchFamily="49" charset="-128"/>
              </a:rPr>
              <a:t>×</a:t>
            </a:r>
            <a:r>
              <a:rPr lang="ja-JP" altLang="en-US" sz="2400" b="1" dirty="0">
                <a:latin typeface="ＭＳ ゴシック" panose="020B0609070205080204" pitchFamily="49" charset="-128"/>
                <a:ea typeface="ＭＳ ゴシック" panose="020B0609070205080204" pitchFamily="49" charset="-128"/>
              </a:rPr>
              <a:t>２回）</a:t>
            </a:r>
            <a:endParaRPr lang="ja-JP" altLang="ja-JP" sz="2400" b="1" dirty="0">
              <a:latin typeface="ＭＳ ゴシック" panose="020B0609070205080204" pitchFamily="49" charset="-128"/>
              <a:ea typeface="ＭＳ ゴシック" panose="020B0609070205080204" pitchFamily="49" charset="-128"/>
            </a:endParaRP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98609" y="3097583"/>
            <a:ext cx="1367182" cy="1619679"/>
          </a:xfrm>
          <a:prstGeom prst="rect">
            <a:avLst/>
          </a:prstGeom>
        </p:spPr>
      </p:pic>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20</a:t>
            </a:fld>
            <a:endParaRPr kumimoji="1" lang="ja-JP" altLang="en-US" dirty="0"/>
          </a:p>
        </p:txBody>
      </p:sp>
      <p:sp>
        <p:nvSpPr>
          <p:cNvPr id="8" name="角丸四角形 7"/>
          <p:cNvSpPr/>
          <p:nvPr/>
        </p:nvSpPr>
        <p:spPr>
          <a:xfrm>
            <a:off x="968089" y="461659"/>
            <a:ext cx="1729350" cy="383431"/>
          </a:xfrm>
          <a:prstGeom prst="roundRect">
            <a:avLst>
              <a:gd name="adj" fmla="val 50000"/>
            </a:avLst>
          </a:prstGeom>
          <a:solidFill>
            <a:schemeClr val="accent1">
              <a:lumMod val="50000"/>
            </a:schemeClr>
          </a:solidFill>
          <a:ln w="38100">
            <a:solidFill>
              <a:schemeClr val="accent1">
                <a:lumMod val="40000"/>
                <a:lumOff val="60000"/>
              </a:schemeClr>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ja-JP" altLang="en-US" sz="2100" dirty="0"/>
              <a:t>ミニ</a:t>
            </a:r>
            <a:r>
              <a:rPr lang="ja-JP" altLang="en-US" sz="2100" dirty="0" smtClean="0"/>
              <a:t>演習２</a:t>
            </a:r>
            <a:endParaRPr lang="ja-JP" altLang="en-US" sz="2100" dirty="0"/>
          </a:p>
        </p:txBody>
      </p:sp>
      <p:sp>
        <p:nvSpPr>
          <p:cNvPr id="10" name="テキスト ボックス 9"/>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11" name="正方形/長方形 10"/>
          <p:cNvSpPr/>
          <p:nvPr/>
        </p:nvSpPr>
        <p:spPr>
          <a:xfrm>
            <a:off x="2753297" y="659431"/>
            <a:ext cx="6953176" cy="707886"/>
          </a:xfrm>
          <a:prstGeom prst="rect">
            <a:avLst/>
          </a:prstGeom>
          <a:noFill/>
        </p:spPr>
        <p:txBody>
          <a:bodyPr wrap="square" lIns="91440" tIns="45720" rIns="91440" bIns="45720">
            <a:spAutoFit/>
          </a:bodyPr>
          <a:lstStyle/>
          <a:p>
            <a:pPr algn="ctr"/>
            <a:r>
              <a:rPr lang="ja-JP" altLang="en-US" sz="4000"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スケーリング・クエスチョン</a:t>
            </a:r>
            <a:endParaRPr lang="ja-JP" altLang="en-US" sz="40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854228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21</a:t>
            </a:fld>
            <a:endParaRPr kumimoji="1" lang="ja-JP" altLang="en-US"/>
          </a:p>
        </p:txBody>
      </p:sp>
      <p:sp>
        <p:nvSpPr>
          <p:cNvPr id="16" name="四角形吹き出し 15"/>
          <p:cNvSpPr/>
          <p:nvPr/>
        </p:nvSpPr>
        <p:spPr>
          <a:xfrm>
            <a:off x="710705" y="2217028"/>
            <a:ext cx="10291483" cy="619232"/>
          </a:xfrm>
          <a:prstGeom prst="wedgeRectCallout">
            <a:avLst>
              <a:gd name="adj1" fmla="val 10841"/>
              <a:gd name="adj2" fmla="val 4849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2800" dirty="0" smtClean="0">
                <a:solidFill>
                  <a:schemeClr val="tx1"/>
                </a:solidFill>
                <a:latin typeface="HG丸ｺﾞｼｯｸM-PRO" pitchFamily="50" charset="-128"/>
                <a:ea typeface="HG丸ｺﾞｼｯｸM-PRO" pitchFamily="50" charset="-128"/>
              </a:rPr>
              <a:t>「</a:t>
            </a:r>
            <a:r>
              <a:rPr lang="ja-JP" altLang="en-US" sz="2800" dirty="0">
                <a:solidFill>
                  <a:schemeClr val="tx1"/>
                </a:solidFill>
                <a:latin typeface="HG丸ｺﾞｼｯｸM-PRO" pitchFamily="50" charset="-128"/>
                <a:ea typeface="HG丸ｺﾞｼｯｸM-PRO" pitchFamily="50" charset="-128"/>
              </a:rPr>
              <a:t>ゴール」＝解決像に向かって、今よりも一歩だけ</a:t>
            </a:r>
            <a:r>
              <a:rPr lang="ja-JP" altLang="en-US" sz="2800" dirty="0" smtClean="0">
                <a:solidFill>
                  <a:schemeClr val="tx1"/>
                </a:solidFill>
                <a:latin typeface="HG丸ｺﾞｼｯｸM-PRO" pitchFamily="50" charset="-128"/>
                <a:ea typeface="HG丸ｺﾞｼｯｸM-PRO" pitchFamily="50" charset="-128"/>
              </a:rPr>
              <a:t>進んだ状態</a:t>
            </a:r>
            <a:endParaRPr lang="en-US" altLang="ja-JP" sz="2800" dirty="0">
              <a:solidFill>
                <a:schemeClr val="tx1"/>
              </a:solidFill>
              <a:latin typeface="HG丸ｺﾞｼｯｸM-PRO" pitchFamily="50" charset="-128"/>
              <a:ea typeface="HG丸ｺﾞｼｯｸM-PRO" pitchFamily="50" charset="-128"/>
            </a:endParaRPr>
          </a:p>
        </p:txBody>
      </p:sp>
      <p:sp>
        <p:nvSpPr>
          <p:cNvPr id="2" name="右矢印 1"/>
          <p:cNvSpPr/>
          <p:nvPr/>
        </p:nvSpPr>
        <p:spPr>
          <a:xfrm>
            <a:off x="5388237" y="3484261"/>
            <a:ext cx="925830" cy="388620"/>
          </a:xfrm>
          <a:prstGeom prst="rightArrow">
            <a:avLst>
              <a:gd name="adj1" fmla="val 50000"/>
              <a:gd name="adj2" fmla="val 8529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9" name="対角する 2 つの角を丸めた四角形 8"/>
          <p:cNvSpPr/>
          <p:nvPr/>
        </p:nvSpPr>
        <p:spPr>
          <a:xfrm>
            <a:off x="3232284" y="782743"/>
            <a:ext cx="5248327" cy="591974"/>
          </a:xfrm>
          <a:prstGeom prst="round2DiagRect">
            <a:avLst/>
          </a:prstGeom>
          <a:gradFill>
            <a:gsLst>
              <a:gs pos="0">
                <a:srgbClr val="00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③「アクション（何かすること）」</a:t>
            </a:r>
          </a:p>
        </p:txBody>
      </p:sp>
      <p:sp>
        <p:nvSpPr>
          <p:cNvPr id="8" name="テキスト ボックス 7"/>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7" name="四角形吹き出し 6"/>
          <p:cNvSpPr/>
          <p:nvPr/>
        </p:nvSpPr>
        <p:spPr>
          <a:xfrm>
            <a:off x="1963271" y="3006766"/>
            <a:ext cx="7775762" cy="1343610"/>
          </a:xfrm>
          <a:prstGeom prst="wedgeRectCallout">
            <a:avLst>
              <a:gd name="adj1" fmla="val 10841"/>
              <a:gd name="adj2" fmla="val 4849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2400" dirty="0" smtClean="0">
                <a:solidFill>
                  <a:schemeClr val="tx1"/>
                </a:solidFill>
                <a:latin typeface="HG丸ｺﾞｼｯｸM-PRO" pitchFamily="50" charset="-128"/>
                <a:ea typeface="HG丸ｺﾞｼｯｸM-PRO" pitchFamily="50" charset="-128"/>
              </a:rPr>
              <a:t>〇</a:t>
            </a:r>
            <a:r>
              <a:rPr lang="ja-JP" altLang="en-US" sz="2800" dirty="0">
                <a:solidFill>
                  <a:srgbClr val="FF0000"/>
                </a:solidFill>
                <a:latin typeface="HG丸ｺﾞｼｯｸM-PRO" pitchFamily="50" charset="-128"/>
                <a:ea typeface="HG丸ｺﾞｼｯｸM-PRO" pitchFamily="50" charset="-128"/>
              </a:rPr>
              <a:t>「解決像」の確認  　　　「ゴール」の設定</a:t>
            </a:r>
            <a:endParaRPr lang="en-US" altLang="ja-JP" sz="2800" dirty="0">
              <a:solidFill>
                <a:srgbClr val="FF0000"/>
              </a:solidFill>
              <a:latin typeface="HG丸ｺﾞｼｯｸM-PRO" pitchFamily="50" charset="-128"/>
              <a:ea typeface="HG丸ｺﾞｼｯｸM-PRO" pitchFamily="50" charset="-128"/>
            </a:endParaRPr>
          </a:p>
          <a:p>
            <a:r>
              <a:rPr lang="ja-JP" altLang="en-US" sz="2800" dirty="0">
                <a:solidFill>
                  <a:srgbClr val="FF0000"/>
                </a:solidFill>
                <a:latin typeface="HG丸ｺﾞｼｯｸM-PRO" pitchFamily="50" charset="-128"/>
                <a:ea typeface="HG丸ｺﾞｼｯｸM-PRO" pitchFamily="50" charset="-128"/>
              </a:rPr>
              <a:t>　　　（目的地）　　　　　   （次の一手）　</a:t>
            </a:r>
            <a:endParaRPr lang="en-US" altLang="ja-JP" sz="2800" dirty="0">
              <a:solidFill>
                <a:srgbClr val="FF0000"/>
              </a:solidFill>
              <a:latin typeface="HG丸ｺﾞｼｯｸM-PRO" pitchFamily="50" charset="-128"/>
              <a:ea typeface="HG丸ｺﾞｼｯｸM-PRO" pitchFamily="50" charset="-128"/>
            </a:endParaRPr>
          </a:p>
          <a:p>
            <a:pPr>
              <a:lnSpc>
                <a:spcPct val="150000"/>
              </a:lnSpc>
            </a:pPr>
            <a:endParaRPr lang="ja-JP" altLang="en-US" sz="2400" dirty="0">
              <a:solidFill>
                <a:schemeClr val="tx1"/>
              </a:solidFill>
              <a:latin typeface="HG丸ｺﾞｼｯｸM-PRO" pitchFamily="50" charset="-128"/>
              <a:ea typeface="HG丸ｺﾞｼｯｸM-PRO" pitchFamily="50" charset="-128"/>
            </a:endParaRPr>
          </a:p>
        </p:txBody>
      </p:sp>
      <p:sp>
        <p:nvSpPr>
          <p:cNvPr id="10" name="テキスト ボックス 9"/>
          <p:cNvSpPr txBox="1"/>
          <p:nvPr/>
        </p:nvSpPr>
        <p:spPr>
          <a:xfrm>
            <a:off x="249143" y="1484378"/>
            <a:ext cx="2983141" cy="646331"/>
          </a:xfrm>
          <a:prstGeom prst="rect">
            <a:avLst/>
          </a:prstGeom>
          <a:noFill/>
          <a:ln>
            <a:solidFill>
              <a:schemeClr val="accent1">
                <a:lumMod val="75000"/>
              </a:schemeClr>
            </a:solidFill>
          </a:ln>
        </p:spPr>
        <p:txBody>
          <a:bodyPr wrap="square" rtlCol="0">
            <a:spAutoFit/>
          </a:bodyPr>
          <a:lstStyle/>
          <a:p>
            <a:r>
              <a:rPr lang="ja-JP" altLang="en-US" sz="3600" dirty="0" smtClean="0">
                <a:latin typeface="HG丸ｺﾞｼｯｸM-PRO" panose="020F0600000000000000" pitchFamily="50" charset="-128"/>
                <a:ea typeface="HG丸ｺﾞｼｯｸM-PRO" panose="020F0600000000000000" pitchFamily="50" charset="-128"/>
              </a:rPr>
              <a:t>ゴールの設定</a:t>
            </a:r>
            <a:endParaRPr lang="en-US" altLang="ja-JP" sz="3600" dirty="0">
              <a:latin typeface="HG丸ｺﾞｼｯｸM-PRO" panose="020F0600000000000000" pitchFamily="50" charset="-128"/>
              <a:ea typeface="HG丸ｺﾞｼｯｸM-PRO" panose="020F0600000000000000" pitchFamily="50" charset="-128"/>
            </a:endParaRPr>
          </a:p>
        </p:txBody>
      </p:sp>
      <p:sp>
        <p:nvSpPr>
          <p:cNvPr id="5" name="角丸四角形 4"/>
          <p:cNvSpPr/>
          <p:nvPr/>
        </p:nvSpPr>
        <p:spPr>
          <a:xfrm>
            <a:off x="1740713" y="4607859"/>
            <a:ext cx="8283388" cy="17484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2400" dirty="0" smtClean="0">
                <a:solidFill>
                  <a:schemeClr val="tx1"/>
                </a:solidFill>
              </a:rPr>
              <a:t>【</a:t>
            </a:r>
            <a:r>
              <a:rPr kumimoji="1" lang="ja-JP" altLang="en-US" sz="2400" dirty="0" smtClean="0">
                <a:solidFill>
                  <a:schemeClr val="tx1"/>
                </a:solidFill>
              </a:rPr>
              <a:t>ゴールの条件</a:t>
            </a:r>
            <a:r>
              <a:rPr kumimoji="1" lang="en-US" altLang="ja-JP" sz="2400" dirty="0" smtClean="0">
                <a:solidFill>
                  <a:schemeClr val="tx1"/>
                </a:solidFill>
              </a:rPr>
              <a:t>】</a:t>
            </a:r>
          </a:p>
          <a:p>
            <a:r>
              <a:rPr kumimoji="1" lang="ja-JP" altLang="en-US" sz="2400" dirty="0" smtClean="0">
                <a:solidFill>
                  <a:schemeClr val="tx1"/>
                </a:solidFill>
              </a:rPr>
              <a:t>　○大きなものではなく、小さなものであること</a:t>
            </a:r>
            <a:endParaRPr kumimoji="1" lang="en-US" altLang="ja-JP" sz="2400" dirty="0" smtClean="0">
              <a:solidFill>
                <a:schemeClr val="tx1"/>
              </a:solidFill>
            </a:endParaRPr>
          </a:p>
          <a:p>
            <a:r>
              <a:rPr kumimoji="1" lang="ja-JP" altLang="en-US" sz="2400" dirty="0" smtClean="0">
                <a:solidFill>
                  <a:schemeClr val="tx1"/>
                </a:solidFill>
              </a:rPr>
              <a:t>　○抽象的ではなく、具体的な行動で表されていること</a:t>
            </a:r>
            <a:endParaRPr kumimoji="1" lang="en-US" altLang="ja-JP" sz="2400" dirty="0" smtClean="0">
              <a:solidFill>
                <a:schemeClr val="tx1"/>
              </a:solidFill>
            </a:endParaRPr>
          </a:p>
          <a:p>
            <a:r>
              <a:rPr kumimoji="1" lang="ja-JP" altLang="en-US" sz="2400" dirty="0" smtClean="0">
                <a:solidFill>
                  <a:schemeClr val="tx1"/>
                </a:solidFill>
              </a:rPr>
              <a:t>　○否定形ではなく、肯定形で表されていること</a:t>
            </a:r>
            <a:endParaRPr kumimoji="1" lang="en-US" altLang="ja-JP" sz="2400" dirty="0" smtClean="0">
              <a:solidFill>
                <a:schemeClr val="tx1"/>
              </a:solidFill>
            </a:endParaRPr>
          </a:p>
        </p:txBody>
      </p:sp>
    </p:spTree>
    <p:extLst>
      <p:ext uri="{BB962C8B-B14F-4D97-AF65-F5344CB8AC3E}">
        <p14:creationId xmlns:p14="http://schemas.microsoft.com/office/powerpoint/2010/main" val="2898810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22</a:t>
            </a:fld>
            <a:endParaRPr kumimoji="1" lang="ja-JP" altLang="en-US"/>
          </a:p>
        </p:txBody>
      </p:sp>
      <p:pic>
        <p:nvPicPr>
          <p:cNvPr id="33" name="図 3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81951" y="5089428"/>
            <a:ext cx="1000125" cy="971550"/>
          </a:xfrm>
          <a:prstGeom prst="rect">
            <a:avLst/>
          </a:prstGeom>
        </p:spPr>
      </p:pic>
      <p:grpSp>
        <p:nvGrpSpPr>
          <p:cNvPr id="2" name="グループ化 1"/>
          <p:cNvGrpSpPr/>
          <p:nvPr/>
        </p:nvGrpSpPr>
        <p:grpSpPr>
          <a:xfrm>
            <a:off x="1206060" y="1972236"/>
            <a:ext cx="8314458" cy="3343186"/>
            <a:chOff x="275343" y="1429217"/>
            <a:chExt cx="8121682" cy="2539786"/>
          </a:xfrm>
        </p:grpSpPr>
        <p:cxnSp>
          <p:nvCxnSpPr>
            <p:cNvPr id="10" name="直線コネクタ 9"/>
            <p:cNvCxnSpPr/>
            <p:nvPr/>
          </p:nvCxnSpPr>
          <p:spPr>
            <a:xfrm>
              <a:off x="1249251" y="3429344"/>
              <a:ext cx="7147774" cy="12879"/>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1738648" y="3277450"/>
              <a:ext cx="0" cy="4458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2785006" y="3275493"/>
              <a:ext cx="0" cy="4458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a:xfrm>
              <a:off x="7001818" y="3273540"/>
              <a:ext cx="0" cy="44586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a:xfrm flipV="1">
              <a:off x="2783878" y="2256666"/>
              <a:ext cx="12879" cy="75092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a:xfrm>
              <a:off x="2796757" y="2256666"/>
              <a:ext cx="420506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a:off x="3295769" y="2808124"/>
              <a:ext cx="370604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flipV="1">
              <a:off x="7001818" y="2256666"/>
              <a:ext cx="0" cy="55145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flipV="1">
              <a:off x="3295769" y="2532394"/>
              <a:ext cx="0" cy="27573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3295774" y="2532394"/>
              <a:ext cx="753414" cy="0"/>
            </a:xfrm>
            <a:prstGeom prst="straightConnector1">
              <a:avLst/>
            </a:prstGeom>
            <a:ln w="1905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flipV="1">
              <a:off x="4189903" y="2438400"/>
              <a:ext cx="0" cy="100382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1410889" y="3654891"/>
              <a:ext cx="6598656" cy="314112"/>
            </a:xfrm>
            <a:prstGeom prst="rect">
              <a:avLst/>
            </a:prstGeom>
            <a:noFill/>
          </p:spPr>
          <p:txBody>
            <a:bodyPr wrap="square" rtlCol="0">
              <a:spAutoFit/>
            </a:bodyPr>
            <a:lstStyle/>
            <a:p>
              <a:r>
                <a:rPr lang="ja-JP" altLang="en-US" sz="2000" dirty="0"/>
                <a:t>過去</a:t>
              </a:r>
              <a:r>
                <a:rPr lang="ja-JP" altLang="en-US" sz="2000" b="1" dirty="0"/>
                <a:t>　　</a:t>
              </a:r>
              <a:r>
                <a:rPr lang="ja-JP" altLang="en-US" sz="2000" b="1" dirty="0" smtClean="0"/>
                <a:t>現在</a:t>
              </a:r>
              <a:r>
                <a:rPr lang="ja-JP" altLang="en-US" sz="2000" b="1" dirty="0"/>
                <a:t>　　　</a:t>
              </a:r>
              <a:r>
                <a:rPr lang="ja-JP" altLang="en-US" sz="700" b="1" dirty="0"/>
                <a:t>　　</a:t>
              </a:r>
              <a:r>
                <a:rPr lang="ja-JP" altLang="en-US" sz="2000" b="1" u="sng" dirty="0"/>
                <a:t>ゴール</a:t>
              </a:r>
              <a:r>
                <a:rPr lang="ja-JP" altLang="en-US" sz="2000" b="1" dirty="0"/>
                <a:t>　</a:t>
              </a:r>
              <a:r>
                <a:rPr lang="ja-JP" altLang="en-US" sz="1600" b="1" dirty="0"/>
                <a:t>･･･　</a:t>
              </a:r>
              <a:r>
                <a:rPr lang="ja-JP" altLang="en-US" sz="2000" b="1" u="sng" dirty="0"/>
                <a:t>ゴール</a:t>
              </a:r>
              <a:r>
                <a:rPr lang="ja-JP" altLang="en-US" sz="2000" b="1" dirty="0"/>
                <a:t>　</a:t>
              </a:r>
              <a:r>
                <a:rPr lang="ja-JP" altLang="en-US" sz="800" b="1" dirty="0"/>
                <a:t>　　　　　　</a:t>
              </a:r>
              <a:r>
                <a:rPr lang="ja-JP" altLang="en-US" sz="2000" b="1" dirty="0"/>
                <a:t>未来</a:t>
              </a:r>
              <a:r>
                <a:rPr lang="ja-JP" altLang="en-US" sz="1600" dirty="0"/>
                <a:t>　　</a:t>
              </a:r>
            </a:p>
          </p:txBody>
        </p:sp>
        <p:sp>
          <p:nvSpPr>
            <p:cNvPr id="25" name="円/楕円 24"/>
            <p:cNvSpPr/>
            <p:nvPr/>
          </p:nvSpPr>
          <p:spPr>
            <a:xfrm>
              <a:off x="6722772" y="1985126"/>
              <a:ext cx="579549" cy="1126900"/>
            </a:xfrm>
            <a:prstGeom prst="ellipse">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p>
          </p:txBody>
        </p:sp>
        <p:sp>
          <p:nvSpPr>
            <p:cNvPr id="26" name="テキスト ボックス 25"/>
            <p:cNvSpPr txBox="1"/>
            <p:nvPr/>
          </p:nvSpPr>
          <p:spPr>
            <a:xfrm>
              <a:off x="7306477" y="2691293"/>
              <a:ext cx="1046322" cy="492548"/>
            </a:xfrm>
            <a:prstGeom prst="rect">
              <a:avLst/>
            </a:prstGeom>
            <a:noFill/>
          </p:spPr>
          <p:txBody>
            <a:bodyPr wrap="none" rtlCol="0">
              <a:spAutoFit/>
            </a:bodyPr>
            <a:lstStyle/>
            <a:p>
              <a:r>
                <a:rPr lang="ja-JP" altLang="en-US" sz="2000" b="1" dirty="0"/>
                <a:t>解決像</a:t>
              </a:r>
            </a:p>
          </p:txBody>
        </p:sp>
        <p:sp>
          <p:nvSpPr>
            <p:cNvPr id="32" name="二等辺三角形 31"/>
            <p:cNvSpPr/>
            <p:nvPr/>
          </p:nvSpPr>
          <p:spPr>
            <a:xfrm rot="5400000">
              <a:off x="4198772" y="2438459"/>
              <a:ext cx="323850" cy="341588"/>
            </a:xfrm>
            <a:prstGeom prst="triangle">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chemeClr val="tx1"/>
                </a:solidFill>
                <a:latin typeface="ＭＳ ゴシック" panose="020B0609070205080204" pitchFamily="49" charset="-128"/>
                <a:ea typeface="ＭＳ ゴシック" panose="020B0609070205080204" pitchFamily="49" charset="-128"/>
              </a:endParaRPr>
            </a:p>
          </p:txBody>
        </p:sp>
        <p:cxnSp>
          <p:nvCxnSpPr>
            <p:cNvPr id="34" name="直線コネクタ 33"/>
            <p:cNvCxnSpPr/>
            <p:nvPr/>
          </p:nvCxnSpPr>
          <p:spPr>
            <a:xfrm flipV="1">
              <a:off x="5692129" y="2431146"/>
              <a:ext cx="0" cy="1003823"/>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35" name="二等辺三角形 34"/>
            <p:cNvSpPr/>
            <p:nvPr/>
          </p:nvSpPr>
          <p:spPr>
            <a:xfrm rot="5400000">
              <a:off x="5700998" y="2431205"/>
              <a:ext cx="323850" cy="341588"/>
            </a:xfrm>
            <a:prstGeom prst="triangle">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dirty="0">
                <a:solidFill>
                  <a:schemeClr val="tx1"/>
                </a:solidFill>
                <a:latin typeface="ＭＳ ゴシック" panose="020B0609070205080204" pitchFamily="49" charset="-128"/>
                <a:ea typeface="ＭＳ ゴシック" panose="020B0609070205080204" pitchFamily="49" charset="-128"/>
              </a:endParaRPr>
            </a:p>
          </p:txBody>
        </p:sp>
        <p:sp>
          <p:nvSpPr>
            <p:cNvPr id="36" name="テキスト ボックス 35"/>
            <p:cNvSpPr txBox="1"/>
            <p:nvPr/>
          </p:nvSpPr>
          <p:spPr>
            <a:xfrm>
              <a:off x="4710217" y="2472181"/>
              <a:ext cx="827353" cy="416771"/>
            </a:xfrm>
            <a:prstGeom prst="rect">
              <a:avLst/>
            </a:prstGeom>
            <a:noFill/>
          </p:spPr>
          <p:txBody>
            <a:bodyPr wrap="square" rtlCol="0">
              <a:spAutoFit/>
            </a:bodyPr>
            <a:lstStyle/>
            <a:p>
              <a:r>
                <a:rPr lang="ja-JP" altLang="en-US" sz="1600" b="1" dirty="0">
                  <a:solidFill>
                    <a:srgbClr val="FF0000"/>
                  </a:solidFill>
                </a:rPr>
                <a:t>･　･　･</a:t>
              </a:r>
              <a:endParaRPr lang="ja-JP" altLang="en-US" sz="1600" dirty="0">
                <a:solidFill>
                  <a:srgbClr val="FF0000"/>
                </a:solidFill>
              </a:endParaRPr>
            </a:p>
          </p:txBody>
        </p:sp>
        <p:sp>
          <p:nvSpPr>
            <p:cNvPr id="4" name="正方形/長方形 3"/>
            <p:cNvSpPr/>
            <p:nvPr/>
          </p:nvSpPr>
          <p:spPr>
            <a:xfrm>
              <a:off x="275343" y="1429217"/>
              <a:ext cx="5411844" cy="631300"/>
            </a:xfrm>
            <a:prstGeom prst="rect">
              <a:avLst/>
            </a:prstGeom>
          </p:spPr>
          <p:txBody>
            <a:bodyPr wrap="none">
              <a:spAutoFit/>
            </a:bodyPr>
            <a:lstStyle/>
            <a:p>
              <a:pPr>
                <a:lnSpc>
                  <a:spcPct val="150000"/>
                </a:lnSpc>
              </a:pPr>
              <a:r>
                <a:rPr lang="ja-JP" altLang="en-US" sz="3200" b="1" dirty="0">
                  <a:latin typeface="HG丸ｺﾞｼｯｸM-PRO" pitchFamily="50" charset="-128"/>
                  <a:ea typeface="HG丸ｺﾞｼｯｸM-PRO" pitchFamily="50" charset="-128"/>
                </a:rPr>
                <a:t>「ゴールの設定のイメージ」</a:t>
              </a:r>
              <a:endParaRPr lang="en-US" altLang="ja-JP" sz="3200" b="1" dirty="0">
                <a:latin typeface="HG丸ｺﾞｼｯｸM-PRO" pitchFamily="50" charset="-128"/>
                <a:ea typeface="HG丸ｺﾞｼｯｸM-PRO" pitchFamily="50" charset="-128"/>
              </a:endParaRPr>
            </a:p>
          </p:txBody>
        </p:sp>
      </p:grpSp>
      <p:sp>
        <p:nvSpPr>
          <p:cNvPr id="30" name="テキスト ボックス 29"/>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29" name="対角する 2 つの角を丸めた四角形 28"/>
          <p:cNvSpPr/>
          <p:nvPr/>
        </p:nvSpPr>
        <p:spPr>
          <a:xfrm>
            <a:off x="3232284" y="782743"/>
            <a:ext cx="5248327" cy="591974"/>
          </a:xfrm>
          <a:prstGeom prst="round2DiagRect">
            <a:avLst/>
          </a:prstGeom>
          <a:gradFill>
            <a:gsLst>
              <a:gs pos="0">
                <a:srgbClr val="00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③「アクション（何かすること）」</a:t>
            </a:r>
          </a:p>
        </p:txBody>
      </p:sp>
    </p:spTree>
    <p:extLst>
      <p:ext uri="{BB962C8B-B14F-4D97-AF65-F5344CB8AC3E}">
        <p14:creationId xmlns:p14="http://schemas.microsoft.com/office/powerpoint/2010/main" val="1446679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510606" y="1732295"/>
            <a:ext cx="8804670" cy="1815882"/>
          </a:xfrm>
          <a:prstGeom prst="rect">
            <a:avLst/>
          </a:prstGeom>
          <a:noFill/>
        </p:spPr>
        <p:txBody>
          <a:bodyPr wrap="square" rtlCol="0">
            <a:spAutoFit/>
          </a:bodyPr>
          <a:lstStyle/>
          <a:p>
            <a:r>
              <a:rPr lang="ja-JP" altLang="en-US" sz="2800" b="1" dirty="0">
                <a:latin typeface="ＭＳ ゴシック" pitchFamily="49" charset="-128"/>
                <a:ea typeface="ＭＳ ゴシック" pitchFamily="49" charset="-128"/>
              </a:rPr>
              <a:t>不登校の子どもの場合（例）</a:t>
            </a:r>
            <a:endParaRPr lang="en-US" altLang="ja-JP" sz="2800" b="1" dirty="0">
              <a:latin typeface="ＭＳ ゴシック" pitchFamily="49" charset="-128"/>
              <a:ea typeface="ＭＳ ゴシック" pitchFamily="49" charset="-128"/>
            </a:endParaRPr>
          </a:p>
          <a:p>
            <a:r>
              <a:rPr lang="en-US" altLang="ja-JP" sz="2800" dirty="0">
                <a:latin typeface="ＭＳ ゴシック" pitchFamily="49" charset="-128"/>
                <a:ea typeface="ＭＳ ゴシック" pitchFamily="49" charset="-128"/>
              </a:rPr>
              <a:t>【</a:t>
            </a:r>
            <a:r>
              <a:rPr lang="ja-JP" altLang="en-US" sz="2800" dirty="0">
                <a:latin typeface="ＭＳ ゴシック" pitchFamily="49" charset="-128"/>
                <a:ea typeface="ＭＳ ゴシック" pitchFamily="49" charset="-128"/>
              </a:rPr>
              <a:t>解決像</a:t>
            </a:r>
            <a:r>
              <a:rPr lang="en-US" altLang="ja-JP" sz="2800" dirty="0">
                <a:latin typeface="ＭＳ ゴシック" pitchFamily="49" charset="-128"/>
                <a:ea typeface="ＭＳ ゴシック" pitchFamily="49" charset="-128"/>
              </a:rPr>
              <a:t>】</a:t>
            </a:r>
            <a:r>
              <a:rPr lang="ja-JP" altLang="en-US" sz="2800" dirty="0">
                <a:latin typeface="ＭＳ ゴシック" pitchFamily="49" charset="-128"/>
                <a:ea typeface="ＭＳ ゴシック" pitchFamily="49" charset="-128"/>
              </a:rPr>
              <a:t>→学校に行けるようになる。</a:t>
            </a:r>
            <a:endParaRPr lang="en-US" altLang="ja-JP" sz="2800" dirty="0">
              <a:latin typeface="ＭＳ ゴシック" pitchFamily="49" charset="-128"/>
              <a:ea typeface="ＭＳ ゴシック" pitchFamily="49" charset="-128"/>
            </a:endParaRPr>
          </a:p>
          <a:p>
            <a:r>
              <a:rPr kumimoji="1" lang="en-US" altLang="ja-JP" sz="2800" dirty="0">
                <a:latin typeface="ＭＳ ゴシック" pitchFamily="49" charset="-128"/>
                <a:ea typeface="ＭＳ ゴシック" pitchFamily="49" charset="-128"/>
              </a:rPr>
              <a:t>【</a:t>
            </a:r>
            <a:r>
              <a:rPr lang="ja-JP" altLang="en-US" sz="2800" dirty="0">
                <a:latin typeface="ＭＳ ゴシック" pitchFamily="49" charset="-128"/>
                <a:ea typeface="ＭＳ ゴシック" pitchFamily="49" charset="-128"/>
              </a:rPr>
              <a:t>ゴール</a:t>
            </a:r>
            <a:r>
              <a:rPr kumimoji="1" lang="en-US" altLang="ja-JP" sz="2800" dirty="0">
                <a:latin typeface="ＭＳ ゴシック" pitchFamily="49" charset="-128"/>
                <a:ea typeface="ＭＳ ゴシック" pitchFamily="49" charset="-128"/>
              </a:rPr>
              <a:t>】</a:t>
            </a:r>
            <a:r>
              <a:rPr kumimoji="1" lang="ja-JP" altLang="en-US" sz="2800" dirty="0">
                <a:latin typeface="ＭＳ ゴシック" pitchFamily="49" charset="-128"/>
                <a:ea typeface="ＭＳ ゴシック" pitchFamily="49" charset="-128"/>
              </a:rPr>
              <a:t>→</a:t>
            </a:r>
            <a:r>
              <a:rPr lang="ja-JP" altLang="en-US" sz="2800" dirty="0">
                <a:latin typeface="ＭＳ ゴシック" pitchFamily="49" charset="-128"/>
                <a:ea typeface="ＭＳ ゴシック" pitchFamily="49" charset="-128"/>
              </a:rPr>
              <a:t>今日よりも１時間早く起きる。</a:t>
            </a:r>
            <a:endParaRPr lang="en-US" altLang="ja-JP" sz="2800" dirty="0">
              <a:latin typeface="ＭＳ ゴシック" pitchFamily="49" charset="-128"/>
              <a:ea typeface="ＭＳ ゴシック" pitchFamily="49" charset="-128"/>
            </a:endParaRPr>
          </a:p>
          <a:p>
            <a:r>
              <a:rPr lang="ja-JP" altLang="en-US" sz="2800" dirty="0">
                <a:latin typeface="HG丸ｺﾞｼｯｸM-PRO" panose="020F0600000000000000" pitchFamily="50" charset="-128"/>
                <a:ea typeface="HG丸ｺﾞｼｯｸM-PRO" panose="020F0600000000000000" pitchFamily="50" charset="-128"/>
              </a:rPr>
              <a:t>　　　　　　（スモールステップで、次の段階へ）</a:t>
            </a:r>
            <a:endParaRPr kumimoji="1" lang="ja-JP" altLang="en-US" sz="2400" dirty="0">
              <a:latin typeface="ＭＳ ゴシック" pitchFamily="49" charset="-128"/>
              <a:ea typeface="ＭＳ ゴシック" pitchFamily="49" charset="-128"/>
            </a:endParaRPr>
          </a:p>
        </p:txBody>
      </p:sp>
      <p:pic>
        <p:nvPicPr>
          <p:cNvPr id="27" name="図 8"/>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10600" y="5190007"/>
            <a:ext cx="1474787"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pPr/>
              <a:t>23</a:t>
            </a:fld>
            <a:endParaRPr kumimoji="1" lang="ja-JP" altLang="en-US"/>
          </a:p>
        </p:txBody>
      </p:sp>
      <p:sp>
        <p:nvSpPr>
          <p:cNvPr id="5" name="雲 4"/>
          <p:cNvSpPr/>
          <p:nvPr/>
        </p:nvSpPr>
        <p:spPr>
          <a:xfrm>
            <a:off x="1327283" y="3956335"/>
            <a:ext cx="3960179" cy="1233672"/>
          </a:xfrm>
          <a:prstGeom prst="cloud">
            <a:avLst/>
          </a:prstGeom>
          <a:solidFill>
            <a:schemeClr val="accent2">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ゴシック" pitchFamily="49" charset="-128"/>
                <a:ea typeface="ＭＳ ゴシック" pitchFamily="49" charset="-128"/>
              </a:rPr>
              <a:t>答えがあいまいな場合には</a:t>
            </a:r>
            <a:r>
              <a:rPr kumimoji="1" lang="en-US" altLang="ja-JP" sz="2400" dirty="0">
                <a:solidFill>
                  <a:schemeClr val="tx1"/>
                </a:solidFill>
                <a:latin typeface="ＭＳ ゴシック" pitchFamily="49" charset="-128"/>
                <a:ea typeface="ＭＳ ゴシック" pitchFamily="49" charset="-128"/>
              </a:rPr>
              <a:t>…</a:t>
            </a:r>
            <a:endParaRPr kumimoji="1" lang="ja-JP" altLang="en-US" sz="2400" dirty="0">
              <a:solidFill>
                <a:schemeClr val="tx1"/>
              </a:solidFill>
              <a:latin typeface="ＭＳ ゴシック" pitchFamily="49" charset="-128"/>
              <a:ea typeface="ＭＳ ゴシック" pitchFamily="49" charset="-128"/>
            </a:endParaRPr>
          </a:p>
        </p:txBody>
      </p:sp>
      <p:sp>
        <p:nvSpPr>
          <p:cNvPr id="6" name="角丸四角形吹き出し 5"/>
          <p:cNvSpPr/>
          <p:nvPr/>
        </p:nvSpPr>
        <p:spPr>
          <a:xfrm>
            <a:off x="6348660" y="3956335"/>
            <a:ext cx="2609850" cy="643700"/>
          </a:xfrm>
          <a:prstGeom prst="wedgeRoundRectCallout">
            <a:avLst>
              <a:gd name="adj1" fmla="val 54842"/>
              <a:gd name="adj2" fmla="val 8913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ゴシック" pitchFamily="49" charset="-128"/>
                <a:ea typeface="ＭＳ ゴシック" pitchFamily="49" charset="-128"/>
              </a:rPr>
              <a:t>ほかにはどう？</a:t>
            </a:r>
          </a:p>
        </p:txBody>
      </p:sp>
      <p:sp>
        <p:nvSpPr>
          <p:cNvPr id="13" name="角丸四角形吹き出し 12"/>
          <p:cNvSpPr/>
          <p:nvPr/>
        </p:nvSpPr>
        <p:spPr>
          <a:xfrm>
            <a:off x="9798778" y="4361039"/>
            <a:ext cx="1828800" cy="643700"/>
          </a:xfrm>
          <a:prstGeom prst="wedgeRoundRectCallout">
            <a:avLst>
              <a:gd name="adj1" fmla="val -43977"/>
              <a:gd name="adj2" fmla="val 82694"/>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ゴシック" pitchFamily="49" charset="-128"/>
                <a:ea typeface="ＭＳ ゴシック" pitchFamily="49" charset="-128"/>
              </a:rPr>
              <a:t>それから？</a:t>
            </a:r>
          </a:p>
        </p:txBody>
      </p:sp>
      <p:sp>
        <p:nvSpPr>
          <p:cNvPr id="14" name="角丸四角形吹き出し 13"/>
          <p:cNvSpPr/>
          <p:nvPr/>
        </p:nvSpPr>
        <p:spPr>
          <a:xfrm>
            <a:off x="6127731" y="4792627"/>
            <a:ext cx="2229147" cy="643700"/>
          </a:xfrm>
          <a:prstGeom prst="wedgeRoundRectCallout">
            <a:avLst>
              <a:gd name="adj1" fmla="val 42175"/>
              <a:gd name="adj2" fmla="val 7433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ＭＳ ゴシック" pitchFamily="49" charset="-128"/>
                <a:ea typeface="ＭＳ ゴシック" pitchFamily="49" charset="-128"/>
              </a:rPr>
              <a:t>どのように</a:t>
            </a:r>
            <a:r>
              <a:rPr kumimoji="1" lang="ja-JP" altLang="en-US" sz="2400" dirty="0">
                <a:solidFill>
                  <a:schemeClr val="tx1"/>
                </a:solidFill>
                <a:latin typeface="ＭＳ ゴシック" pitchFamily="49" charset="-128"/>
                <a:ea typeface="ＭＳ ゴシック" pitchFamily="49" charset="-128"/>
              </a:rPr>
              <a:t>？</a:t>
            </a:r>
          </a:p>
        </p:txBody>
      </p:sp>
      <p:sp>
        <p:nvSpPr>
          <p:cNvPr id="15" name="角丸四角形吹き出し 14"/>
          <p:cNvSpPr/>
          <p:nvPr/>
        </p:nvSpPr>
        <p:spPr>
          <a:xfrm>
            <a:off x="4592558" y="5673295"/>
            <a:ext cx="3074095" cy="643700"/>
          </a:xfrm>
          <a:prstGeom prst="wedgeRoundRectCallout">
            <a:avLst>
              <a:gd name="adj1" fmla="val -5742"/>
              <a:gd name="adj2" fmla="val 7433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a:solidFill>
                  <a:schemeClr val="tx1"/>
                </a:solidFill>
                <a:latin typeface="ＭＳ ゴシック" pitchFamily="49" charset="-128"/>
                <a:ea typeface="ＭＳ ゴシック" pitchFamily="49" charset="-128"/>
              </a:rPr>
              <a:t>どんな場面で？</a:t>
            </a:r>
          </a:p>
        </p:txBody>
      </p:sp>
      <p:sp>
        <p:nvSpPr>
          <p:cNvPr id="17" name="テキスト ボックス 16"/>
          <p:cNvSpPr txBox="1"/>
          <p:nvPr/>
        </p:nvSpPr>
        <p:spPr>
          <a:xfrm>
            <a:off x="1" y="78919"/>
            <a:ext cx="3926540" cy="307777"/>
          </a:xfrm>
          <a:prstGeom prst="rect">
            <a:avLst/>
          </a:prstGeom>
          <a:noFill/>
        </p:spPr>
        <p:txBody>
          <a:bodyPr wrap="square" rtlCol="0">
            <a:spAutoFit/>
          </a:bodyPr>
          <a:lstStyle/>
          <a:p>
            <a:r>
              <a:rPr lang="ja-JP" altLang="en-US" sz="1400" dirty="0" smtClean="0"/>
              <a:t>２　解決志向アプローチを用いた関わりの実際</a:t>
            </a:r>
            <a:endParaRPr lang="ja-JP" altLang="en-US" sz="1400" dirty="0"/>
          </a:p>
        </p:txBody>
      </p:sp>
      <p:sp>
        <p:nvSpPr>
          <p:cNvPr id="18" name="対角する 2 つの角を丸めた四角形 17"/>
          <p:cNvSpPr/>
          <p:nvPr/>
        </p:nvSpPr>
        <p:spPr>
          <a:xfrm>
            <a:off x="3232284" y="782743"/>
            <a:ext cx="5248327" cy="591974"/>
          </a:xfrm>
          <a:prstGeom prst="round2DiagRect">
            <a:avLst/>
          </a:prstGeom>
          <a:gradFill>
            <a:gsLst>
              <a:gs pos="0">
                <a:srgbClr val="00FF00"/>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ＭＳ ゴシック" panose="020B0609070205080204" pitchFamily="49" charset="-128"/>
                <a:ea typeface="ＭＳ ゴシック" panose="020B0609070205080204" pitchFamily="49" charset="-128"/>
              </a:rPr>
              <a:t>③「アクション（何かすること）」</a:t>
            </a:r>
          </a:p>
        </p:txBody>
      </p:sp>
    </p:spTree>
    <p:extLst>
      <p:ext uri="{BB962C8B-B14F-4D97-AF65-F5344CB8AC3E}">
        <p14:creationId xmlns:p14="http://schemas.microsoft.com/office/powerpoint/2010/main" val="23739334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ー 2"/>
          <p:cNvSpPr>
            <a:spLocks noGrp="1"/>
          </p:cNvSpPr>
          <p:nvPr>
            <p:ph idx="1"/>
          </p:nvPr>
        </p:nvSpPr>
        <p:spPr>
          <a:xfrm>
            <a:off x="854068" y="1628783"/>
            <a:ext cx="10638684" cy="5092692"/>
          </a:xfrm>
        </p:spPr>
        <p:txBody>
          <a:bodyPr>
            <a:noAutofit/>
          </a:bodyPr>
          <a:lstStyle/>
          <a:p>
            <a:pPr marL="0" indent="0">
              <a:lnSpc>
                <a:spcPct val="100000"/>
              </a:lnSpc>
              <a:buNone/>
            </a:pP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ロールプレイの手順</a:t>
            </a:r>
            <a:r>
              <a:rPr lang="en-US" altLang="ja-JP" sz="2400" dirty="0" smtClean="0">
                <a:latin typeface="ＭＳ ゴシック" panose="020B0609070205080204" pitchFamily="49" charset="-128"/>
                <a:ea typeface="ＭＳ ゴシック" panose="020B0609070205080204" pitchFamily="49" charset="-128"/>
              </a:rPr>
              <a:t>】</a:t>
            </a:r>
          </a:p>
          <a:p>
            <a:pPr marL="0" indent="0">
              <a:lnSpc>
                <a:spcPct val="100000"/>
              </a:lnSpc>
              <a:buNone/>
            </a:pPr>
            <a:r>
              <a:rPr lang="ja-JP" altLang="en-US" sz="2400" dirty="0" smtClean="0">
                <a:latin typeface="ＭＳ ゴシック" panose="020B0609070205080204" pitchFamily="49" charset="-128"/>
                <a:ea typeface="ＭＳ ゴシック" panose="020B0609070205080204" pitchFamily="49" charset="-128"/>
              </a:rPr>
              <a:t>＜１つ目の事例＞</a:t>
            </a:r>
            <a:endParaRPr lang="en-US" altLang="ja-JP" sz="2400"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sz="2400" dirty="0">
                <a:latin typeface="ＭＳ ゴシック" panose="020B0609070205080204" pitchFamily="49" charset="-128"/>
                <a:ea typeface="ＭＳ ゴシック" panose="020B0609070205080204" pitchFamily="49" charset="-128"/>
              </a:rPr>
              <a:t>①　</a:t>
            </a:r>
            <a:r>
              <a:rPr lang="ja-JP" altLang="en-US" sz="2400" dirty="0" smtClean="0">
                <a:latin typeface="ＭＳ ゴシック" panose="020B0609070205080204" pitchFamily="49" charset="-128"/>
                <a:ea typeface="ＭＳ ゴシック" panose="020B0609070205080204" pitchFamily="49" charset="-128"/>
              </a:rPr>
              <a:t>ケースメソッドに使用する事例の決定</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sz="2400" dirty="0" smtClean="0">
                <a:latin typeface="ＭＳ ゴシック" panose="020B0609070205080204" pitchFamily="49" charset="-128"/>
                <a:ea typeface="ＭＳ ゴシック" panose="020B0609070205080204" pitchFamily="49" charset="-128"/>
              </a:rPr>
              <a:t>②</a:t>
            </a:r>
            <a:r>
              <a:rPr lang="ja-JP" altLang="en-US" sz="2400" dirty="0">
                <a:latin typeface="ＭＳ ゴシック" panose="020B0609070205080204" pitchFamily="49" charset="-128"/>
                <a:ea typeface="ＭＳ ゴシック" panose="020B0609070205080204" pitchFamily="49" charset="-128"/>
              </a:rPr>
              <a:t>　教師役、</a:t>
            </a:r>
            <a:r>
              <a:rPr lang="ja-JP" altLang="en-US" sz="2400" dirty="0" smtClean="0">
                <a:latin typeface="ＭＳ ゴシック" panose="020B0609070205080204" pitchFamily="49" charset="-128"/>
                <a:ea typeface="ＭＳ ゴシック" panose="020B0609070205080204" pitchFamily="49" charset="-128"/>
              </a:rPr>
              <a:t>生徒役、観察者役の決定</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sz="2400" dirty="0" smtClean="0">
                <a:latin typeface="ＭＳ ゴシック" panose="020B0609070205080204" pitchFamily="49" charset="-128"/>
                <a:ea typeface="ＭＳ ゴシック" panose="020B0609070205080204" pitchFamily="49" charset="-128"/>
              </a:rPr>
              <a:t>③　事例に基づいてロールプレイング（１回目）</a:t>
            </a:r>
            <a:r>
              <a:rPr lang="ja-JP" altLang="en-US" sz="2400" dirty="0">
                <a:latin typeface="ＭＳ ゴシック" panose="020B0609070205080204" pitchFamily="49" charset="-128"/>
                <a:ea typeface="ＭＳ ゴシック" panose="020B0609070205080204" pitchFamily="49" charset="-128"/>
              </a:rPr>
              <a:t>　　　　　　 </a:t>
            </a:r>
          </a:p>
          <a:p>
            <a:pPr marL="0" indent="0">
              <a:lnSpc>
                <a:spcPct val="100000"/>
              </a:lnSpc>
              <a:buNone/>
            </a:pPr>
            <a:r>
              <a:rPr lang="ja-JP" altLang="en-US" sz="2400" dirty="0" smtClean="0">
                <a:latin typeface="ＭＳ ゴシック" panose="020B0609070205080204" pitchFamily="49" charset="-128"/>
                <a:ea typeface="ＭＳ ゴシック" panose="020B0609070205080204" pitchFamily="49" charset="-128"/>
              </a:rPr>
              <a:t>④</a:t>
            </a:r>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解決志向アプローチを踏まえた改善点の共有</a:t>
            </a:r>
            <a:endParaRPr lang="ja-JP" altLang="en-US" sz="2400" dirty="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sz="2400" dirty="0" smtClean="0">
                <a:latin typeface="ＭＳ ゴシック" panose="020B0609070205080204" pitchFamily="49" charset="-128"/>
                <a:ea typeface="ＭＳ ゴシック" panose="020B0609070205080204" pitchFamily="49" charset="-128"/>
              </a:rPr>
              <a:t>⑤</a:t>
            </a:r>
            <a:r>
              <a:rPr lang="ja-JP" altLang="en-US" sz="2400" dirty="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解決志向アプローチを踏まえたロールプレイング（２回目）</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None/>
            </a:pPr>
            <a:r>
              <a:rPr lang="ja-JP" altLang="en-US" sz="2400" dirty="0" smtClean="0">
                <a:latin typeface="ＭＳ ゴシック" panose="020B0609070205080204" pitchFamily="49" charset="-128"/>
                <a:ea typeface="ＭＳ ゴシック" panose="020B0609070205080204" pitchFamily="49" charset="-128"/>
              </a:rPr>
              <a:t>⑥　振り返り（気付きの共有）</a:t>
            </a:r>
            <a:endParaRPr lang="ja-JP" altLang="en-US"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smtClean="0">
                <a:latin typeface="ＭＳ ゴシック" panose="020B0609070205080204" pitchFamily="49" charset="-128"/>
                <a:ea typeface="ＭＳ ゴシック" panose="020B0609070205080204" pitchFamily="49" charset="-128"/>
              </a:rPr>
              <a:t>＜２つ目の事例＞</a:t>
            </a:r>
            <a:endParaRPr kumimoji="1" lang="en-US" altLang="ja-JP" sz="2400" dirty="0" smtClean="0">
              <a:latin typeface="ＭＳ ゴシック" panose="020B0609070205080204" pitchFamily="49" charset="-128"/>
              <a:ea typeface="ＭＳ ゴシック" panose="020B0609070205080204" pitchFamily="49" charset="-128"/>
            </a:endParaRPr>
          </a:p>
          <a:p>
            <a:pPr marL="0" indent="0">
              <a:buNone/>
            </a:pPr>
            <a:r>
              <a:rPr kumimoji="1" lang="ja-JP" altLang="en-US" sz="2400" dirty="0" smtClean="0">
                <a:latin typeface="ＭＳ ゴシック" panose="020B0609070205080204" pitchFamily="49" charset="-128"/>
                <a:ea typeface="ＭＳ ゴシック" panose="020B0609070205080204" pitchFamily="49" charset="-128"/>
              </a:rPr>
              <a:t>解決志向アプローチを踏まえたロールプレイを１回行う</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t>24</a:t>
            </a:fld>
            <a:endParaRPr kumimoji="1" lang="ja-JP" altLang="en-US"/>
          </a:p>
        </p:txBody>
      </p:sp>
      <p:sp>
        <p:nvSpPr>
          <p:cNvPr id="11" name="正方形/長方形 10"/>
          <p:cNvSpPr/>
          <p:nvPr/>
        </p:nvSpPr>
        <p:spPr>
          <a:xfrm>
            <a:off x="2228609" y="428453"/>
            <a:ext cx="7571303" cy="1200329"/>
          </a:xfrm>
          <a:prstGeom prst="rect">
            <a:avLst/>
          </a:prstGeom>
          <a:noFill/>
        </p:spPr>
        <p:txBody>
          <a:bodyPr wrap="none" lIns="91440" tIns="45720" rIns="91440" bIns="45720">
            <a:spAutoFit/>
          </a:bodyPr>
          <a:lstStyle/>
          <a:p>
            <a:pPr algn="ctr"/>
            <a:r>
              <a:rPr lang="ja-JP" altLang="en-US" sz="3600"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ロールプレイングを用いた事例研究</a:t>
            </a:r>
            <a:endParaRPr lang="en-US" altLang="ja-JP" sz="3600"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endParaRPr>
          </a:p>
          <a:p>
            <a:pPr algn="ctr"/>
            <a:r>
              <a:rPr lang="ja-JP" altLang="en-US" sz="3600"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（ケースメソッド）</a:t>
            </a:r>
            <a:endParaRPr lang="ja-JP" altLang="en-US" sz="36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endParaRPr>
          </a:p>
        </p:txBody>
      </p:sp>
      <p:sp>
        <p:nvSpPr>
          <p:cNvPr id="7" name="テキスト ボックス 6"/>
          <p:cNvSpPr txBox="1"/>
          <p:nvPr/>
        </p:nvSpPr>
        <p:spPr>
          <a:xfrm>
            <a:off x="1" y="78919"/>
            <a:ext cx="3926540" cy="307777"/>
          </a:xfrm>
          <a:prstGeom prst="rect">
            <a:avLst/>
          </a:prstGeom>
          <a:noFill/>
        </p:spPr>
        <p:txBody>
          <a:bodyPr wrap="square" rtlCol="0">
            <a:spAutoFit/>
          </a:bodyPr>
          <a:lstStyle/>
          <a:p>
            <a:r>
              <a:rPr lang="ja-JP" altLang="en-US" sz="1400" dirty="0" smtClean="0"/>
              <a:t>３　解決志向アプローチを用いた教育相談</a:t>
            </a:r>
            <a:endParaRPr lang="ja-JP" altLang="en-US" sz="1400" dirty="0"/>
          </a:p>
        </p:txBody>
      </p:sp>
    </p:spTree>
    <p:extLst>
      <p:ext uri="{BB962C8B-B14F-4D97-AF65-F5344CB8AC3E}">
        <p14:creationId xmlns:p14="http://schemas.microsoft.com/office/powerpoint/2010/main" val="3453364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0667590-9C67-4DC3-B48F-9DEDEDF4E508}"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25</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テキスト ボックス 6"/>
          <p:cNvSpPr txBox="1"/>
          <p:nvPr/>
        </p:nvSpPr>
        <p:spPr>
          <a:xfrm>
            <a:off x="1" y="78919"/>
            <a:ext cx="392654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３　解決志向アプローチを用いた教育相談</a:t>
            </a:r>
            <a:endPar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3193865" y="515758"/>
            <a:ext cx="5916707" cy="646331"/>
          </a:xfrm>
          <a:prstGeom prst="rect">
            <a:avLst/>
          </a:prstGeom>
          <a:noFill/>
        </p:spPr>
        <p:txBody>
          <a:bodyPr wrap="square" lIns="91440" tIns="45720" rIns="91440" bIns="45720">
            <a:spAutoFit/>
          </a:bodyPr>
          <a:lstStyle/>
          <a:p>
            <a:r>
              <a:rPr lang="ja-JP" altLang="en-US" sz="3600" b="1" dirty="0" smtClean="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解決志向アプローチの視点</a:t>
            </a:r>
            <a:r>
              <a:rPr lang="ja-JP" altLang="en-US" sz="3600" b="1" dirty="0">
                <a:ln w="12700">
                  <a:solidFill>
                    <a:schemeClr val="tx2">
                      <a:satMod val="155000"/>
                    </a:schemeClr>
                  </a:solidFill>
                  <a:prstDash val="solid"/>
                </a:ln>
                <a:solidFill>
                  <a:schemeClr val="accent1"/>
                </a:solidFill>
                <a:effectLst>
                  <a:outerShdw blurRad="41275" dist="20320" dir="1800000" algn="tl" rotWithShape="0">
                    <a:srgbClr val="000000">
                      <a:alpha val="40000"/>
                    </a:srgbClr>
                  </a:outerShdw>
                </a:effectLst>
              </a:rPr>
              <a:t>　</a:t>
            </a:r>
          </a:p>
        </p:txBody>
      </p:sp>
      <p:sp>
        <p:nvSpPr>
          <p:cNvPr id="9" name="コンテンツ プレースホルダー 2"/>
          <p:cNvSpPr txBox="1">
            <a:spLocks/>
          </p:cNvSpPr>
          <p:nvPr/>
        </p:nvSpPr>
        <p:spPr>
          <a:xfrm>
            <a:off x="537883" y="1239621"/>
            <a:ext cx="11223193" cy="5116730"/>
          </a:xfrm>
          <a:prstGeom prst="rect">
            <a:avLst/>
          </a:prstGeom>
          <a:no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nSpc>
                <a:spcPct val="1000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発想の前提</a:t>
            </a: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・変化は絶えず起こっており、そして必然である。</a:t>
            </a: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・小さな変化は、大きな変化を生み出す。</a:t>
            </a: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・「解決」について知る方が、問題と原因を把握することよりも有用である。</a:t>
            </a: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・相談者は解決のためのリソース（資源・資質）をもつ、解決の専門家である。</a:t>
            </a:r>
          </a:p>
          <a:p>
            <a:pPr marL="0" indent="0">
              <a:lnSpc>
                <a:spcPct val="1000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a:t>
            </a:r>
            <a:r>
              <a:rPr lang="ja-JP" altLang="ja-JP" sz="2400" dirty="0" smtClean="0">
                <a:latin typeface="ＭＳ ゴシック" panose="020B0609070205080204" pitchFamily="49" charset="-128"/>
                <a:ea typeface="ＭＳ ゴシック" panose="020B0609070205080204" pitchFamily="49" charset="-128"/>
              </a:rPr>
              <a:t>　</a:t>
            </a:r>
            <a:r>
              <a:rPr lang="ja-JP" altLang="en-US" sz="2400" dirty="0" smtClean="0">
                <a:latin typeface="ＭＳ ゴシック" panose="020B0609070205080204" pitchFamily="49" charset="-128"/>
                <a:ea typeface="ＭＳ ゴシック" panose="020B0609070205080204" pitchFamily="49" charset="-128"/>
              </a:rPr>
              <a:t>基本的な考え方</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・もしうまくいっているなら、変えようとするな。</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・もし一度やって、うまくいったのなら、またそれをせよ。</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ts val="18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・もしうまくいっていないのであれば、（何でもいいから）違うことをせよ。</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例外探しの質問、コンプリメント</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ミラクル・クエスチョン、タイムマシン・クエスチョン</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ゴールの設定、スケーリング・クエスチョンなど</a:t>
            </a:r>
            <a:endParaRPr lang="en-US" altLang="ja-JP" sz="2400" dirty="0" smtClean="0">
              <a:latin typeface="ＭＳ ゴシック" panose="020B0609070205080204" pitchFamily="49" charset="-128"/>
              <a:ea typeface="ＭＳ ゴシック" panose="020B0609070205080204" pitchFamily="49" charset="-128"/>
            </a:endParaRPr>
          </a:p>
          <a:p>
            <a:pPr marL="0" indent="0">
              <a:lnSpc>
                <a:spcPct val="100000"/>
              </a:lnSpc>
              <a:buFont typeface="Arial" panose="020B0604020202020204" pitchFamily="34" charset="0"/>
              <a:buNone/>
            </a:pPr>
            <a:r>
              <a:rPr lang="ja-JP" altLang="en-US" sz="2400" dirty="0" smtClean="0">
                <a:latin typeface="ＭＳ ゴシック" panose="020B0609070205080204" pitchFamily="49" charset="-128"/>
                <a:ea typeface="ＭＳ ゴシック" panose="020B0609070205080204" pitchFamily="49" charset="-128"/>
              </a:rPr>
              <a:t>　　　　　　　　　　　　　　　　</a:t>
            </a:r>
            <a:r>
              <a:rPr lang="ja-JP" altLang="ja-JP" dirty="0" smtClean="0"/>
              <a:t>　　　　　</a:t>
            </a:r>
          </a:p>
          <a:p>
            <a:endParaRPr lang="ja-JP" altLang="en-US" dirty="0"/>
          </a:p>
        </p:txBody>
      </p:sp>
    </p:spTree>
    <p:extLst>
      <p:ext uri="{BB962C8B-B14F-4D97-AF65-F5344CB8AC3E}">
        <p14:creationId xmlns:p14="http://schemas.microsoft.com/office/powerpoint/2010/main" val="41908363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0667590-9C67-4DC3-B48F-9DEDEDF4E508}"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26</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7" name="テキスト ボックス 6"/>
          <p:cNvSpPr txBox="1"/>
          <p:nvPr/>
        </p:nvSpPr>
        <p:spPr>
          <a:xfrm>
            <a:off x="1" y="78919"/>
            <a:ext cx="3926540" cy="30777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３　解決志向アプローチを用いた教育相談</a:t>
            </a:r>
            <a:endParaRPr kumimoji="0" lang="ja-JP" altLang="en-US" sz="14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3151936" y="428453"/>
            <a:ext cx="5724644" cy="646331"/>
          </a:xfrm>
          <a:prstGeom prst="rect">
            <a:avLst/>
          </a:prstGeom>
          <a:noFill/>
        </p:spPr>
        <p:txBody>
          <a:bodyPr wrap="none" lIns="91440" tIns="45720" rIns="91440" bIns="4572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3600" b="1" i="0" u="none" strike="noStrike" kern="1200" cap="none" spc="0" normalizeH="0" baseline="0" noProof="0" dirty="0" smtClean="0">
                <a:ln w="12700">
                  <a:solidFill>
                    <a:srgbClr val="44546A">
                      <a:satMod val="155000"/>
                    </a:srgbClr>
                  </a:solidFill>
                  <a:prstDash val="solid"/>
                </a:ln>
                <a:solidFill>
                  <a:srgbClr val="1D9A78"/>
                </a:solidFill>
                <a:effectLst>
                  <a:outerShdw blurRad="41275" dist="20320" dir="1800000" algn="tl" rotWithShape="0">
                    <a:srgbClr val="000000">
                      <a:alpha val="40000"/>
                    </a:srgbClr>
                  </a:outerShdw>
                </a:effectLst>
                <a:uLnTx/>
                <a:uFillTx/>
                <a:latin typeface="Calibri" panose="020F0502020204030204"/>
                <a:ea typeface="游ゴシック" panose="020B0400000000000000" pitchFamily="50" charset="-128"/>
                <a:cs typeface="+mn-cs"/>
              </a:rPr>
              <a:t>学校における活用の在り方</a:t>
            </a:r>
            <a:endParaRPr kumimoji="0" lang="en-US" altLang="ja-JP" sz="3600" b="1" i="0" u="none" strike="noStrike" kern="1200" cap="none" spc="0" normalizeH="0" baseline="0" noProof="0" dirty="0" smtClean="0">
              <a:ln w="12700">
                <a:solidFill>
                  <a:srgbClr val="44546A">
                    <a:satMod val="155000"/>
                  </a:srgbClr>
                </a:solidFill>
                <a:prstDash val="solid"/>
              </a:ln>
              <a:solidFill>
                <a:srgbClr val="1D9A78"/>
              </a:solidFill>
              <a:effectLst>
                <a:outerShdw blurRad="41275" dist="20320" dir="1800000" algn="tl" rotWithShape="0">
                  <a:srgbClr val="000000">
                    <a:alpha val="40000"/>
                  </a:srgbClr>
                </a:outerShdw>
              </a:effectLst>
              <a:uLnTx/>
              <a:uFillTx/>
              <a:latin typeface="Calibri" panose="020F0502020204030204"/>
              <a:ea typeface="游ゴシック" panose="020B0400000000000000" pitchFamily="50" charset="-128"/>
              <a:cs typeface="+mn-cs"/>
            </a:endParaRPr>
          </a:p>
        </p:txBody>
      </p:sp>
      <p:sp>
        <p:nvSpPr>
          <p:cNvPr id="9" name="コンテンツ プレースホルダー 2"/>
          <p:cNvSpPr>
            <a:spLocks noGrp="1"/>
          </p:cNvSpPr>
          <p:nvPr>
            <p:ph idx="1"/>
          </p:nvPr>
        </p:nvSpPr>
        <p:spPr>
          <a:xfrm>
            <a:off x="896471" y="1326776"/>
            <a:ext cx="10457329" cy="4125118"/>
          </a:xfrm>
        </p:spPr>
        <p:txBody>
          <a:bodyPr>
            <a:noAutofit/>
          </a:bodyPr>
          <a:lstStyle/>
          <a:p>
            <a:pPr marL="0" indent="0">
              <a:lnSpc>
                <a:spcPct val="100000"/>
              </a:lnSpc>
              <a:buNone/>
            </a:pPr>
            <a:r>
              <a:rPr lang="ja-JP" altLang="en-US" sz="3200" dirty="0">
                <a:latin typeface="ＭＳ ゴシック" pitchFamily="49" charset="-128"/>
                <a:ea typeface="ＭＳ ゴシック" pitchFamily="49" charset="-128"/>
              </a:rPr>
              <a:t>①</a:t>
            </a:r>
            <a:r>
              <a:rPr lang="ja-JP" altLang="ja-JP" sz="3200" dirty="0">
                <a:latin typeface="ＭＳ ゴシック" pitchFamily="49" charset="-128"/>
                <a:ea typeface="ＭＳ ゴシック" pitchFamily="49" charset="-128"/>
              </a:rPr>
              <a:t>　</a:t>
            </a:r>
            <a:r>
              <a:rPr lang="ja-JP" altLang="en-US" sz="3200" dirty="0">
                <a:latin typeface="ＭＳ ゴシック" pitchFamily="49" charset="-128"/>
                <a:ea typeface="ＭＳ ゴシック" pitchFamily="49" charset="-128"/>
              </a:rPr>
              <a:t>個人</a:t>
            </a:r>
            <a:r>
              <a:rPr lang="ja-JP" altLang="en-US" sz="3200" dirty="0" smtClean="0">
                <a:latin typeface="ＭＳ ゴシック" pitchFamily="49" charset="-128"/>
                <a:ea typeface="ＭＳ ゴシック" pitchFamily="49" charset="-128"/>
              </a:rPr>
              <a:t>思考</a:t>
            </a:r>
            <a:endParaRPr lang="en-US" altLang="ja-JP" sz="3200" dirty="0" smtClean="0">
              <a:latin typeface="ＭＳ ゴシック" pitchFamily="49" charset="-128"/>
              <a:ea typeface="ＭＳ ゴシック" pitchFamily="49" charset="-128"/>
            </a:endParaRPr>
          </a:p>
          <a:p>
            <a:pPr marL="0" indent="0">
              <a:lnSpc>
                <a:spcPct val="100000"/>
              </a:lnSpc>
              <a:buNone/>
            </a:pPr>
            <a:r>
              <a:rPr lang="ja-JP" altLang="en-US" sz="3200" dirty="0" smtClean="0">
                <a:latin typeface="ＭＳ ゴシック" pitchFamily="49" charset="-128"/>
                <a:ea typeface="ＭＳ ゴシック" pitchFamily="49" charset="-128"/>
              </a:rPr>
              <a:t>　・解決志向アプローチの効果について</a:t>
            </a:r>
            <a:endParaRPr lang="en-US" altLang="ja-JP" sz="3200" dirty="0" smtClean="0">
              <a:latin typeface="ＭＳ ゴシック" pitchFamily="49" charset="-128"/>
              <a:ea typeface="ＭＳ ゴシック" pitchFamily="49" charset="-128"/>
            </a:endParaRPr>
          </a:p>
          <a:p>
            <a:pPr marL="0" indent="0">
              <a:lnSpc>
                <a:spcPct val="100000"/>
              </a:lnSpc>
              <a:buNone/>
            </a:pPr>
            <a:r>
              <a:rPr lang="ja-JP" altLang="en-US" sz="3200" dirty="0" smtClean="0">
                <a:latin typeface="ＭＳ ゴシック" pitchFamily="49" charset="-128"/>
                <a:ea typeface="ＭＳ ゴシック" pitchFamily="49" charset="-128"/>
              </a:rPr>
              <a:t>　・学校教育で活用したい解決志向アプローチ</a:t>
            </a:r>
            <a:endParaRPr lang="en-US" altLang="ja-JP" sz="3200" dirty="0" smtClean="0">
              <a:latin typeface="ＭＳ ゴシック" pitchFamily="49" charset="-128"/>
              <a:ea typeface="ＭＳ ゴシック" pitchFamily="49" charset="-128"/>
            </a:endParaRPr>
          </a:p>
          <a:p>
            <a:pPr marL="0" indent="0">
              <a:lnSpc>
                <a:spcPct val="100000"/>
              </a:lnSpc>
              <a:buNone/>
            </a:pPr>
            <a:r>
              <a:rPr lang="ja-JP" altLang="en-US" sz="3200" dirty="0" smtClean="0">
                <a:latin typeface="ＭＳ ゴシック" pitchFamily="49" charset="-128"/>
                <a:ea typeface="ＭＳ ゴシック" pitchFamily="49" charset="-128"/>
              </a:rPr>
              <a:t>　・解決志向アプローチを学校教育のどのような場面で</a:t>
            </a:r>
            <a:endParaRPr lang="en-US" altLang="ja-JP" sz="3200" dirty="0" smtClean="0">
              <a:latin typeface="ＭＳ ゴシック" pitchFamily="49" charset="-128"/>
              <a:ea typeface="ＭＳ ゴシック" pitchFamily="49" charset="-128"/>
            </a:endParaRPr>
          </a:p>
          <a:p>
            <a:pPr marL="0" indent="0">
              <a:lnSpc>
                <a:spcPct val="100000"/>
              </a:lnSpc>
              <a:buNone/>
            </a:pPr>
            <a:r>
              <a:rPr lang="ja-JP" altLang="en-US" sz="3200" dirty="0" smtClean="0">
                <a:latin typeface="ＭＳ ゴシック" pitchFamily="49" charset="-128"/>
                <a:ea typeface="ＭＳ ゴシック" pitchFamily="49" charset="-128"/>
              </a:rPr>
              <a:t>　　活用するか</a:t>
            </a:r>
            <a:endParaRPr lang="en-US" altLang="ja-JP" sz="3200" dirty="0">
              <a:latin typeface="ＭＳ ゴシック" pitchFamily="49" charset="-128"/>
              <a:ea typeface="ＭＳ ゴシック" pitchFamily="49" charset="-128"/>
            </a:endParaRPr>
          </a:p>
          <a:p>
            <a:pPr marL="0" indent="0">
              <a:lnSpc>
                <a:spcPct val="100000"/>
              </a:lnSpc>
              <a:buNone/>
            </a:pPr>
            <a:r>
              <a:rPr lang="ja-JP" altLang="en-US" sz="3200" dirty="0">
                <a:latin typeface="ＭＳ ゴシック" pitchFamily="49" charset="-128"/>
                <a:ea typeface="ＭＳ ゴシック" pitchFamily="49" charset="-128"/>
              </a:rPr>
              <a:t>②　</a:t>
            </a:r>
            <a:r>
              <a:rPr lang="ja-JP" altLang="en-US" sz="3200" dirty="0" smtClean="0">
                <a:latin typeface="ＭＳ ゴシック" pitchFamily="49" charset="-128"/>
                <a:ea typeface="ＭＳ ゴシック" pitchFamily="49" charset="-128"/>
              </a:rPr>
              <a:t>グループ交流</a:t>
            </a:r>
            <a:endParaRPr kumimoji="1" lang="ja-JP" altLang="en-US" sz="3200" dirty="0"/>
          </a:p>
        </p:txBody>
      </p:sp>
      <p:sp>
        <p:nvSpPr>
          <p:cNvPr id="10" name="角丸四角形 9"/>
          <p:cNvSpPr/>
          <p:nvPr/>
        </p:nvSpPr>
        <p:spPr>
          <a:xfrm>
            <a:off x="7071996" y="4934734"/>
            <a:ext cx="3932941" cy="164771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講義の内容を踏まえて、具体的に考えます。</a:t>
            </a:r>
            <a:endParaRPr kumimoji="1"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702318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502024" y="329270"/>
            <a:ext cx="11259670" cy="5677084"/>
          </a:xfrm>
          <a:noFill/>
          <a:ln>
            <a:solidFill>
              <a:srgbClr val="44546A">
                <a:satMod val="155000"/>
              </a:srgbClr>
            </a:solidFill>
          </a:ln>
        </p:spPr>
        <p:txBody>
          <a:bodyPr anchor="t" anchorCtr="0">
            <a:noAutofit/>
          </a:bodyPr>
          <a:lstStyle/>
          <a:p>
            <a:pPr>
              <a:lnSpc>
                <a:spcPts val="5500"/>
              </a:lnSpc>
            </a:pPr>
            <a:r>
              <a:rPr kumimoji="1" lang="en-US" altLang="ja-JP" sz="3200" dirty="0" smtClean="0">
                <a:latin typeface="ＭＳ ゴシック" panose="020B0609070205080204" pitchFamily="49" charset="-128"/>
                <a:ea typeface="ＭＳ ゴシック" panose="020B0609070205080204" pitchFamily="49" charset="-128"/>
              </a:rPr>
              <a:t>【</a:t>
            </a:r>
            <a:r>
              <a:rPr kumimoji="1" lang="ja-JP" altLang="en-US" sz="3200" dirty="0" smtClean="0">
                <a:latin typeface="ＭＳ ゴシック" panose="020B0609070205080204" pitchFamily="49" charset="-128"/>
                <a:ea typeface="ＭＳ ゴシック" panose="020B0609070205080204" pitchFamily="49" charset="-128"/>
              </a:rPr>
              <a:t>まとめ</a:t>
            </a:r>
            <a:r>
              <a:rPr kumimoji="1" lang="en-US" altLang="ja-JP" sz="3200" dirty="0" smtClean="0">
                <a:latin typeface="ＭＳ ゴシック" panose="020B0609070205080204" pitchFamily="49" charset="-128"/>
                <a:ea typeface="ＭＳ ゴシック" panose="020B0609070205080204" pitchFamily="49" charset="-128"/>
              </a:rPr>
              <a:t>】</a:t>
            </a:r>
            <a:r>
              <a:rPr lang="en-US" altLang="ja-JP" sz="3200" dirty="0">
                <a:latin typeface="ＭＳ ゴシック" panose="020B0609070205080204" pitchFamily="49" charset="-128"/>
                <a:ea typeface="ＭＳ ゴシック" panose="020B0609070205080204" pitchFamily="49" charset="-128"/>
              </a:rPr>
              <a:t/>
            </a:r>
            <a:br>
              <a:rPr lang="en-US" altLang="ja-JP" sz="3200" dirty="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a:t>
            </a:r>
            <a:r>
              <a:rPr lang="ja-JP" altLang="en-US" sz="3200" dirty="0">
                <a:latin typeface="ＭＳ ゴシック" panose="020B0609070205080204" pitchFamily="49" charset="-128"/>
                <a:ea typeface="ＭＳ ゴシック" panose="020B0609070205080204" pitchFamily="49" charset="-128"/>
              </a:rPr>
              <a:t>教育活動の</a:t>
            </a:r>
            <a:r>
              <a:rPr lang="ja-JP" altLang="en-US" sz="3200" dirty="0" smtClean="0">
                <a:latin typeface="ＭＳ ゴシック" panose="020B0609070205080204" pitchFamily="49" charset="-128"/>
                <a:ea typeface="ＭＳ ゴシック" panose="020B0609070205080204" pitchFamily="49" charset="-128"/>
              </a:rPr>
              <a:t>本来の</a:t>
            </a:r>
            <a:r>
              <a:rPr lang="ja-JP" altLang="en-US" sz="3200" dirty="0">
                <a:latin typeface="ＭＳ ゴシック" panose="020B0609070205080204" pitchFamily="49" charset="-128"/>
                <a:ea typeface="ＭＳ ゴシック" panose="020B0609070205080204" pitchFamily="49" charset="-128"/>
              </a:rPr>
              <a:t>ねらいを達成させることを</a:t>
            </a:r>
            <a:r>
              <a:rPr lang="ja-JP" altLang="en-US" sz="3200" dirty="0" smtClean="0">
                <a:latin typeface="ＭＳ ゴシック" panose="020B0609070205080204" pitchFamily="49" charset="-128"/>
                <a:ea typeface="ＭＳ ゴシック" panose="020B0609070205080204" pitchFamily="49" charset="-128"/>
              </a:rPr>
              <a:t>意識し、解</a:t>
            </a:r>
            <a:r>
              <a:rPr lang="en-US" altLang="ja-JP" sz="3200" dirty="0" smtClean="0">
                <a:latin typeface="ＭＳ ゴシック" panose="020B0609070205080204" pitchFamily="49" charset="-128"/>
                <a:ea typeface="ＭＳ ゴシック" panose="020B0609070205080204" pitchFamily="49" charset="-128"/>
              </a:rPr>
              <a:t/>
            </a:r>
            <a:br>
              <a:rPr lang="en-US" altLang="ja-JP" sz="3200" dirty="0" smtClean="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決志向アプローチを活用すること</a:t>
            </a:r>
            <a:r>
              <a:rPr lang="en-US" altLang="ja-JP" sz="3200" dirty="0" smtClean="0">
                <a:latin typeface="ＭＳ ゴシック" panose="020B0609070205080204" pitchFamily="49" charset="-128"/>
                <a:ea typeface="ＭＳ ゴシック" panose="020B0609070205080204" pitchFamily="49" charset="-128"/>
              </a:rPr>
              <a:t/>
            </a:r>
            <a:br>
              <a:rPr lang="en-US" altLang="ja-JP" sz="3200" dirty="0" smtClean="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解決志向アプローチは考え方であることを踏まえること</a:t>
            </a:r>
            <a:r>
              <a:rPr lang="en-US" altLang="ja-JP" sz="3200" dirty="0" smtClean="0">
                <a:latin typeface="ＭＳ ゴシック" panose="020B0609070205080204" pitchFamily="49" charset="-128"/>
                <a:ea typeface="ＭＳ ゴシック" panose="020B0609070205080204" pitchFamily="49" charset="-128"/>
              </a:rPr>
              <a:t/>
            </a:r>
            <a:br>
              <a:rPr lang="en-US" altLang="ja-JP" sz="3200" dirty="0" smtClean="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他の教育相談の技法や手法と併せて活用すると、一層効</a:t>
            </a:r>
            <a:r>
              <a:rPr lang="en-US" altLang="ja-JP" sz="3200" dirty="0" smtClean="0">
                <a:latin typeface="ＭＳ ゴシック" panose="020B0609070205080204" pitchFamily="49" charset="-128"/>
                <a:ea typeface="ＭＳ ゴシック" panose="020B0609070205080204" pitchFamily="49" charset="-128"/>
              </a:rPr>
              <a:t/>
            </a:r>
            <a:br>
              <a:rPr lang="en-US" altLang="ja-JP" sz="3200" dirty="0" smtClean="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果的であると思われること</a:t>
            </a:r>
            <a:r>
              <a:rPr lang="en-US" altLang="ja-JP" sz="3200" dirty="0" smtClean="0">
                <a:latin typeface="ＭＳ ゴシック" panose="020B0609070205080204" pitchFamily="49" charset="-128"/>
                <a:ea typeface="ＭＳ ゴシック" panose="020B0609070205080204" pitchFamily="49" charset="-128"/>
              </a:rPr>
              <a:t/>
            </a:r>
            <a:br>
              <a:rPr lang="en-US" altLang="ja-JP" sz="3200" dirty="0" smtClean="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日頃から、児童生徒理解や教育活動の充実に努め、子</a:t>
            </a:r>
            <a:r>
              <a:rPr lang="ja-JP" altLang="en-US" sz="3200" dirty="0" err="1" smtClean="0">
                <a:latin typeface="ＭＳ ゴシック" panose="020B0609070205080204" pitchFamily="49" charset="-128"/>
                <a:ea typeface="ＭＳ ゴシック" panose="020B0609070205080204" pitchFamily="49" charset="-128"/>
              </a:rPr>
              <a:t>ど</a:t>
            </a:r>
            <a:r>
              <a:rPr lang="en-US" altLang="ja-JP" sz="3200" dirty="0" smtClean="0">
                <a:latin typeface="ＭＳ ゴシック" panose="020B0609070205080204" pitchFamily="49" charset="-128"/>
                <a:ea typeface="ＭＳ ゴシック" panose="020B0609070205080204" pitchFamily="49" charset="-128"/>
              </a:rPr>
              <a:t/>
            </a:r>
            <a:br>
              <a:rPr lang="en-US" altLang="ja-JP" sz="3200" dirty="0" smtClean="0">
                <a:latin typeface="ＭＳ ゴシック" panose="020B0609070205080204" pitchFamily="49" charset="-128"/>
                <a:ea typeface="ＭＳ ゴシック" panose="020B0609070205080204" pitchFamily="49" charset="-128"/>
              </a:rPr>
            </a:br>
            <a:r>
              <a:rPr lang="ja-JP" altLang="en-US" sz="3200" dirty="0" smtClean="0">
                <a:latin typeface="ＭＳ ゴシック" panose="020B0609070205080204" pitchFamily="49" charset="-128"/>
                <a:ea typeface="ＭＳ ゴシック" panose="020B0609070205080204" pitchFamily="49" charset="-128"/>
              </a:rPr>
              <a:t>　もや保護者との信頼関係を築くことが基本であること　</a:t>
            </a:r>
            <a:endParaRPr kumimoji="1" lang="ja-JP" altLang="en-US" sz="3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27</a:t>
            </a:fld>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19807" y="1087091"/>
            <a:ext cx="10533993" cy="4903805"/>
          </a:xfrm>
          <a:ln w="12700">
            <a:solidFill>
              <a:schemeClr val="tx1"/>
            </a:solidFill>
          </a:ln>
        </p:spPr>
        <p:txBody>
          <a:bodyPr>
            <a:noAutofit/>
          </a:bodyPr>
          <a:lstStyle/>
          <a:p>
            <a:pPr>
              <a:lnSpc>
                <a:spcPts val="3200"/>
              </a:lnSpc>
            </a:pPr>
            <a:r>
              <a:rPr lang="ja-JP" altLang="en-US" sz="2400" dirty="0" smtClean="0">
                <a:latin typeface="ＭＳ ゴシック" panose="020B0609070205080204" pitchFamily="49" charset="-128"/>
                <a:ea typeface="ＭＳ ゴシック" panose="020B0609070205080204" pitchFamily="49" charset="-128"/>
              </a:rPr>
              <a:t>１</a:t>
            </a:r>
            <a:r>
              <a:rPr lang="ja-JP" altLang="en-US" sz="2400" dirty="0">
                <a:latin typeface="ＭＳ ゴシック" panose="020B0609070205080204" pitchFamily="49" charset="-128"/>
                <a:ea typeface="ＭＳ ゴシック" panose="020B0609070205080204" pitchFamily="49" charset="-128"/>
              </a:rPr>
              <a:t>　講義「解決志向アプローチの理解」</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ja-JP" altLang="en-US" sz="2400" dirty="0">
                <a:latin typeface="ＭＳ ゴシック" panose="020B0609070205080204" pitchFamily="49" charset="-128"/>
                <a:ea typeface="ＭＳ ゴシック" panose="020B0609070205080204" pitchFamily="49" charset="-128"/>
              </a:rPr>
              <a:t> </a:t>
            </a:r>
            <a:r>
              <a:rPr lang="en-US" altLang="ja-JP" sz="2400" dirty="0">
                <a:latin typeface="ＭＳ ゴシック" panose="020B0609070205080204" pitchFamily="49" charset="-128"/>
                <a:ea typeface="ＭＳ ゴシック" panose="020B0609070205080204" pitchFamily="49" charset="-128"/>
              </a:rPr>
              <a:t>(1)</a:t>
            </a:r>
            <a:r>
              <a:rPr lang="ja-JP" altLang="en-US" sz="2400" dirty="0">
                <a:latin typeface="ＭＳ ゴシック" panose="020B0609070205080204" pitchFamily="49" charset="-128"/>
                <a:ea typeface="ＭＳ ゴシック" panose="020B0609070205080204" pitchFamily="49" charset="-128"/>
              </a:rPr>
              <a:t>解決志向アプローチの基本的な考え方</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en-US" altLang="ja-JP" sz="2400" dirty="0">
                <a:latin typeface="ＭＳ ゴシック" panose="020B0609070205080204" pitchFamily="49" charset="-128"/>
                <a:ea typeface="ＭＳ ゴシック" panose="020B0609070205080204" pitchFamily="49" charset="-128"/>
              </a:rPr>
              <a:t> (2)</a:t>
            </a:r>
            <a:r>
              <a:rPr lang="ja-JP" altLang="en-US" sz="2400" dirty="0">
                <a:latin typeface="ＭＳ ゴシック" panose="020B0609070205080204" pitchFamily="49" charset="-128"/>
                <a:ea typeface="ＭＳ ゴシック" panose="020B0609070205080204" pitchFamily="49" charset="-128"/>
              </a:rPr>
              <a:t>解決志向アプローチの３つのルール</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ja-JP" altLang="en-US" sz="2400" dirty="0">
                <a:latin typeface="ＭＳ ゴシック" panose="020B0609070205080204" pitchFamily="49" charset="-128"/>
                <a:ea typeface="ＭＳ ゴシック" panose="020B0609070205080204" pitchFamily="49" charset="-128"/>
              </a:rPr>
              <a:t>（</a:t>
            </a:r>
            <a:r>
              <a:rPr lang="en-US" altLang="ja-JP" sz="2400" dirty="0">
                <a:latin typeface="ＭＳ ゴシック" panose="020B0609070205080204" pitchFamily="49" charset="-128"/>
                <a:ea typeface="ＭＳ ゴシック" panose="020B0609070205080204" pitchFamily="49" charset="-128"/>
              </a:rPr>
              <a:t>3</a:t>
            </a:r>
            <a:r>
              <a:rPr lang="ja-JP" altLang="en-US" sz="2400" dirty="0">
                <a:latin typeface="ＭＳ ゴシック" panose="020B0609070205080204" pitchFamily="49" charset="-128"/>
                <a:ea typeface="ＭＳ ゴシック" panose="020B0609070205080204" pitchFamily="49" charset="-128"/>
              </a:rPr>
              <a:t>）解決志向アプローチの発想の前提</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ja-JP" altLang="en-US" sz="2400" dirty="0">
                <a:latin typeface="ＭＳ ゴシック" panose="020B0609070205080204" pitchFamily="49" charset="-128"/>
                <a:ea typeface="ＭＳ ゴシック" panose="020B0609070205080204" pitchFamily="49" charset="-128"/>
              </a:rPr>
              <a:t>２　講義・演習「解決志向アプローチを用いた関わりの実際」</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en-US" altLang="ja-JP" sz="2400" dirty="0">
                <a:latin typeface="ＭＳ ゴシック" panose="020B0609070205080204" pitchFamily="49" charset="-128"/>
                <a:ea typeface="ＭＳ ゴシック" panose="020B0609070205080204" pitchFamily="49" charset="-128"/>
              </a:rPr>
              <a:t> (1)</a:t>
            </a:r>
            <a:r>
              <a:rPr lang="ja-JP" altLang="en-US" sz="2400" dirty="0">
                <a:latin typeface="ＭＳ ゴシック" panose="020B0609070205080204" pitchFamily="49" charset="-128"/>
                <a:ea typeface="ＭＳ ゴシック" panose="020B0609070205080204" pitchFamily="49" charset="-128"/>
              </a:rPr>
              <a:t>解決のための３つの役立つもの</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en-US" altLang="ja-JP" sz="2400" dirty="0">
                <a:latin typeface="ＭＳ ゴシック" panose="020B0609070205080204" pitchFamily="49" charset="-128"/>
                <a:ea typeface="ＭＳ ゴシック" panose="020B0609070205080204" pitchFamily="49" charset="-128"/>
              </a:rPr>
              <a:t> (2)</a:t>
            </a:r>
            <a:r>
              <a:rPr lang="ja-JP" altLang="en-US" sz="2400" dirty="0">
                <a:latin typeface="ＭＳ ゴシック" panose="020B0609070205080204" pitchFamily="49" charset="-128"/>
                <a:ea typeface="ＭＳ ゴシック" panose="020B0609070205080204" pitchFamily="49" charset="-128"/>
              </a:rPr>
              <a:t>解決のための手立て</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ja-JP" altLang="en-US" sz="2400" dirty="0">
                <a:latin typeface="ＭＳ ゴシック" panose="020B0609070205080204" pitchFamily="49" charset="-128"/>
                <a:ea typeface="ＭＳ ゴシック" panose="020B0609070205080204" pitchFamily="49" charset="-128"/>
              </a:rPr>
              <a:t>３　演習「解決志向アプローチを用いた教育相談」</a:t>
            </a:r>
            <a:endParaRPr lang="en-US" altLang="ja-JP" sz="2400" dirty="0">
              <a:latin typeface="ＭＳ ゴシック" panose="020B0609070205080204" pitchFamily="49" charset="-128"/>
              <a:ea typeface="ＭＳ ゴシック" panose="020B0609070205080204" pitchFamily="49" charset="-128"/>
            </a:endParaRPr>
          </a:p>
          <a:p>
            <a:pPr>
              <a:lnSpc>
                <a:spcPts val="3200"/>
              </a:lnSpc>
            </a:pPr>
            <a:r>
              <a:rPr lang="ja-JP" altLang="en-US" sz="2400" dirty="0">
                <a:latin typeface="ＭＳ ゴシック" panose="020B0609070205080204" pitchFamily="49" charset="-128"/>
                <a:ea typeface="ＭＳ ゴシック" panose="020B0609070205080204" pitchFamily="49" charset="-128"/>
              </a:rPr>
              <a:t>４　まとめ</a:t>
            </a:r>
          </a:p>
          <a:p>
            <a:pPr marL="342900" lvl="1" indent="0">
              <a:lnSpc>
                <a:spcPct val="100000"/>
              </a:lnSpc>
              <a:buNone/>
            </a:pPr>
            <a:r>
              <a:rPr lang="ja-JP" altLang="en-US" sz="3200" dirty="0">
                <a:latin typeface="ＭＳ ゴシック" panose="020B0609070205080204" pitchFamily="49" charset="-128"/>
                <a:ea typeface="ＭＳ ゴシック" panose="020B0609070205080204" pitchFamily="49" charset="-128"/>
              </a:rPr>
              <a:t>　</a:t>
            </a:r>
          </a:p>
        </p:txBody>
      </p:sp>
      <p:sp>
        <p:nvSpPr>
          <p:cNvPr id="2" name="スライド番号プレースホルダー 1"/>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0667590-9C67-4DC3-B48F-9DEDEDF4E508}" type="slidenum">
              <a:rPr kumimoji="1" lang="ja-JP" altLang="en-US" sz="1200" b="0" i="0" u="none" strike="noStrike" kern="1200" cap="none" spc="0" normalizeH="0" baseline="0" noProof="0" smtClean="0">
                <a:ln>
                  <a:noFill/>
                </a:ln>
                <a:solidFill>
                  <a:prstClr val="black">
                    <a:tint val="75000"/>
                  </a:prstClr>
                </a:solidFill>
                <a:effectLst/>
                <a:uLnTx/>
                <a:uFillTx/>
                <a:latin typeface="Calibri"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tint val="75000"/>
                </a:prstClr>
              </a:solidFill>
              <a:effectLst/>
              <a:uLnTx/>
              <a:uFillTx/>
              <a:latin typeface="Calibri" panose="020F0502020204030204"/>
              <a:ea typeface="游ゴシック" panose="020B0400000000000000" pitchFamily="50" charset="-128"/>
              <a:cs typeface="+mn-cs"/>
            </a:endParaRPr>
          </a:p>
        </p:txBody>
      </p:sp>
      <p:sp>
        <p:nvSpPr>
          <p:cNvPr id="4" name="テキスト ボックス 3"/>
          <p:cNvSpPr txBox="1"/>
          <p:nvPr/>
        </p:nvSpPr>
        <p:spPr>
          <a:xfrm>
            <a:off x="819807" y="393342"/>
            <a:ext cx="1671482" cy="656590"/>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a:spAutoFit/>
          </a:bodyPr>
          <a:lstStyle/>
          <a:p>
            <a:pPr marL="0" marR="0" lvl="0" indent="0" algn="ctr" defTabSz="457200" rtl="0" eaLnBrk="1" fontAlgn="auto" latinLnBrk="0" hangingPunct="1">
              <a:lnSpc>
                <a:spcPts val="4400"/>
              </a:lnSpc>
              <a:spcBef>
                <a:spcPts val="0"/>
              </a:spcBef>
              <a:spcAft>
                <a:spcPts val="0"/>
              </a:spcAft>
              <a:buClrTx/>
              <a:buSzTx/>
              <a:buFontTx/>
              <a:buNone/>
              <a:tabLst/>
              <a:defRPr/>
            </a:pPr>
            <a:r>
              <a:rPr kumimoji="0" lang="ja-JP" altLang="en-US" sz="3600" b="0" i="0" u="none" strike="noStrike" kern="120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内　容</a:t>
            </a:r>
            <a:r>
              <a:rPr kumimoji="0" lang="ja-JP" altLang="en-US"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　</a:t>
            </a:r>
            <a:r>
              <a:rPr kumimoji="0" lang="ja-JP" altLang="en-US" sz="28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a:t>
            </a:r>
            <a:endParaRPr kumimoji="0" lang="en-US" altLang="ja-JP" sz="28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5284652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2363" y="4544291"/>
            <a:ext cx="2001116" cy="2286990"/>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64629" y="2384629"/>
            <a:ext cx="1938850" cy="2159663"/>
          </a:xfrm>
          <a:prstGeom prst="rect">
            <a:avLst/>
          </a:prstGeom>
        </p:spPr>
      </p:pic>
      <p:sp>
        <p:nvSpPr>
          <p:cNvPr id="6" name="正方形/長方形 5"/>
          <p:cNvSpPr/>
          <p:nvPr/>
        </p:nvSpPr>
        <p:spPr>
          <a:xfrm>
            <a:off x="2158138" y="1487861"/>
            <a:ext cx="8084265" cy="769441"/>
          </a:xfrm>
          <a:prstGeom prst="rect">
            <a:avLst/>
          </a:prstGeom>
          <a:noFill/>
        </p:spPr>
        <p:txBody>
          <a:bodyPr wrap="none" lIns="91440" tIns="45720" rIns="91440" bIns="45720">
            <a:spAutoFit/>
          </a:bodyPr>
          <a:lstStyle/>
          <a:p>
            <a:pPr algn="ctr"/>
            <a:r>
              <a:rPr lang="ja-JP" altLang="en-US" sz="4400" b="1" dirty="0">
                <a:ln w="12700">
                  <a:solidFill>
                    <a:schemeClr val="tx2">
                      <a:satMod val="155000"/>
                    </a:schemeClr>
                  </a:solidFill>
                  <a:prstDash val="solid"/>
                </a:ln>
                <a:solidFill>
                  <a:schemeClr val="accent1"/>
                </a:solidFill>
              </a:rPr>
              <a:t>こんなとき、何と言いますか？</a:t>
            </a:r>
          </a:p>
        </p:txBody>
      </p:sp>
      <p:sp>
        <p:nvSpPr>
          <p:cNvPr id="7" name="角丸四角形吹き出し 6"/>
          <p:cNvSpPr/>
          <p:nvPr/>
        </p:nvSpPr>
        <p:spPr>
          <a:xfrm>
            <a:off x="4645430" y="4949388"/>
            <a:ext cx="4666211" cy="1749137"/>
          </a:xfrm>
          <a:prstGeom prst="wedgeRoundRectCallout">
            <a:avLst>
              <a:gd name="adj1" fmla="val -61617"/>
              <a:gd name="adj2" fmla="val 199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latin typeface="HG丸ｺﾞｼｯｸM-PRO" pitchFamily="50" charset="-128"/>
                <a:ea typeface="HG丸ｺﾞｼｯｸM-PRO" pitchFamily="50" charset="-128"/>
              </a:rPr>
              <a:t>先生、</a:t>
            </a:r>
            <a:endParaRPr kumimoji="1" lang="en-US" altLang="ja-JP" sz="2800" b="1" dirty="0">
              <a:solidFill>
                <a:schemeClr val="tx1"/>
              </a:solidFill>
              <a:latin typeface="HG丸ｺﾞｼｯｸM-PRO" pitchFamily="50" charset="-128"/>
              <a:ea typeface="HG丸ｺﾞｼｯｸM-PRO" pitchFamily="50" charset="-128"/>
            </a:endParaRPr>
          </a:p>
          <a:p>
            <a:r>
              <a:rPr kumimoji="1" lang="ja-JP" altLang="en-US" sz="2800" b="1" dirty="0">
                <a:solidFill>
                  <a:schemeClr val="tx1"/>
                </a:solidFill>
                <a:latin typeface="HG丸ｺﾞｼｯｸM-PRO" pitchFamily="50" charset="-128"/>
                <a:ea typeface="HG丸ｺﾞｼｯｸM-PRO" pitchFamily="50" charset="-128"/>
              </a:rPr>
              <a:t>最近なんか、友達がよそよそしくって・・・・・・。</a:t>
            </a:r>
          </a:p>
        </p:txBody>
      </p:sp>
      <p:sp>
        <p:nvSpPr>
          <p:cNvPr id="8" name="角丸四角形吹き出し 7"/>
          <p:cNvSpPr/>
          <p:nvPr/>
        </p:nvSpPr>
        <p:spPr>
          <a:xfrm>
            <a:off x="4456940" y="2505291"/>
            <a:ext cx="4854701" cy="1726134"/>
          </a:xfrm>
          <a:prstGeom prst="wedgeRoundRectCallout">
            <a:avLst>
              <a:gd name="adj1" fmla="val -61617"/>
              <a:gd name="adj2" fmla="val 199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HG丸ｺﾞｼｯｸM-PRO" pitchFamily="50" charset="-128"/>
                <a:ea typeface="HG丸ｺﾞｼｯｸM-PRO" pitchFamily="50" charset="-128"/>
              </a:rPr>
              <a:t>先生、</a:t>
            </a:r>
            <a:endParaRPr lang="en-US" altLang="ja-JP" sz="2800" b="1" dirty="0">
              <a:solidFill>
                <a:schemeClr val="tx1"/>
              </a:solidFill>
              <a:latin typeface="HG丸ｺﾞｼｯｸM-PRO" pitchFamily="50" charset="-128"/>
              <a:ea typeface="HG丸ｺﾞｼｯｸM-PRO" pitchFamily="50" charset="-128"/>
            </a:endParaRPr>
          </a:p>
          <a:p>
            <a:r>
              <a:rPr lang="ja-JP" altLang="en-US" sz="2800" b="1" dirty="0">
                <a:solidFill>
                  <a:schemeClr val="tx1"/>
                </a:solidFill>
                <a:latin typeface="HG丸ｺﾞｼｯｸM-PRO" pitchFamily="50" charset="-128"/>
                <a:ea typeface="HG丸ｺﾞｼｯｸM-PRO" pitchFamily="50" charset="-128"/>
              </a:rPr>
              <a:t>ごめんなさい。</a:t>
            </a:r>
            <a:endParaRPr lang="en-US" altLang="ja-JP" sz="2800" b="1" dirty="0">
              <a:solidFill>
                <a:schemeClr val="tx1"/>
              </a:solidFill>
              <a:latin typeface="HG丸ｺﾞｼｯｸM-PRO" pitchFamily="50" charset="-128"/>
              <a:ea typeface="HG丸ｺﾞｼｯｸM-PRO" pitchFamily="50" charset="-128"/>
            </a:endParaRPr>
          </a:p>
          <a:p>
            <a:r>
              <a:rPr lang="ja-JP" altLang="en-US" sz="2800" b="1" dirty="0">
                <a:solidFill>
                  <a:schemeClr val="tx1"/>
                </a:solidFill>
                <a:latin typeface="HG丸ｺﾞｼｯｸM-PRO" pitchFamily="50" charset="-128"/>
                <a:ea typeface="HG丸ｺﾞｼｯｸM-PRO" pitchFamily="50" charset="-128"/>
              </a:rPr>
              <a:t>廊下のガラス割っちゃいました。</a:t>
            </a:r>
            <a:endParaRPr kumimoji="1" lang="ja-JP" altLang="en-US" sz="2800" b="1" dirty="0">
              <a:solidFill>
                <a:schemeClr val="tx1"/>
              </a:solidFill>
              <a:latin typeface="HG丸ｺﾞｼｯｸM-PRO" pitchFamily="50" charset="-128"/>
              <a:ea typeface="HG丸ｺﾞｼｯｸM-PRO" pitchFamily="50" charset="-128"/>
            </a:endParaRPr>
          </a:p>
        </p:txBody>
      </p:sp>
      <p:sp>
        <p:nvSpPr>
          <p:cNvPr id="9" name="タイトル 1"/>
          <p:cNvSpPr>
            <a:spLocks noGrp="1"/>
          </p:cNvSpPr>
          <p:nvPr>
            <p:ph type="title"/>
          </p:nvPr>
        </p:nvSpPr>
        <p:spPr>
          <a:xfrm>
            <a:off x="74122" y="581755"/>
            <a:ext cx="8765636" cy="711047"/>
          </a:xfrm>
        </p:spPr>
        <p:txBody>
          <a:bodyPr>
            <a:normAutofit fontScale="90000"/>
          </a:bodyPr>
          <a:lstStyle/>
          <a:p>
            <a:r>
              <a:rPr lang="ja-JP" altLang="en-US" sz="3600" dirty="0" smtClean="0">
                <a:latin typeface="HG丸ｺﾞｼｯｸM-PRO" pitchFamily="50" charset="-128"/>
                <a:ea typeface="HG丸ｺﾞｼｯｸM-PRO" pitchFamily="50" charset="-128"/>
              </a:rPr>
              <a:t>（</a:t>
            </a:r>
            <a:r>
              <a:rPr lang="ja-JP" altLang="en-US" sz="3600" dirty="0">
                <a:latin typeface="HG丸ｺﾞｼｯｸM-PRO" pitchFamily="50" charset="-128"/>
                <a:ea typeface="HG丸ｺﾞｼｯｸM-PRO" pitchFamily="50" charset="-128"/>
              </a:rPr>
              <a:t>１）　解決志向アプローチの基本的な考え方</a:t>
            </a:r>
            <a:endParaRPr kumimoji="1" lang="ja-JP" altLang="en-US"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4</a:t>
            </a:fld>
            <a:endParaRPr kumimoji="1" lang="ja-JP" altLang="en-US"/>
          </a:p>
        </p:txBody>
      </p:sp>
      <p:sp>
        <p:nvSpPr>
          <p:cNvPr id="10" name="テキスト ボックス 9"/>
          <p:cNvSpPr txBox="1"/>
          <p:nvPr/>
        </p:nvSpPr>
        <p:spPr>
          <a:xfrm>
            <a:off x="1" y="78919"/>
            <a:ext cx="3281082" cy="307777"/>
          </a:xfrm>
          <a:prstGeom prst="rect">
            <a:avLst/>
          </a:prstGeom>
          <a:noFill/>
        </p:spPr>
        <p:txBody>
          <a:bodyPr wrap="square" rtlCol="0">
            <a:spAutoFit/>
          </a:bodyPr>
          <a:lstStyle/>
          <a:p>
            <a:r>
              <a:rPr lang="ja-JP" altLang="en-US" sz="1400" dirty="0" smtClean="0"/>
              <a:t>１　解決志向アプローチの理解</a:t>
            </a:r>
            <a:endParaRPr lang="ja-JP" altLang="en-US" sz="1400" dirty="0"/>
          </a:p>
        </p:txBody>
      </p:sp>
    </p:spTree>
    <p:extLst>
      <p:ext uri="{BB962C8B-B14F-4D97-AF65-F5344CB8AC3E}">
        <p14:creationId xmlns:p14="http://schemas.microsoft.com/office/powerpoint/2010/main" val="43487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6795909" y="778315"/>
            <a:ext cx="2932671" cy="923330"/>
          </a:xfrm>
          <a:prstGeom prst="rect">
            <a:avLst/>
          </a:prstGeom>
          <a:noFill/>
        </p:spPr>
        <p:txBody>
          <a:bodyPr wrap="square" lIns="91440" tIns="45720" rIns="91440" bIns="45720">
            <a:spAutoFit/>
          </a:bodyPr>
          <a:lstStyle/>
          <a:p>
            <a:pPr algn="ctr"/>
            <a:r>
              <a:rPr lang="ja-JP" altLang="en-US" sz="540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rPr>
              <a:t>解決志向</a:t>
            </a:r>
          </a:p>
        </p:txBody>
      </p:sp>
      <p:sp>
        <p:nvSpPr>
          <p:cNvPr id="6" name="上下矢印 5"/>
          <p:cNvSpPr/>
          <p:nvPr/>
        </p:nvSpPr>
        <p:spPr>
          <a:xfrm rot="16200000">
            <a:off x="5575725" y="543789"/>
            <a:ext cx="604134" cy="139238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7" name="正方形/長方形 6"/>
          <p:cNvSpPr/>
          <p:nvPr/>
        </p:nvSpPr>
        <p:spPr>
          <a:xfrm>
            <a:off x="2200228" y="778315"/>
            <a:ext cx="2932671" cy="923330"/>
          </a:xfrm>
          <a:prstGeom prst="rect">
            <a:avLst/>
          </a:prstGeom>
          <a:noFill/>
        </p:spPr>
        <p:txBody>
          <a:bodyPr wrap="square" lIns="91440" tIns="45720" rIns="91440" bIns="45720">
            <a:spAutoFit/>
          </a:bodyPr>
          <a:lstStyle/>
          <a:p>
            <a:pPr algn="ctr"/>
            <a:r>
              <a:rPr lang="ja-JP" altLang="en-US" sz="540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rPr>
              <a:t>問題志向</a:t>
            </a:r>
          </a:p>
        </p:txBody>
      </p:sp>
      <p:sp>
        <p:nvSpPr>
          <p:cNvPr id="9" name="四角形吹き出し 8"/>
          <p:cNvSpPr/>
          <p:nvPr/>
        </p:nvSpPr>
        <p:spPr>
          <a:xfrm>
            <a:off x="1775476" y="1938778"/>
            <a:ext cx="3484420" cy="1621411"/>
          </a:xfrm>
          <a:prstGeom prst="wedgeRectCallout">
            <a:avLst>
              <a:gd name="adj1" fmla="val -7425"/>
              <a:gd name="adj2" fmla="val -66771"/>
            </a:avLst>
          </a:prstGeom>
          <a:gradFill>
            <a:gsLst>
              <a:gs pos="0">
                <a:schemeClr val="accent1">
                  <a:lumMod val="20000"/>
                  <a:lumOff val="80000"/>
                </a:schemeClr>
              </a:gs>
              <a:gs pos="83000">
                <a:schemeClr val="bg1"/>
              </a:gs>
              <a:gs pos="100000">
                <a:schemeClr val="bg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dirty="0">
                <a:solidFill>
                  <a:schemeClr val="tx1"/>
                </a:solidFill>
                <a:latin typeface="HG丸ｺﾞｼｯｸM-PRO" pitchFamily="50" charset="-128"/>
                <a:ea typeface="HG丸ｺﾞｼｯｸM-PRO" pitchFamily="50" charset="-128"/>
              </a:rPr>
              <a:t>原因を特定し、それを取り除いたり、変化させたりしようとする。</a:t>
            </a:r>
          </a:p>
        </p:txBody>
      </p:sp>
      <p:pic>
        <p:nvPicPr>
          <p:cNvPr id="10" name="図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32727" y="3659164"/>
            <a:ext cx="1379434" cy="1576496"/>
          </a:xfrm>
          <a:prstGeom prst="rect">
            <a:avLst/>
          </a:prstGeom>
        </p:spPr>
      </p:pic>
      <p:sp>
        <p:nvSpPr>
          <p:cNvPr id="2" name="スライド番号プレースホルダー 1"/>
          <p:cNvSpPr>
            <a:spLocks noGrp="1"/>
          </p:cNvSpPr>
          <p:nvPr>
            <p:ph type="sldNum" sz="quarter" idx="12"/>
          </p:nvPr>
        </p:nvSpPr>
        <p:spPr/>
        <p:txBody>
          <a:bodyPr/>
          <a:lstStyle/>
          <a:p>
            <a:fld id="{60667590-9C67-4DC3-B48F-9DEDEDF4E508}" type="slidenum">
              <a:rPr kumimoji="1" lang="ja-JP" altLang="en-US" smtClean="0"/>
              <a:t>5</a:t>
            </a:fld>
            <a:endParaRPr kumimoji="1" lang="ja-JP" altLang="en-US"/>
          </a:p>
        </p:txBody>
      </p:sp>
      <p:sp>
        <p:nvSpPr>
          <p:cNvPr id="13" name="雲形吹き出し 12"/>
          <p:cNvSpPr/>
          <p:nvPr/>
        </p:nvSpPr>
        <p:spPr>
          <a:xfrm>
            <a:off x="5872020" y="1647952"/>
            <a:ext cx="4668983" cy="2306781"/>
          </a:xfrm>
          <a:prstGeom prst="cloudCallout">
            <a:avLst>
              <a:gd name="adj1" fmla="val 44249"/>
              <a:gd name="adj2" fmla="val 55075"/>
            </a:avLst>
          </a:prstGeom>
          <a:solidFill>
            <a:srgbClr val="FFCCFF"/>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r>
              <a:rPr lang="ja-JP" altLang="en-US" sz="2400" dirty="0">
                <a:solidFill>
                  <a:schemeClr val="tx1"/>
                </a:solidFill>
                <a:latin typeface="HG丸ｺﾞｼｯｸM-PRO" pitchFamily="50" charset="-128"/>
                <a:ea typeface="HG丸ｺﾞｼｯｸM-PRO" pitchFamily="50" charset="-128"/>
              </a:rPr>
              <a:t>心の問題で、原因を特定するのは、困難であり、取り除くことも難しい。</a:t>
            </a:r>
          </a:p>
        </p:txBody>
      </p:sp>
      <p:sp>
        <p:nvSpPr>
          <p:cNvPr id="12" name="四角形吹き出し 11"/>
          <p:cNvSpPr/>
          <p:nvPr/>
        </p:nvSpPr>
        <p:spPr>
          <a:xfrm>
            <a:off x="4197470" y="4447412"/>
            <a:ext cx="4008859" cy="1760992"/>
          </a:xfrm>
          <a:prstGeom prst="wedgeRectCallout">
            <a:avLst>
              <a:gd name="adj1" fmla="val 26020"/>
              <a:gd name="adj2" fmla="val -96908"/>
            </a:avLst>
          </a:prstGeom>
          <a:gradFill>
            <a:gsLst>
              <a:gs pos="0">
                <a:srgbClr val="FFCCFF"/>
              </a:gs>
              <a:gs pos="83000">
                <a:schemeClr val="bg1"/>
              </a:gs>
              <a:gs pos="100000">
                <a:schemeClr val="bg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ＭＳ ゴシック" panose="020B0609070205080204" pitchFamily="49" charset="-128"/>
                <a:ea typeface="ＭＳ ゴシック" panose="020B0609070205080204" pitchFamily="49" charset="-128"/>
              </a:rPr>
              <a:t>「解決」について知る方が、問題と原因を把握することよりも有用である。</a:t>
            </a:r>
          </a:p>
        </p:txBody>
      </p:sp>
      <p:pic>
        <p:nvPicPr>
          <p:cNvPr id="14" name="図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8442" y="4247871"/>
            <a:ext cx="2142561" cy="1821177"/>
          </a:xfrm>
          <a:prstGeom prst="rect">
            <a:avLst/>
          </a:prstGeom>
        </p:spPr>
      </p:pic>
      <p:sp>
        <p:nvSpPr>
          <p:cNvPr id="16" name="テキスト ボックス 15"/>
          <p:cNvSpPr txBox="1"/>
          <p:nvPr/>
        </p:nvSpPr>
        <p:spPr>
          <a:xfrm>
            <a:off x="1" y="78919"/>
            <a:ext cx="3281082" cy="307777"/>
          </a:xfrm>
          <a:prstGeom prst="rect">
            <a:avLst/>
          </a:prstGeom>
          <a:noFill/>
        </p:spPr>
        <p:txBody>
          <a:bodyPr wrap="square" rtlCol="0">
            <a:spAutoFit/>
          </a:bodyPr>
          <a:lstStyle/>
          <a:p>
            <a:r>
              <a:rPr lang="ja-JP" altLang="en-US" sz="1400" dirty="0" smtClean="0"/>
              <a:t>１　解決志向アプローチの理解</a:t>
            </a:r>
            <a:endParaRPr lang="ja-JP" alt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四角形吹き出し 8"/>
          <p:cNvSpPr/>
          <p:nvPr/>
        </p:nvSpPr>
        <p:spPr>
          <a:xfrm>
            <a:off x="574700" y="1346209"/>
            <a:ext cx="5551385" cy="1402244"/>
          </a:xfrm>
          <a:prstGeom prst="wedgeRectCallout">
            <a:avLst>
              <a:gd name="adj1" fmla="val 10841"/>
              <a:gd name="adj2" fmla="val 48497"/>
            </a:avLst>
          </a:prstGeom>
          <a:gradFill>
            <a:gsLst>
              <a:gs pos="0">
                <a:srgbClr val="FFCCFF"/>
              </a:gs>
              <a:gs pos="70000">
                <a:schemeClr val="bg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問題にではなく、可能性のあるところ、少しでも変わりうるところに焦点を当てることを重視する。</a:t>
            </a:r>
          </a:p>
        </p:txBody>
      </p:sp>
      <p:sp>
        <p:nvSpPr>
          <p:cNvPr id="12" name="四角形吹き出し 11"/>
          <p:cNvSpPr/>
          <p:nvPr/>
        </p:nvSpPr>
        <p:spPr>
          <a:xfrm>
            <a:off x="6421993" y="1346209"/>
            <a:ext cx="5551385" cy="1391393"/>
          </a:xfrm>
          <a:prstGeom prst="wedgeRectCallout">
            <a:avLst>
              <a:gd name="adj1" fmla="val -14161"/>
              <a:gd name="adj2" fmla="val 48496"/>
            </a:avLst>
          </a:prstGeom>
          <a:gradFill>
            <a:gsLst>
              <a:gs pos="0">
                <a:srgbClr val="FFCCFF"/>
              </a:gs>
              <a:gs pos="70000">
                <a:schemeClr val="bg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kumimoji="1" lang="ja-JP" altLang="en-US" sz="2400" dirty="0">
                <a:solidFill>
                  <a:schemeClr val="tx1"/>
                </a:solidFill>
                <a:latin typeface="HG丸ｺﾞｼｯｸM-PRO" panose="020F0600000000000000" pitchFamily="50" charset="-128"/>
                <a:ea typeface="HG丸ｺﾞｼｯｸM-PRO" panose="020F0600000000000000" pitchFamily="50" charset="-128"/>
              </a:rPr>
              <a:t>問題よりも、人のもつ肯定的な側面に焦点を当て、そうなりたい自分（解決の姿）を実現させていく。</a:t>
            </a:r>
          </a:p>
        </p:txBody>
      </p:sp>
      <p:sp>
        <p:nvSpPr>
          <p:cNvPr id="2" name="対角する 2 つの角を丸めた四角形 1"/>
          <p:cNvSpPr/>
          <p:nvPr/>
        </p:nvSpPr>
        <p:spPr>
          <a:xfrm>
            <a:off x="4079413" y="3697115"/>
            <a:ext cx="6173847" cy="2509327"/>
          </a:xfrm>
          <a:prstGeom prst="round2DiagRect">
            <a:avLst/>
          </a:prstGeom>
          <a:gradFill>
            <a:gsLst>
              <a:gs pos="0">
                <a:srgbClr val="FFCC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3200" dirty="0">
                <a:solidFill>
                  <a:schemeClr val="tx1"/>
                </a:solidFill>
                <a:latin typeface="ＭＳ ゴシック" pitchFamily="49" charset="-128"/>
                <a:ea typeface="ＭＳ ゴシック" pitchFamily="49" charset="-128"/>
              </a:rPr>
              <a:t>本人が望んでいる未来について話し合い、本人が内外にもっているものを利用して、未来を実現できるように支援する。</a:t>
            </a:r>
          </a:p>
        </p:txBody>
      </p:sp>
      <p:sp>
        <p:nvSpPr>
          <p:cNvPr id="10" name="下矢印 9"/>
          <p:cNvSpPr/>
          <p:nvPr/>
        </p:nvSpPr>
        <p:spPr>
          <a:xfrm>
            <a:off x="4745067" y="2795665"/>
            <a:ext cx="627797" cy="884559"/>
          </a:xfrm>
          <a:prstGeom prst="downArrow">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ＭＳ ゴシック" pitchFamily="49" charset="-128"/>
              <a:ea typeface="ＭＳ ゴシック" pitchFamily="49" charset="-128"/>
            </a:endParaRPr>
          </a:p>
        </p:txBody>
      </p:sp>
      <p:sp>
        <p:nvSpPr>
          <p:cNvPr id="15" name="下矢印 14"/>
          <p:cNvSpPr/>
          <p:nvPr/>
        </p:nvSpPr>
        <p:spPr>
          <a:xfrm>
            <a:off x="8569888" y="2795664"/>
            <a:ext cx="627797" cy="884559"/>
          </a:xfrm>
          <a:prstGeom prst="downArrow">
            <a:avLst/>
          </a:prstGeom>
          <a:solidFill>
            <a:srgbClr val="FF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ＭＳ ゴシック" pitchFamily="49" charset="-128"/>
              <a:ea typeface="ＭＳ ゴシック" pitchFamily="49" charset="-128"/>
            </a:endParaRPr>
          </a:p>
        </p:txBody>
      </p:sp>
      <p:pic>
        <p:nvPicPr>
          <p:cNvPr id="1026" name="Picture 2" descr="C:\Users\438924\Pictures\新しいフォルダ\soft_clipart-16.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83855" y="3588147"/>
            <a:ext cx="1478072" cy="1693448"/>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438924\Pictures\gir1-5.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21373" y="4540110"/>
            <a:ext cx="1458040" cy="1666332"/>
          </a:xfrm>
          <a:prstGeom prst="rect">
            <a:avLst/>
          </a:prstGeom>
          <a:noFill/>
          <a:extLst>
            <a:ext uri="{909E8E84-426E-40DD-AFC4-6F175D3DCCD1}">
              <a14:hiddenFill xmlns:a14="http://schemas.microsoft.com/office/drawing/2010/main">
                <a:solidFill>
                  <a:srgbClr val="FFFFFF"/>
                </a:solidFill>
              </a14:hiddenFill>
            </a:ext>
          </a:extLst>
        </p:spPr>
      </p:pic>
      <p:sp>
        <p:nvSpPr>
          <p:cNvPr id="3" name="スライド番号プレースホルダー 2"/>
          <p:cNvSpPr>
            <a:spLocks noGrp="1"/>
          </p:cNvSpPr>
          <p:nvPr>
            <p:ph type="sldNum" sz="quarter" idx="12"/>
          </p:nvPr>
        </p:nvSpPr>
        <p:spPr/>
        <p:txBody>
          <a:bodyPr/>
          <a:lstStyle/>
          <a:p>
            <a:fld id="{60667590-9C67-4DC3-B48F-9DEDEDF4E508}" type="slidenum">
              <a:rPr kumimoji="1" lang="ja-JP" altLang="en-US" smtClean="0"/>
              <a:pPr/>
              <a:t>6</a:t>
            </a:fld>
            <a:endParaRPr kumimoji="1" lang="ja-JP" altLang="en-US"/>
          </a:p>
        </p:txBody>
      </p:sp>
      <p:sp>
        <p:nvSpPr>
          <p:cNvPr id="16" name="テキスト ボックス 15"/>
          <p:cNvSpPr txBox="1"/>
          <p:nvPr/>
        </p:nvSpPr>
        <p:spPr>
          <a:xfrm>
            <a:off x="1" y="78919"/>
            <a:ext cx="3281082" cy="307777"/>
          </a:xfrm>
          <a:prstGeom prst="rect">
            <a:avLst/>
          </a:prstGeom>
          <a:noFill/>
        </p:spPr>
        <p:txBody>
          <a:bodyPr wrap="square" rtlCol="0">
            <a:spAutoFit/>
          </a:bodyPr>
          <a:lstStyle/>
          <a:p>
            <a:r>
              <a:rPr lang="ja-JP" altLang="en-US" sz="1400" dirty="0" smtClean="0"/>
              <a:t>１　解決志向アプローチの理解</a:t>
            </a:r>
            <a:endParaRPr lang="ja-JP" altLang="en-US" sz="1400" dirty="0"/>
          </a:p>
        </p:txBody>
      </p:sp>
    </p:spTree>
    <p:extLst>
      <p:ext uri="{BB962C8B-B14F-4D97-AF65-F5344CB8AC3E}">
        <p14:creationId xmlns:p14="http://schemas.microsoft.com/office/powerpoint/2010/main" val="29350415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36759" y="724873"/>
            <a:ext cx="1437978" cy="1643403"/>
          </a:xfrm>
          <a:prstGeom prst="rect">
            <a:avLst/>
          </a:prstGeom>
        </p:spPr>
      </p:pic>
      <p:pic>
        <p:nvPicPr>
          <p:cNvPr id="5" name="図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00108" y="4853977"/>
            <a:ext cx="1547184" cy="1723391"/>
          </a:xfrm>
          <a:prstGeom prst="rect">
            <a:avLst/>
          </a:prstGeom>
        </p:spPr>
      </p:pic>
      <p:sp>
        <p:nvSpPr>
          <p:cNvPr id="7" name="角丸四角形吹き出し 6"/>
          <p:cNvSpPr/>
          <p:nvPr/>
        </p:nvSpPr>
        <p:spPr>
          <a:xfrm>
            <a:off x="3147292" y="806834"/>
            <a:ext cx="5129320" cy="897914"/>
          </a:xfrm>
          <a:prstGeom prst="wedgeRoundRectCallout">
            <a:avLst>
              <a:gd name="adj1" fmla="val 66885"/>
              <a:gd name="adj2" fmla="val 31228"/>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a:solidFill>
                  <a:schemeClr val="tx1"/>
                </a:solidFill>
                <a:latin typeface="HG丸ｺﾞｼｯｸM-PRO" pitchFamily="50" charset="-128"/>
                <a:ea typeface="HG丸ｺﾞｼｯｸM-PRO" pitchFamily="50" charset="-128"/>
              </a:rPr>
              <a:t>先生、最近なんか、友達がよそよそしくって・・・・・・。</a:t>
            </a:r>
          </a:p>
        </p:txBody>
      </p:sp>
      <p:sp>
        <p:nvSpPr>
          <p:cNvPr id="8" name="角丸四角形吹き出し 7"/>
          <p:cNvSpPr/>
          <p:nvPr/>
        </p:nvSpPr>
        <p:spPr>
          <a:xfrm>
            <a:off x="3328370" y="5153243"/>
            <a:ext cx="4853502" cy="953488"/>
          </a:xfrm>
          <a:prstGeom prst="wedgeRoundRectCallout">
            <a:avLst>
              <a:gd name="adj1" fmla="val -61617"/>
              <a:gd name="adj2" fmla="val 1991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400" b="1" dirty="0">
                <a:solidFill>
                  <a:schemeClr val="tx1"/>
                </a:solidFill>
                <a:latin typeface="HG丸ｺﾞｼｯｸM-PRO" pitchFamily="50" charset="-128"/>
                <a:ea typeface="HG丸ｺﾞｼｯｸM-PRO" pitchFamily="50" charset="-128"/>
              </a:rPr>
              <a:t>先生、ごめんなさい。</a:t>
            </a:r>
            <a:endParaRPr lang="en-US" altLang="ja-JP" sz="2400" b="1" dirty="0">
              <a:solidFill>
                <a:schemeClr val="tx1"/>
              </a:solidFill>
              <a:latin typeface="HG丸ｺﾞｼｯｸM-PRO" pitchFamily="50" charset="-128"/>
              <a:ea typeface="HG丸ｺﾞｼｯｸM-PRO" pitchFamily="50" charset="-128"/>
            </a:endParaRPr>
          </a:p>
          <a:p>
            <a:r>
              <a:rPr lang="ja-JP" altLang="en-US" sz="2400" b="1" dirty="0">
                <a:solidFill>
                  <a:schemeClr val="tx1"/>
                </a:solidFill>
                <a:latin typeface="HG丸ｺﾞｼｯｸM-PRO" pitchFamily="50" charset="-128"/>
                <a:ea typeface="HG丸ｺﾞｼｯｸM-PRO" pitchFamily="50" charset="-128"/>
              </a:rPr>
              <a:t>廊下のガラス割っちゃいました。</a:t>
            </a:r>
            <a:endParaRPr kumimoji="1" lang="ja-JP" altLang="en-US" sz="2400" b="1" dirty="0">
              <a:solidFill>
                <a:schemeClr val="tx1"/>
              </a:solidFill>
              <a:latin typeface="HG丸ｺﾞｼｯｸM-PRO" pitchFamily="50" charset="-128"/>
              <a:ea typeface="HG丸ｺﾞｼｯｸM-PRO" pitchFamily="50" charset="-128"/>
            </a:endParaRPr>
          </a:p>
        </p:txBody>
      </p:sp>
      <p:pic>
        <p:nvPicPr>
          <p:cNvPr id="1026" name="Picture 2" descr="C:\Users\438924\AppData\Local\Microsoft\Windows\Temporary Internet Files\Content.IE5\W7ZBBHUI\MC900421766[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20927" y="3111005"/>
            <a:ext cx="1473098" cy="1367028"/>
          </a:xfrm>
          <a:prstGeom prst="rect">
            <a:avLst/>
          </a:prstGeom>
          <a:noFill/>
          <a:extLst>
            <a:ext uri="{909E8E84-426E-40DD-AFC4-6F175D3DCCD1}">
              <a14:hiddenFill xmlns:a14="http://schemas.microsoft.com/office/drawing/2010/main">
                <a:solidFill>
                  <a:srgbClr val="FFFFFF"/>
                </a:solidFill>
              </a14:hiddenFill>
            </a:ext>
          </a:extLst>
        </p:spPr>
      </p:pic>
      <p:pic>
        <p:nvPicPr>
          <p:cNvPr id="9" name="図 10"/>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936759" y="2907094"/>
            <a:ext cx="1606550" cy="137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右矢印 1"/>
          <p:cNvSpPr/>
          <p:nvPr/>
        </p:nvSpPr>
        <p:spPr>
          <a:xfrm rot="16200000">
            <a:off x="6548879" y="1665575"/>
            <a:ext cx="1335504" cy="1440000"/>
          </a:xfrm>
          <a:prstGeom prst="rightArrow">
            <a:avLst>
              <a:gd name="adj1" fmla="val 51687"/>
              <a:gd name="adj2" fmla="val 3212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4" name="正方形/長方形 13"/>
          <p:cNvSpPr/>
          <p:nvPr/>
        </p:nvSpPr>
        <p:spPr>
          <a:xfrm>
            <a:off x="4886813" y="2372699"/>
            <a:ext cx="3124805" cy="43523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ＭＳ ゴシック" panose="020B0609070205080204" pitchFamily="49" charset="-128"/>
                <a:ea typeface="ＭＳ ゴシック" panose="020B0609070205080204" pitchFamily="49" charset="-128"/>
              </a:rPr>
              <a:t>相談者の</a:t>
            </a:r>
            <a:r>
              <a:rPr kumimoji="1" lang="ja-JP" altLang="en-US" b="1" dirty="0">
                <a:solidFill>
                  <a:schemeClr val="tx1"/>
                </a:solidFill>
                <a:latin typeface="ＭＳ ゴシック" panose="020B0609070205080204" pitchFamily="49" charset="-128"/>
                <a:ea typeface="ＭＳ ゴシック" panose="020B0609070205080204" pitchFamily="49" charset="-128"/>
              </a:rPr>
              <a:t>要素が強い</a:t>
            </a:r>
          </a:p>
        </p:txBody>
      </p:sp>
      <p:sp>
        <p:nvSpPr>
          <p:cNvPr id="15" name="右矢印 14"/>
          <p:cNvSpPr/>
          <p:nvPr/>
        </p:nvSpPr>
        <p:spPr>
          <a:xfrm rot="16200000">
            <a:off x="3359208" y="2016277"/>
            <a:ext cx="1350420" cy="727362"/>
          </a:xfrm>
          <a:prstGeom prst="rightArrow">
            <a:avLst/>
          </a:prstGeom>
          <a:gradFill>
            <a:gsLst>
              <a:gs pos="0">
                <a:srgbClr val="FFCCFF"/>
              </a:gs>
              <a:gs pos="70000">
                <a:schemeClr val="bg1"/>
              </a:gs>
            </a:gsLst>
            <a:lin ang="5400000" scaled="0"/>
          </a:gradFill>
          <a:ln w="222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12" name="スライド番号プレースホルダー 11"/>
          <p:cNvSpPr>
            <a:spLocks noGrp="1"/>
          </p:cNvSpPr>
          <p:nvPr>
            <p:ph type="sldNum" sz="quarter" idx="12"/>
          </p:nvPr>
        </p:nvSpPr>
        <p:spPr/>
        <p:txBody>
          <a:bodyPr/>
          <a:lstStyle/>
          <a:p>
            <a:fld id="{60667590-9C67-4DC3-B48F-9DEDEDF4E508}" type="slidenum">
              <a:rPr kumimoji="1" lang="ja-JP" altLang="en-US" smtClean="0"/>
              <a:t>7</a:t>
            </a:fld>
            <a:endParaRPr kumimoji="1" lang="ja-JP" altLang="en-US"/>
          </a:p>
        </p:txBody>
      </p:sp>
      <p:sp>
        <p:nvSpPr>
          <p:cNvPr id="19" name="正方形/長方形 18"/>
          <p:cNvSpPr/>
          <p:nvPr/>
        </p:nvSpPr>
        <p:spPr>
          <a:xfrm>
            <a:off x="5201663" y="3029408"/>
            <a:ext cx="791906" cy="769441"/>
          </a:xfrm>
          <a:prstGeom prst="rect">
            <a:avLst/>
          </a:prstGeom>
          <a:noFill/>
        </p:spPr>
        <p:txBody>
          <a:bodyPr wrap="square" lIns="91440" tIns="45720" rIns="91440" bIns="45720">
            <a:spAutoFit/>
          </a:bodyPr>
          <a:lstStyle/>
          <a:p>
            <a:r>
              <a:rPr lang="en-US" altLang="ja-JP" sz="4400" b="1" spc="-4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rPr>
              <a:t>or</a:t>
            </a:r>
            <a:endParaRPr lang="ja-JP" altLang="en-US" sz="4400" b="1" spc="-4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3147293" y="3079475"/>
            <a:ext cx="1774253" cy="707886"/>
          </a:xfrm>
          <a:prstGeom prst="rect">
            <a:avLst/>
          </a:prstGeom>
          <a:noFill/>
          <a:ln w="19050">
            <a:solidFill>
              <a:schemeClr val="accent2">
                <a:lumMod val="75000"/>
              </a:schemeClr>
            </a:solidFill>
          </a:ln>
        </p:spPr>
        <p:txBody>
          <a:bodyPr wrap="square" lIns="91440" tIns="45720" rIns="91440" bIns="45720">
            <a:spAutoFit/>
          </a:bodyPr>
          <a:lstStyle/>
          <a:p>
            <a:r>
              <a:rPr lang="ja-JP" altLang="en-US" sz="4000" b="1" spc="-4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rPr>
              <a:t>指導者</a:t>
            </a:r>
            <a:endParaRPr lang="ja-JP" altLang="en-US" sz="4000" b="1" u="sng" spc="-4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endParaRPr>
          </a:p>
        </p:txBody>
      </p:sp>
      <p:sp>
        <p:nvSpPr>
          <p:cNvPr id="18" name="正方形/長方形 17"/>
          <p:cNvSpPr/>
          <p:nvPr/>
        </p:nvSpPr>
        <p:spPr>
          <a:xfrm>
            <a:off x="6277992" y="3079475"/>
            <a:ext cx="1998619" cy="707886"/>
          </a:xfrm>
          <a:prstGeom prst="rect">
            <a:avLst/>
          </a:prstGeom>
          <a:noFill/>
          <a:ln w="38100">
            <a:solidFill>
              <a:schemeClr val="accent2">
                <a:lumMod val="75000"/>
              </a:schemeClr>
            </a:solidFill>
          </a:ln>
        </p:spPr>
        <p:txBody>
          <a:bodyPr wrap="square" lIns="91440" tIns="45720" rIns="91440" bIns="45720">
            <a:spAutoFit/>
          </a:bodyPr>
          <a:lstStyle/>
          <a:p>
            <a:pPr algn="ctr"/>
            <a:r>
              <a:rPr lang="ja-JP" altLang="en-US" sz="4000" b="1" spc="-40" dirty="0" smtClean="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rPr>
              <a:t>相談者</a:t>
            </a:r>
            <a:endParaRPr lang="ja-JP" altLang="en-US" sz="4000" b="1" spc="-40" dirty="0">
              <a:ln w="12700">
                <a:solidFill>
                  <a:schemeClr val="tx2">
                    <a:satMod val="155000"/>
                  </a:schemeClr>
                </a:solidFill>
                <a:prstDash val="solid"/>
              </a:ln>
              <a:solidFill>
                <a:srgbClr val="FF0000"/>
              </a:solidFill>
              <a:latin typeface="ＭＳ ゴシック" panose="020B0609070205080204" pitchFamily="49" charset="-128"/>
              <a:ea typeface="ＭＳ ゴシック" panose="020B0609070205080204" pitchFamily="49" charset="-128"/>
            </a:endParaRPr>
          </a:p>
        </p:txBody>
      </p:sp>
      <p:sp>
        <p:nvSpPr>
          <p:cNvPr id="20" name="右矢印 19"/>
          <p:cNvSpPr/>
          <p:nvPr/>
        </p:nvSpPr>
        <p:spPr>
          <a:xfrm rot="5400000" flipV="1">
            <a:off x="3309271" y="3762456"/>
            <a:ext cx="1359265" cy="1440000"/>
          </a:xfrm>
          <a:prstGeom prst="rightArrow">
            <a:avLst>
              <a:gd name="adj1" fmla="val 51687"/>
              <a:gd name="adj2" fmla="val 32121"/>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21" name="右矢印 20"/>
          <p:cNvSpPr/>
          <p:nvPr/>
        </p:nvSpPr>
        <p:spPr>
          <a:xfrm rot="5400000" flipV="1">
            <a:off x="6541421" y="4114352"/>
            <a:ext cx="1350420" cy="727362"/>
          </a:xfrm>
          <a:prstGeom prst="rightArrow">
            <a:avLst/>
          </a:prstGeom>
          <a:gradFill>
            <a:gsLst>
              <a:gs pos="0">
                <a:srgbClr val="FFCCFF"/>
              </a:gs>
              <a:gs pos="70000">
                <a:schemeClr val="bg1"/>
              </a:gs>
            </a:gsLst>
            <a:lin ang="5400000" scaled="0"/>
          </a:gradFill>
          <a:ln w="222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3437720" y="4042801"/>
            <a:ext cx="3124805" cy="435233"/>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latin typeface="ＭＳ ゴシック" panose="020B0609070205080204" pitchFamily="49" charset="-128"/>
                <a:ea typeface="ＭＳ ゴシック" panose="020B0609070205080204" pitchFamily="49" charset="-128"/>
              </a:rPr>
              <a:t>指導者の要素が強い</a:t>
            </a:r>
          </a:p>
        </p:txBody>
      </p:sp>
      <p:sp>
        <p:nvSpPr>
          <p:cNvPr id="22" name="テキスト ボックス 21"/>
          <p:cNvSpPr txBox="1"/>
          <p:nvPr/>
        </p:nvSpPr>
        <p:spPr>
          <a:xfrm>
            <a:off x="1" y="78919"/>
            <a:ext cx="3281082" cy="307777"/>
          </a:xfrm>
          <a:prstGeom prst="rect">
            <a:avLst/>
          </a:prstGeom>
          <a:noFill/>
        </p:spPr>
        <p:txBody>
          <a:bodyPr wrap="square" rtlCol="0">
            <a:spAutoFit/>
          </a:bodyPr>
          <a:lstStyle/>
          <a:p>
            <a:r>
              <a:rPr lang="ja-JP" altLang="en-US" sz="1400" dirty="0" smtClean="0"/>
              <a:t>１　解決志向アプローチの理解</a:t>
            </a:r>
            <a:endParaRPr lang="ja-JP" altLang="en-US" sz="1400" dirty="0"/>
          </a:p>
        </p:txBody>
      </p:sp>
    </p:spTree>
    <p:extLst>
      <p:ext uri="{BB962C8B-B14F-4D97-AF65-F5344CB8AC3E}">
        <p14:creationId xmlns:p14="http://schemas.microsoft.com/office/powerpoint/2010/main" val="1733189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680716"/>
            <a:ext cx="8705088" cy="549274"/>
          </a:xfrm>
        </p:spPr>
        <p:txBody>
          <a:bodyPr>
            <a:normAutofit/>
          </a:bodyPr>
          <a:lstStyle/>
          <a:p>
            <a:r>
              <a:rPr lang="ja-JP" altLang="en-US" sz="3200" dirty="0">
                <a:latin typeface="HG丸ｺﾞｼｯｸM-PRO" pitchFamily="50" charset="-128"/>
                <a:ea typeface="HG丸ｺﾞｼｯｸM-PRO" pitchFamily="50" charset="-128"/>
              </a:rPr>
              <a:t>（２）　解決志向アプローチの３つのルール</a:t>
            </a:r>
          </a:p>
        </p:txBody>
      </p:sp>
      <p:sp>
        <p:nvSpPr>
          <p:cNvPr id="4" name="スライド番号プレースホルダー 3"/>
          <p:cNvSpPr>
            <a:spLocks noGrp="1"/>
          </p:cNvSpPr>
          <p:nvPr>
            <p:ph type="sldNum" sz="quarter" idx="12"/>
          </p:nvPr>
        </p:nvSpPr>
        <p:spPr/>
        <p:txBody>
          <a:bodyPr/>
          <a:lstStyle/>
          <a:p>
            <a:fld id="{60667590-9C67-4DC3-B48F-9DEDEDF4E508}" type="slidenum">
              <a:rPr kumimoji="1" lang="ja-JP" altLang="en-US" smtClean="0"/>
              <a:t>8</a:t>
            </a:fld>
            <a:endParaRPr kumimoji="1" lang="ja-JP" altLang="en-US" dirty="0"/>
          </a:p>
        </p:txBody>
      </p:sp>
      <p:sp>
        <p:nvSpPr>
          <p:cNvPr id="5" name="角丸四角形 4"/>
          <p:cNvSpPr/>
          <p:nvPr/>
        </p:nvSpPr>
        <p:spPr>
          <a:xfrm>
            <a:off x="983412" y="1627774"/>
            <a:ext cx="9989388" cy="3604195"/>
          </a:xfrm>
          <a:prstGeom prst="roundRect">
            <a:avLst/>
          </a:prstGeom>
          <a:gradFill>
            <a:gsLst>
              <a:gs pos="0">
                <a:srgbClr val="FFCC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20000"/>
              </a:lnSpc>
            </a:pPr>
            <a:r>
              <a:rPr lang="ja-JP" altLang="en-US" sz="3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rPr>
              <a:t>①　うまくいっていることは続けよう</a:t>
            </a:r>
            <a:endParaRPr lang="en-US" altLang="ja-JP" sz="3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endParaRPr>
          </a:p>
          <a:p>
            <a:pPr marL="898525" indent="-898525" algn="just">
              <a:lnSpc>
                <a:spcPct val="120000"/>
              </a:lnSpc>
            </a:pPr>
            <a:endParaRPr lang="en-US" altLang="ja-JP" sz="1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endParaRPr>
          </a:p>
          <a:p>
            <a:pPr marL="457200" indent="-457200" algn="just">
              <a:lnSpc>
                <a:spcPct val="120000"/>
              </a:lnSpc>
            </a:pPr>
            <a:r>
              <a:rPr lang="ja-JP" altLang="en-US" sz="3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rPr>
              <a:t>②　やってみて、結果がよければまたやってみよう</a:t>
            </a:r>
            <a:endParaRPr lang="en-US" altLang="ja-JP" sz="3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endParaRPr>
          </a:p>
          <a:p>
            <a:pPr marL="898525" indent="-898525" algn="just">
              <a:lnSpc>
                <a:spcPct val="120000"/>
              </a:lnSpc>
            </a:pPr>
            <a:endParaRPr lang="en-US" altLang="ja-JP" sz="1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endParaRPr>
          </a:p>
          <a:p>
            <a:pPr marL="457200" indent="-457200" algn="just">
              <a:lnSpc>
                <a:spcPct val="120000"/>
              </a:lnSpc>
            </a:pPr>
            <a:r>
              <a:rPr lang="ja-JP" altLang="en-US" sz="3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rPr>
              <a:t>③　よい変化がなければ、何か違ったことをやってみよう</a:t>
            </a:r>
            <a:endParaRPr lang="en-US" altLang="ja-JP"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endParaRPr>
          </a:p>
        </p:txBody>
      </p:sp>
      <p:pic>
        <p:nvPicPr>
          <p:cNvPr id="8" name="図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00445" y="5749926"/>
            <a:ext cx="1000125" cy="971550"/>
          </a:xfrm>
          <a:prstGeom prst="rect">
            <a:avLst/>
          </a:prstGeom>
        </p:spPr>
      </p:pic>
      <p:sp>
        <p:nvSpPr>
          <p:cNvPr id="9" name="角丸四角形吹き出し 8"/>
          <p:cNvSpPr/>
          <p:nvPr/>
        </p:nvSpPr>
        <p:spPr>
          <a:xfrm>
            <a:off x="2552936" y="5535181"/>
            <a:ext cx="6078760" cy="792088"/>
          </a:xfrm>
          <a:prstGeom prst="wedgeRoundRectCallout">
            <a:avLst>
              <a:gd name="adj1" fmla="val 53423"/>
              <a:gd name="adj2" fmla="val 20714"/>
              <a:gd name="adj3" fmla="val 16667"/>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t" anchorCtr="0"/>
          <a:lstStyle/>
          <a:p>
            <a:r>
              <a:rPr lang="ja-JP" altLang="en-US" sz="2400" dirty="0">
                <a:solidFill>
                  <a:schemeClr val="tx1"/>
                </a:solidFill>
              </a:rPr>
              <a:t>何か問題</a:t>
            </a:r>
            <a:r>
              <a:rPr lang="ja-JP" altLang="en-US" sz="2400">
                <a:solidFill>
                  <a:schemeClr val="tx1"/>
                </a:solidFill>
              </a:rPr>
              <a:t>が</a:t>
            </a:r>
            <a:r>
              <a:rPr lang="ja-JP" altLang="en-US" sz="2400" smtClean="0">
                <a:solidFill>
                  <a:schemeClr val="tx1"/>
                </a:solidFill>
              </a:rPr>
              <a:t>起こって</a:t>
            </a:r>
            <a:r>
              <a:rPr lang="ja-JP" altLang="en-US" sz="2400" dirty="0">
                <a:solidFill>
                  <a:schemeClr val="tx1"/>
                </a:solidFill>
              </a:rPr>
              <a:t>いるときは、ルール違反が考えられますよ。</a:t>
            </a:r>
          </a:p>
        </p:txBody>
      </p:sp>
      <p:sp>
        <p:nvSpPr>
          <p:cNvPr id="3" name="上矢印 2"/>
          <p:cNvSpPr/>
          <p:nvPr/>
        </p:nvSpPr>
        <p:spPr>
          <a:xfrm>
            <a:off x="10663809" y="1812357"/>
            <a:ext cx="1379981" cy="3140456"/>
          </a:xfrm>
          <a:prstGeom prst="upArrow">
            <a:avLst>
              <a:gd name="adj1" fmla="val 66647"/>
              <a:gd name="adj2" fmla="val 4766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800" dirty="0">
                <a:solidFill>
                  <a:schemeClr val="tx1"/>
                </a:solidFill>
                <a:latin typeface="ＭＳ ゴシック" panose="020B0609070205080204" pitchFamily="49" charset="-128"/>
                <a:ea typeface="ＭＳ ゴシック" panose="020B0609070205080204" pitchFamily="49" charset="-128"/>
              </a:rPr>
              <a:t>「</a:t>
            </a:r>
            <a:r>
              <a:rPr lang="ja-JP" altLang="en-US" sz="2800" b="1" dirty="0">
                <a:solidFill>
                  <a:schemeClr val="tx1"/>
                </a:solidFill>
                <a:latin typeface="ＭＳ ゴシック" panose="020B0609070205080204" pitchFamily="49" charset="-128"/>
                <a:ea typeface="ＭＳ ゴシック" panose="020B0609070205080204" pitchFamily="49" charset="-128"/>
              </a:rPr>
              <a:t>良循環</a:t>
            </a:r>
            <a:r>
              <a:rPr lang="ja-JP" altLang="en-US" sz="2800" dirty="0">
                <a:solidFill>
                  <a:schemeClr val="tx1"/>
                </a:solidFill>
                <a:latin typeface="ＭＳ ゴシック" panose="020B0609070205080204" pitchFamily="49" charset="-128"/>
                <a:ea typeface="ＭＳ ゴシック" panose="020B0609070205080204" pitchFamily="49" charset="-128"/>
              </a:rPr>
              <a:t>」を</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lgn="ctr"/>
            <a:r>
              <a:rPr lang="ja-JP" altLang="en-US" sz="2800" dirty="0">
                <a:solidFill>
                  <a:schemeClr val="tx1"/>
                </a:solidFill>
                <a:latin typeface="ＭＳ ゴシック" panose="020B0609070205080204" pitchFamily="49" charset="-128"/>
                <a:ea typeface="ＭＳ ゴシック" panose="020B0609070205080204" pitchFamily="49" charset="-128"/>
              </a:rPr>
              <a:t>つくるため</a:t>
            </a:r>
          </a:p>
        </p:txBody>
      </p:sp>
      <p:sp>
        <p:nvSpPr>
          <p:cNvPr id="10" name="テキスト ボックス 9"/>
          <p:cNvSpPr txBox="1"/>
          <p:nvPr/>
        </p:nvSpPr>
        <p:spPr>
          <a:xfrm>
            <a:off x="1" y="78919"/>
            <a:ext cx="3281082" cy="307777"/>
          </a:xfrm>
          <a:prstGeom prst="rect">
            <a:avLst/>
          </a:prstGeom>
          <a:noFill/>
        </p:spPr>
        <p:txBody>
          <a:bodyPr wrap="square" rtlCol="0">
            <a:spAutoFit/>
          </a:bodyPr>
          <a:lstStyle/>
          <a:p>
            <a:r>
              <a:rPr lang="ja-JP" altLang="en-US" sz="1400" dirty="0" smtClean="0"/>
              <a:t>１　解決志向アプローチの理解</a:t>
            </a:r>
            <a:endParaRPr lang="ja-JP"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630153"/>
            <a:ext cx="11645660" cy="663811"/>
          </a:xfrm>
        </p:spPr>
        <p:txBody>
          <a:bodyPr anchor="t">
            <a:normAutofit fontScale="90000"/>
          </a:bodyPr>
          <a:lstStyle/>
          <a:p>
            <a:pPr>
              <a:lnSpc>
                <a:spcPct val="100000"/>
              </a:lnSpc>
            </a:pPr>
            <a:r>
              <a:rPr lang="ja-JP" altLang="en-US" sz="3600" dirty="0">
                <a:latin typeface="HG丸ｺﾞｼｯｸM-PRO" pitchFamily="50" charset="-128"/>
                <a:ea typeface="HG丸ｺﾞｼｯｸM-PRO" pitchFamily="50" charset="-128"/>
              </a:rPr>
              <a:t>（３）　解決志向アプローチの発想の</a:t>
            </a:r>
            <a:r>
              <a:rPr lang="ja-JP" altLang="en-US" sz="3600" dirty="0" smtClean="0">
                <a:latin typeface="HG丸ｺﾞｼｯｸM-PRO" pitchFamily="50" charset="-128"/>
                <a:ea typeface="HG丸ｺﾞｼｯｸM-PRO" pitchFamily="50" charset="-128"/>
              </a:rPr>
              <a:t>前提</a:t>
            </a:r>
            <a:r>
              <a:rPr lang="ja-JP" altLang="en-US" sz="3600" dirty="0">
                <a:latin typeface="HG丸ｺﾞｼｯｸM-PRO" pitchFamily="50" charset="-128"/>
                <a:ea typeface="HG丸ｺﾞｼｯｸM-PRO" pitchFamily="50" charset="-128"/>
              </a:rPr>
              <a:t>　（基本的な姿勢）</a:t>
            </a:r>
            <a:r>
              <a:rPr lang="ja-JP" altLang="en-US" sz="3600" dirty="0"/>
              <a:t/>
            </a:r>
            <a:br>
              <a:rPr lang="ja-JP" altLang="en-US" sz="3600" dirty="0"/>
            </a:br>
            <a:endParaRPr kumimoji="1" lang="ja-JP" altLang="en-US" dirty="0"/>
          </a:p>
        </p:txBody>
      </p:sp>
      <p:sp>
        <p:nvSpPr>
          <p:cNvPr id="6" name="スライド番号プレースホルダー 5"/>
          <p:cNvSpPr>
            <a:spLocks noGrp="1"/>
          </p:cNvSpPr>
          <p:nvPr>
            <p:ph type="sldNum" sz="quarter" idx="12"/>
          </p:nvPr>
        </p:nvSpPr>
        <p:spPr/>
        <p:txBody>
          <a:bodyPr/>
          <a:lstStyle/>
          <a:p>
            <a:fld id="{60667590-9C67-4DC3-B48F-9DEDEDF4E508}" type="slidenum">
              <a:rPr kumimoji="1" lang="ja-JP" altLang="en-US" smtClean="0"/>
              <a:t>9</a:t>
            </a:fld>
            <a:endParaRPr kumimoji="1" lang="ja-JP" altLang="en-US" dirty="0"/>
          </a:p>
        </p:txBody>
      </p:sp>
      <p:sp>
        <p:nvSpPr>
          <p:cNvPr id="9" name="角丸四角形 8"/>
          <p:cNvSpPr/>
          <p:nvPr/>
        </p:nvSpPr>
        <p:spPr>
          <a:xfrm>
            <a:off x="1052419" y="1605252"/>
            <a:ext cx="10230927" cy="4697887"/>
          </a:xfrm>
          <a:prstGeom prst="roundRect">
            <a:avLst/>
          </a:prstGeom>
          <a:gradFill>
            <a:gsLst>
              <a:gs pos="0">
                <a:srgbClr val="FFCCFF"/>
              </a:gs>
              <a:gs pos="94000">
                <a:schemeClr val="bg1"/>
              </a:gs>
              <a:gs pos="100000">
                <a:schemeClr val="bg1"/>
              </a:gs>
            </a:gsLst>
            <a:lin ang="5400000" scaled="0"/>
          </a:gradFill>
          <a:ln w="349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800" b="1" dirty="0">
                <a:solidFill>
                  <a:schemeClr val="tx1"/>
                </a:solidFill>
                <a:latin typeface="ＭＳ ゴシック" panose="020B0609070205080204" pitchFamily="49" charset="-128"/>
                <a:ea typeface="ＭＳ ゴシック" panose="020B0609070205080204" pitchFamily="49" charset="-128"/>
              </a:rPr>
              <a:t>①　変化は絶えず起こっており、そして必然である。</a:t>
            </a:r>
            <a:endParaRPr lang="en-US" altLang="ja-JP" sz="2800" b="1" dirty="0">
              <a:solidFill>
                <a:schemeClr val="tx1"/>
              </a:solidFill>
              <a:latin typeface="ＭＳ ゴシック" panose="020B0609070205080204" pitchFamily="49" charset="-128"/>
              <a:ea typeface="ＭＳ ゴシック" panose="020B0609070205080204" pitchFamily="49" charset="-128"/>
            </a:endParaRPr>
          </a:p>
          <a:p>
            <a:r>
              <a:rPr lang="ja-JP" altLang="en-US" sz="2800" b="1" dirty="0">
                <a:solidFill>
                  <a:schemeClr val="tx1"/>
                </a:solidFill>
                <a:latin typeface="ＭＳ ゴシック" panose="020B0609070205080204" pitchFamily="49" charset="-128"/>
                <a:ea typeface="ＭＳ ゴシック" panose="020B0609070205080204" pitchFamily="49" charset="-128"/>
              </a:rPr>
              <a:t>②　小さな変化は、大きな変化を生み出す。</a:t>
            </a:r>
            <a:endParaRPr lang="en-US" altLang="ja-JP" sz="2800" b="1" dirty="0">
              <a:solidFill>
                <a:schemeClr val="tx1"/>
              </a:solidFill>
              <a:latin typeface="ＭＳ ゴシック" panose="020B0609070205080204" pitchFamily="49" charset="-128"/>
              <a:ea typeface="ＭＳ ゴシック" panose="020B0609070205080204" pitchFamily="49" charset="-128"/>
            </a:endParaRPr>
          </a:p>
          <a:p>
            <a:r>
              <a:rPr lang="ja-JP" altLang="en-US" sz="2800" b="1" dirty="0">
                <a:solidFill>
                  <a:schemeClr val="tx1"/>
                </a:solidFill>
                <a:latin typeface="ＭＳ ゴシック" panose="020B0609070205080204" pitchFamily="49" charset="-128"/>
                <a:ea typeface="ＭＳ ゴシック" panose="020B0609070205080204" pitchFamily="49" charset="-128"/>
              </a:rPr>
              <a:t>③　「解決」について知る方が、問題と原因を</a:t>
            </a:r>
            <a:r>
              <a:rPr lang="ja-JP" altLang="en-US" sz="2800" b="1" dirty="0" smtClean="0">
                <a:solidFill>
                  <a:schemeClr val="tx1"/>
                </a:solidFill>
                <a:latin typeface="ＭＳ ゴシック" panose="020B0609070205080204" pitchFamily="49" charset="-128"/>
                <a:ea typeface="ＭＳ ゴシック" panose="020B0609070205080204" pitchFamily="49" charset="-128"/>
              </a:rPr>
              <a:t>把握する</a:t>
            </a:r>
            <a:r>
              <a:rPr lang="ja-JP" altLang="en-US" sz="2800" b="1" dirty="0" err="1" smtClean="0">
                <a:solidFill>
                  <a:schemeClr val="tx1"/>
                </a:solidFill>
                <a:latin typeface="ＭＳ ゴシック" panose="020B0609070205080204" pitchFamily="49" charset="-128"/>
                <a:ea typeface="ＭＳ ゴシック" panose="020B0609070205080204" pitchFamily="49" charset="-128"/>
              </a:rPr>
              <a:t>こ</a:t>
            </a:r>
            <a:endParaRPr lang="en-US" altLang="ja-JP" sz="28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b="1" dirty="0" smtClean="0">
                <a:solidFill>
                  <a:schemeClr val="tx1"/>
                </a:solidFill>
                <a:latin typeface="ＭＳ ゴシック" panose="020B0609070205080204" pitchFamily="49" charset="-128"/>
                <a:ea typeface="ＭＳ ゴシック" panose="020B0609070205080204" pitchFamily="49" charset="-128"/>
              </a:rPr>
              <a:t>　とより</a:t>
            </a:r>
            <a:r>
              <a:rPr lang="ja-JP" altLang="en-US" sz="2800" b="1" dirty="0">
                <a:solidFill>
                  <a:schemeClr val="tx1"/>
                </a:solidFill>
                <a:latin typeface="ＭＳ ゴシック" panose="020B0609070205080204" pitchFamily="49" charset="-128"/>
                <a:ea typeface="ＭＳ ゴシック" panose="020B0609070205080204" pitchFamily="49" charset="-128"/>
              </a:rPr>
              <a:t>も有用である。</a:t>
            </a:r>
            <a:endParaRPr lang="en-US" altLang="ja-JP" sz="2800" b="1" dirty="0">
              <a:solidFill>
                <a:schemeClr val="tx1"/>
              </a:solidFill>
              <a:latin typeface="ＭＳ ゴシック" panose="020B0609070205080204" pitchFamily="49" charset="-128"/>
              <a:ea typeface="ＭＳ ゴシック" panose="020B0609070205080204" pitchFamily="49" charset="-128"/>
            </a:endParaRPr>
          </a:p>
          <a:p>
            <a:endParaRPr lang="en-US" altLang="ja-JP" sz="2800" b="1" dirty="0">
              <a:solidFill>
                <a:schemeClr val="tx1"/>
              </a:solidFill>
              <a:latin typeface="ＭＳ ゴシック" panose="020B0609070205080204" pitchFamily="49" charset="-128"/>
              <a:ea typeface="ＭＳ ゴシック" panose="020B0609070205080204" pitchFamily="49" charset="-128"/>
            </a:endParaRPr>
          </a:p>
          <a:p>
            <a:endParaRPr lang="ja-JP" altLang="en-US" sz="2800" b="1" dirty="0">
              <a:solidFill>
                <a:schemeClr val="tx1"/>
              </a:solidFill>
              <a:latin typeface="ＭＳ ゴシック" panose="020B0609070205080204" pitchFamily="49" charset="-128"/>
              <a:ea typeface="ＭＳ ゴシック" panose="020B0609070205080204" pitchFamily="49" charset="-128"/>
            </a:endParaRPr>
          </a:p>
          <a:p>
            <a:r>
              <a:rPr lang="ja-JP" altLang="en-US" sz="2800" b="1" dirty="0">
                <a:solidFill>
                  <a:schemeClr val="tx1"/>
                </a:solidFill>
                <a:latin typeface="ＭＳ ゴシック" panose="020B0609070205080204" pitchFamily="49" charset="-128"/>
                <a:ea typeface="ＭＳ ゴシック" panose="020B0609070205080204" pitchFamily="49" charset="-128"/>
              </a:rPr>
              <a:t>④　相談者は問題解決のための</a:t>
            </a:r>
            <a:r>
              <a:rPr lang="ja-JP" altLang="en-US" sz="2800" b="1" u="sng" dirty="0">
                <a:solidFill>
                  <a:srgbClr val="FF0000"/>
                </a:solidFill>
                <a:latin typeface="ＭＳ ゴシック" panose="020B0609070205080204" pitchFamily="49" charset="-128"/>
                <a:ea typeface="ＭＳ ゴシック" panose="020B0609070205080204" pitchFamily="49" charset="-128"/>
              </a:rPr>
              <a:t>リソース（資源・</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資質</a:t>
            </a:r>
            <a:r>
              <a:rPr lang="ja-JP" altLang="en-US" sz="2800" b="1" u="sng" dirty="0">
                <a:solidFill>
                  <a:srgbClr val="FF0000"/>
                </a:solidFill>
                <a:latin typeface="ＭＳ ゴシック" panose="020B0609070205080204" pitchFamily="49" charset="-128"/>
                <a:ea typeface="ＭＳ ゴシック" panose="020B0609070205080204" pitchFamily="49" charset="-128"/>
              </a:rPr>
              <a:t>）</a:t>
            </a:r>
            <a:r>
              <a:rPr lang="ja-JP" altLang="en-US" sz="2800" b="1" dirty="0" smtClean="0">
                <a:solidFill>
                  <a:schemeClr val="tx1"/>
                </a:solidFill>
                <a:latin typeface="ＭＳ ゴシック" panose="020B0609070205080204" pitchFamily="49" charset="-128"/>
                <a:ea typeface="ＭＳ ゴシック" panose="020B0609070205080204" pitchFamily="49" charset="-128"/>
              </a:rPr>
              <a:t>を　</a:t>
            </a:r>
            <a:endParaRPr lang="en-US" altLang="ja-JP" sz="2800" b="1" dirty="0" smtClean="0">
              <a:solidFill>
                <a:schemeClr val="tx1"/>
              </a:solidFill>
              <a:latin typeface="ＭＳ ゴシック" panose="020B0609070205080204" pitchFamily="49" charset="-128"/>
              <a:ea typeface="ＭＳ ゴシック" panose="020B0609070205080204" pitchFamily="49" charset="-128"/>
            </a:endParaRPr>
          </a:p>
          <a:p>
            <a:r>
              <a:rPr lang="ja-JP" altLang="en-US" sz="2800" b="1" dirty="0" smtClean="0">
                <a:solidFill>
                  <a:schemeClr val="tx1"/>
                </a:solidFill>
                <a:latin typeface="ＭＳ ゴシック" panose="020B0609070205080204" pitchFamily="49" charset="-128"/>
                <a:ea typeface="ＭＳ ゴシック" panose="020B0609070205080204" pitchFamily="49" charset="-128"/>
              </a:rPr>
              <a:t>　自分</a:t>
            </a:r>
            <a:r>
              <a:rPr lang="ja-JP" altLang="en-US" sz="2800" b="1" dirty="0">
                <a:solidFill>
                  <a:schemeClr val="tx1"/>
                </a:solidFill>
                <a:latin typeface="ＭＳ ゴシック" panose="020B0609070205080204" pitchFamily="49" charset="-128"/>
                <a:ea typeface="ＭＳ ゴシック" panose="020B0609070205080204" pitchFamily="49" charset="-128"/>
              </a:rPr>
              <a:t>の中や自分の周りに持っている</a:t>
            </a:r>
            <a:r>
              <a:rPr lang="ja-JP" altLang="en-US" sz="3200" b="1" dirty="0">
                <a:solidFill>
                  <a:schemeClr val="tx1"/>
                </a:solidFill>
                <a:latin typeface="ＭＳ ゴシック" panose="020B0609070205080204" pitchFamily="49" charset="-128"/>
                <a:ea typeface="ＭＳ ゴシック" panose="020B0609070205080204" pitchFamily="49" charset="-128"/>
              </a:rPr>
              <a:t>。</a:t>
            </a:r>
            <a:endParaRPr lang="en-US" altLang="ja-JP" sz="3200" b="1" dirty="0">
              <a:solidFill>
                <a:schemeClr val="tx1"/>
              </a:solidFill>
              <a:latin typeface="ＭＳ ゴシック" panose="020B0609070205080204" pitchFamily="49" charset="-128"/>
              <a:ea typeface="ＭＳ ゴシック" panose="020B0609070205080204" pitchFamily="49" charset="-128"/>
            </a:endParaRPr>
          </a:p>
          <a:p>
            <a:endParaRPr lang="ja-JP" altLang="ja-JP" sz="3200" b="1" kern="100" dirty="0">
              <a:solidFill>
                <a:schemeClr val="tx1"/>
              </a:solidFill>
              <a:latin typeface="ＭＳ ゴシック" panose="020B0609070205080204" pitchFamily="49" charset="-128"/>
              <a:ea typeface="ＭＳ ゴシック" panose="020B0609070205080204" pitchFamily="49" charset="-128"/>
              <a:cs typeface="Times New Roman" panose="02020603050405020304"/>
            </a:endParaRPr>
          </a:p>
        </p:txBody>
      </p:sp>
      <p:sp>
        <p:nvSpPr>
          <p:cNvPr id="4" name="円形吹き出し 3"/>
          <p:cNvSpPr/>
          <p:nvPr/>
        </p:nvSpPr>
        <p:spPr>
          <a:xfrm>
            <a:off x="7395255" y="3693459"/>
            <a:ext cx="2482110" cy="807625"/>
          </a:xfrm>
          <a:prstGeom prst="wedgeEllipseCallout">
            <a:avLst>
              <a:gd name="adj1" fmla="val -43398"/>
              <a:gd name="adj2" fmla="val 48879"/>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schemeClr val="tx1"/>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2314640" y="5588453"/>
            <a:ext cx="7562725" cy="461665"/>
          </a:xfrm>
          <a:prstGeom prst="rect">
            <a:avLst/>
          </a:prstGeom>
          <a:solidFill>
            <a:srgbClr val="FFC000"/>
          </a:solidFill>
        </p:spPr>
        <p:txBody>
          <a:bodyPr wrap="square" lIns="91440" tIns="45720" rIns="91440" bIns="45720">
            <a:spAutoFit/>
          </a:bodyPr>
          <a:lstStyle/>
          <a:p>
            <a:pPr algn="ctr"/>
            <a:r>
              <a:rPr lang="ja-JP" altLang="en-US" sz="2400" b="1" dirty="0">
                <a:ln w="12700">
                  <a:solidFill>
                    <a:schemeClr val="tx2">
                      <a:satMod val="155000"/>
                    </a:schemeClr>
                  </a:solidFill>
                  <a:prstDash val="solid"/>
                </a:ln>
                <a:solidFill>
                  <a:schemeClr val="bg2">
                    <a:tint val="85000"/>
                    <a:satMod val="155000"/>
                  </a:schemeClr>
                </a:solidFill>
                <a:latin typeface="HGP創英角ﾎﾟｯﾌﾟ体" panose="040B0A00000000000000" pitchFamily="50" charset="-128"/>
                <a:ea typeface="HGP創英角ﾎﾟｯﾌﾟ体" panose="040B0A00000000000000" pitchFamily="50" charset="-128"/>
              </a:rPr>
              <a:t>そして、相談者はそのことに気付いていないことが多い</a:t>
            </a:r>
          </a:p>
        </p:txBody>
      </p:sp>
      <p:sp>
        <p:nvSpPr>
          <p:cNvPr id="3" name="テキスト ボックス 2"/>
          <p:cNvSpPr txBox="1"/>
          <p:nvPr/>
        </p:nvSpPr>
        <p:spPr>
          <a:xfrm>
            <a:off x="7643117" y="3927525"/>
            <a:ext cx="1986386" cy="400110"/>
          </a:xfrm>
          <a:prstGeom prst="rect">
            <a:avLst/>
          </a:prstGeom>
          <a:noFill/>
        </p:spPr>
        <p:txBody>
          <a:bodyPr wrap="square" rtlCol="0">
            <a:spAutoFit/>
          </a:bodyPr>
          <a:lstStyle/>
          <a:p>
            <a:r>
              <a:rPr lang="ja-JP" altLang="en-US" sz="2000" dirty="0"/>
              <a:t>自分</a:t>
            </a:r>
            <a:r>
              <a:rPr lang="ja-JP" altLang="en-US" sz="2000" dirty="0" smtClean="0"/>
              <a:t>の特性など</a:t>
            </a:r>
            <a:endParaRPr lang="ja-JP" altLang="en-US" sz="2000" dirty="0"/>
          </a:p>
        </p:txBody>
      </p:sp>
      <p:sp>
        <p:nvSpPr>
          <p:cNvPr id="11" name="テキスト ボックス 10"/>
          <p:cNvSpPr txBox="1"/>
          <p:nvPr/>
        </p:nvSpPr>
        <p:spPr>
          <a:xfrm>
            <a:off x="1" y="78919"/>
            <a:ext cx="3281082" cy="307777"/>
          </a:xfrm>
          <a:prstGeom prst="rect">
            <a:avLst/>
          </a:prstGeom>
          <a:noFill/>
        </p:spPr>
        <p:txBody>
          <a:bodyPr wrap="square" rtlCol="0">
            <a:spAutoFit/>
          </a:bodyPr>
          <a:lstStyle/>
          <a:p>
            <a:r>
              <a:rPr lang="ja-JP" altLang="en-US" sz="1400" dirty="0" smtClean="0"/>
              <a:t>１　解決志向アプローチの理解</a:t>
            </a:r>
            <a:endParaRPr lang="ja-JP" altLang="en-US" sz="1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4023</TotalTime>
  <Words>2515</Words>
  <Application>Microsoft Office PowerPoint</Application>
  <PresentationFormat>ワイド画面</PresentationFormat>
  <Paragraphs>406</Paragraphs>
  <Slides>27</Slides>
  <Notes>27</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27</vt:i4>
      </vt:variant>
    </vt:vector>
  </HeadingPairs>
  <TitlesOfParts>
    <vt:vector size="39" baseType="lpstr">
      <vt:lpstr>HGP創英角ﾎﾟｯﾌﾟ体</vt:lpstr>
      <vt:lpstr>HG丸ｺﾞｼｯｸM-PRO</vt:lpstr>
      <vt:lpstr>ＭＳ Ｐゴシック</vt:lpstr>
      <vt:lpstr>ＭＳ ゴシック</vt:lpstr>
      <vt:lpstr>メイリオ</vt:lpstr>
      <vt:lpstr>游ゴシック</vt:lpstr>
      <vt:lpstr>游ゴシック Light</vt:lpstr>
      <vt:lpstr>Arial</vt:lpstr>
      <vt:lpstr>Calibri</vt:lpstr>
      <vt:lpstr>Calibri Light</vt:lpstr>
      <vt:lpstr>Times New Roman</vt:lpstr>
      <vt:lpstr>Office Theme</vt:lpstr>
      <vt:lpstr>【講義・演習】 解決志向アプローチの 学校における活用の在り方</vt:lpstr>
      <vt:lpstr>PowerPoint プレゼンテーション</vt:lpstr>
      <vt:lpstr>PowerPoint プレゼンテーション</vt:lpstr>
      <vt:lpstr>（１）　解決志向アプローチの基本的な考え方</vt:lpstr>
      <vt:lpstr>PowerPoint プレゼンテーション</vt:lpstr>
      <vt:lpstr>PowerPoint プレゼンテーション</vt:lpstr>
      <vt:lpstr>PowerPoint プレゼンテーション</vt:lpstr>
      <vt:lpstr>（２）　解決志向アプローチの３つのルール</vt:lpstr>
      <vt:lpstr>（３）　解決志向アプローチの発想の前提　（基本的な姿勢）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【まとめ】 ○　教育活動の本来のねらいを達成させることを意識し、解 　決志向アプローチを活用すること ○　解決志向アプローチは考え方であることを踏まえること ○　他の教育相談の技法や手法と併せて活用すると、一層効 　果的であると思われること ○　日頃から、児童生徒理解や教育活動の充実に努め、子ど 　もや保護者との信頼関係を築くことが基本であること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児童生徒の関わりに生かす 解決志向アプローチ</dc:title>
  <dc:creator>北海道</dc:creator>
  <cp:lastModifiedBy>三谷＿玖未</cp:lastModifiedBy>
  <cp:revision>517</cp:revision>
  <cp:lastPrinted>2020-05-19T08:37:17Z</cp:lastPrinted>
  <dcterms:created xsi:type="dcterms:W3CDTF">2013-08-27T02:46:00Z</dcterms:created>
  <dcterms:modified xsi:type="dcterms:W3CDTF">2020-05-19T08:44:18Z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