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handoutMasterIdLst>
    <p:handoutMasterId r:id="rId22"/>
  </p:handoutMasterIdLst>
  <p:sldIdLst>
    <p:sldId id="307" r:id="rId2"/>
    <p:sldId id="308" r:id="rId3"/>
    <p:sldId id="320" r:id="rId4"/>
    <p:sldId id="353" r:id="rId5"/>
    <p:sldId id="354" r:id="rId6"/>
    <p:sldId id="322" r:id="rId7"/>
    <p:sldId id="343" r:id="rId8"/>
    <p:sldId id="347" r:id="rId9"/>
    <p:sldId id="323" r:id="rId10"/>
    <p:sldId id="325" r:id="rId11"/>
    <p:sldId id="350" r:id="rId12"/>
    <p:sldId id="342" r:id="rId13"/>
    <p:sldId id="355" r:id="rId14"/>
    <p:sldId id="356" r:id="rId15"/>
    <p:sldId id="324" r:id="rId16"/>
    <p:sldId id="326" r:id="rId17"/>
    <p:sldId id="331" r:id="rId18"/>
    <p:sldId id="332" r:id="rId19"/>
    <p:sldId id="333" r:id="rId20"/>
  </p:sldIdLst>
  <p:sldSz cx="12192000" cy="6858000"/>
  <p:notesSz cx="6711950" cy="9845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29C7FF"/>
    <a:srgbClr val="85DFFF"/>
    <a:srgbClr val="57D3FF"/>
    <a:srgbClr val="FF9B9B"/>
    <a:srgbClr val="FF8900"/>
    <a:srgbClr val="FF6F00"/>
    <a:srgbClr val="FD7903"/>
    <a:srgbClr val="FF6600"/>
    <a:srgbClr val="FFD8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7" autoAdjust="0"/>
    <p:restoredTop sz="83547" autoAdjust="0"/>
  </p:normalViewPr>
  <p:slideViewPr>
    <p:cSldViewPr snapToGrid="0">
      <p:cViewPr varScale="1">
        <p:scale>
          <a:sx n="61" d="100"/>
          <a:sy n="61" d="100"/>
        </p:scale>
        <p:origin x="1044" y="66"/>
      </p:cViewPr>
      <p:guideLst>
        <p:guide orient="horz" pos="2137"/>
        <p:guide pos="3840"/>
      </p:guideLst>
    </p:cSldViewPr>
  </p:slideViewPr>
  <p:outlineViewPr>
    <p:cViewPr>
      <p:scale>
        <a:sx n="33" d="100"/>
        <a:sy n="33" d="100"/>
      </p:scale>
      <p:origin x="0" y="0"/>
    </p:cViewPr>
  </p:outlineViewPr>
  <p:notesTextViewPr>
    <p:cViewPr>
      <p:scale>
        <a:sx n="1" d="1"/>
        <a:sy n="1" d="1"/>
      </p:scale>
      <p:origin x="0" y="-888"/>
    </p:cViewPr>
  </p:notesTextViewPr>
  <p:notesViewPr>
    <p:cSldViewPr snapToGrid="0">
      <p:cViewPr varScale="1">
        <p:scale>
          <a:sx n="52" d="100"/>
          <a:sy n="52" d="100"/>
        </p:scale>
        <p:origin x="297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9"/>
            <a:ext cx="2908512" cy="493994"/>
          </a:xfrm>
          <a:prstGeom prst="rect">
            <a:avLst/>
          </a:prstGeom>
        </p:spPr>
        <p:txBody>
          <a:bodyPr vert="horz" lIns="91030" tIns="45519" rIns="91030" bIns="4551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01904" y="9"/>
            <a:ext cx="2908512" cy="493994"/>
          </a:xfrm>
          <a:prstGeom prst="rect">
            <a:avLst/>
          </a:prstGeom>
        </p:spPr>
        <p:txBody>
          <a:bodyPr vert="horz" lIns="91030" tIns="45519" rIns="91030" bIns="45519" rtlCol="0"/>
          <a:lstStyle>
            <a:lvl1pPr algn="r">
              <a:defRPr sz="1200"/>
            </a:lvl1pPr>
          </a:lstStyle>
          <a:p>
            <a:fld id="{9F771C3D-8746-4833-88E1-6D962B40C95C}" type="datetimeFigureOut">
              <a:rPr kumimoji="1" lang="ja-JP" altLang="en-US" smtClean="0"/>
              <a:t>2020/5/21</a:t>
            </a:fld>
            <a:endParaRPr kumimoji="1" lang="ja-JP" altLang="en-US"/>
          </a:p>
        </p:txBody>
      </p:sp>
      <p:sp>
        <p:nvSpPr>
          <p:cNvPr id="4" name="フッター プレースホルダー 3"/>
          <p:cNvSpPr>
            <a:spLocks noGrp="1"/>
          </p:cNvSpPr>
          <p:nvPr>
            <p:ph type="ftr" sz="quarter" idx="2"/>
          </p:nvPr>
        </p:nvSpPr>
        <p:spPr>
          <a:xfrm>
            <a:off x="17" y="9351686"/>
            <a:ext cx="2908512" cy="493993"/>
          </a:xfrm>
          <a:prstGeom prst="rect">
            <a:avLst/>
          </a:prstGeom>
        </p:spPr>
        <p:txBody>
          <a:bodyPr vert="horz" lIns="91030" tIns="45519" rIns="91030" bIns="4551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01904" y="9351686"/>
            <a:ext cx="2908512" cy="493993"/>
          </a:xfrm>
          <a:prstGeom prst="rect">
            <a:avLst/>
          </a:prstGeom>
        </p:spPr>
        <p:txBody>
          <a:bodyPr vert="horz" lIns="91030" tIns="45519" rIns="91030" bIns="45519" rtlCol="0" anchor="b"/>
          <a:lstStyle>
            <a:lvl1pPr algn="r">
              <a:defRPr sz="1200"/>
            </a:lvl1pPr>
          </a:lstStyle>
          <a:p>
            <a:fld id="{7C81808D-A683-441C-B95B-911D37C734E1}" type="slidenum">
              <a:rPr kumimoji="1" lang="ja-JP" altLang="en-US" smtClean="0"/>
              <a:t>‹#›</a:t>
            </a:fld>
            <a:endParaRPr kumimoji="1" lang="ja-JP" altLang="en-US"/>
          </a:p>
        </p:txBody>
      </p:sp>
    </p:spTree>
    <p:extLst>
      <p:ext uri="{BB962C8B-B14F-4D97-AF65-F5344CB8AC3E}">
        <p14:creationId xmlns:p14="http://schemas.microsoft.com/office/powerpoint/2010/main" val="993715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9"/>
            <a:ext cx="2908512" cy="493994"/>
          </a:xfrm>
          <a:prstGeom prst="rect">
            <a:avLst/>
          </a:prstGeom>
        </p:spPr>
        <p:txBody>
          <a:bodyPr vert="horz" lIns="91030" tIns="45519" rIns="91030" bIns="455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01904" y="9"/>
            <a:ext cx="2908512" cy="493994"/>
          </a:xfrm>
          <a:prstGeom prst="rect">
            <a:avLst/>
          </a:prstGeom>
        </p:spPr>
        <p:txBody>
          <a:bodyPr vert="horz" lIns="91030" tIns="45519" rIns="91030" bIns="45519" rtlCol="0"/>
          <a:lstStyle>
            <a:lvl1pPr algn="r">
              <a:defRPr sz="1200"/>
            </a:lvl1pPr>
          </a:lstStyle>
          <a:p>
            <a:fld id="{4DF2220C-ECB0-4AD0-820B-0C92A3AD5DF7}" type="datetimeFigureOut">
              <a:rPr kumimoji="1" lang="ja-JP" altLang="en-US" smtClean="0"/>
              <a:t>2020/5/21</a:t>
            </a:fld>
            <a:endParaRPr kumimoji="1" lang="ja-JP" altLang="en-US"/>
          </a:p>
        </p:txBody>
      </p:sp>
      <p:sp>
        <p:nvSpPr>
          <p:cNvPr id="4" name="スライド イメージ プレースホルダー 3"/>
          <p:cNvSpPr>
            <a:spLocks noGrp="1" noRot="1" noChangeAspect="1"/>
          </p:cNvSpPr>
          <p:nvPr>
            <p:ph type="sldImg" idx="2"/>
          </p:nvPr>
        </p:nvSpPr>
        <p:spPr>
          <a:xfrm>
            <a:off x="403225" y="1230313"/>
            <a:ext cx="5905500" cy="3322637"/>
          </a:xfrm>
          <a:prstGeom prst="rect">
            <a:avLst/>
          </a:prstGeom>
          <a:noFill/>
          <a:ln w="12700">
            <a:solidFill>
              <a:prstClr val="black"/>
            </a:solidFill>
          </a:ln>
        </p:spPr>
        <p:txBody>
          <a:bodyPr vert="horz" lIns="91030" tIns="45519" rIns="91030" bIns="45519" rtlCol="0" anchor="ctr"/>
          <a:lstStyle/>
          <a:p>
            <a:endParaRPr lang="ja-JP" altLang="en-US"/>
          </a:p>
        </p:txBody>
      </p:sp>
      <p:sp>
        <p:nvSpPr>
          <p:cNvPr id="5" name="ノート プレースホルダー 4"/>
          <p:cNvSpPr>
            <a:spLocks noGrp="1"/>
          </p:cNvSpPr>
          <p:nvPr>
            <p:ph type="body" sz="quarter" idx="3"/>
          </p:nvPr>
        </p:nvSpPr>
        <p:spPr>
          <a:xfrm>
            <a:off x="671195" y="4738242"/>
            <a:ext cx="5369560" cy="3876734"/>
          </a:xfrm>
          <a:prstGeom prst="rect">
            <a:avLst/>
          </a:prstGeom>
        </p:spPr>
        <p:txBody>
          <a:bodyPr vert="horz" lIns="91030" tIns="45519" rIns="91030" bIns="4551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7" y="9351686"/>
            <a:ext cx="2908512" cy="493993"/>
          </a:xfrm>
          <a:prstGeom prst="rect">
            <a:avLst/>
          </a:prstGeom>
        </p:spPr>
        <p:txBody>
          <a:bodyPr vert="horz" lIns="91030" tIns="45519" rIns="91030" bIns="455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01904" y="9351686"/>
            <a:ext cx="2908512" cy="493993"/>
          </a:xfrm>
          <a:prstGeom prst="rect">
            <a:avLst/>
          </a:prstGeom>
        </p:spPr>
        <p:txBody>
          <a:bodyPr vert="horz" lIns="91030" tIns="45519" rIns="91030" bIns="45519" rtlCol="0" anchor="b"/>
          <a:lstStyle>
            <a:lvl1pPr algn="r">
              <a:defRPr sz="1200"/>
            </a:lvl1pPr>
          </a:lstStyle>
          <a:p>
            <a:fld id="{CEEEB887-679D-4D85-ACAC-2C9ECF041923}" type="slidenum">
              <a:rPr kumimoji="1" lang="ja-JP" altLang="en-US" smtClean="0"/>
              <a:t>‹#›</a:t>
            </a:fld>
            <a:endParaRPr kumimoji="1" lang="ja-JP" altLang="en-US"/>
          </a:p>
        </p:txBody>
      </p:sp>
    </p:spTree>
    <p:extLst>
      <p:ext uri="{BB962C8B-B14F-4D97-AF65-F5344CB8AC3E}">
        <p14:creationId xmlns:p14="http://schemas.microsoft.com/office/powerpoint/2010/main" val="67797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1058863"/>
            <a:ext cx="5195887" cy="2924175"/>
          </a:xfrm>
        </p:spPr>
      </p:sp>
      <p:sp>
        <p:nvSpPr>
          <p:cNvPr id="3" name="ノート プレースホルダー 2"/>
          <p:cNvSpPr>
            <a:spLocks noGrp="1"/>
          </p:cNvSpPr>
          <p:nvPr>
            <p:ph type="body" idx="1"/>
          </p:nvPr>
        </p:nvSpPr>
        <p:spPr>
          <a:xfrm>
            <a:off x="653942" y="4104585"/>
            <a:ext cx="5369560" cy="4976217"/>
          </a:xfrm>
        </p:spPr>
        <p:txBody>
          <a:bodyPr/>
          <a:lstStyle/>
          <a:p>
            <a:pPr defTabSz="911185" hangingPunct="0">
              <a:defRPr/>
            </a:pPr>
            <a:r>
              <a:rPr kumimoji="1" lang="ja-JP" altLang="en-US" dirty="0">
                <a:latin typeface="ＭＳ ゴシック" panose="020B0609070205080204" pitchFamily="49" charset="-128"/>
                <a:ea typeface="ＭＳ ゴシック" panose="020B0609070205080204" pitchFamily="49" charset="-128"/>
              </a:rPr>
              <a:t>・これから、「カリキュラム・</a:t>
            </a:r>
            <a:r>
              <a:rPr kumimoji="1" lang="ja-JP" altLang="en-US" dirty="0" smtClean="0">
                <a:latin typeface="ＭＳ ゴシック" panose="020B0609070205080204" pitchFamily="49" charset="-128"/>
                <a:ea typeface="ＭＳ ゴシック" panose="020B0609070205080204" pitchFamily="49" charset="-128"/>
              </a:rPr>
              <a:t>マネジメントの在り方について」の講座</a:t>
            </a:r>
            <a:r>
              <a:rPr kumimoji="1" lang="ja-JP" altLang="en-US" dirty="0" smtClean="0">
                <a:latin typeface="ＭＳ ゴシック" panose="020B0609070205080204" pitchFamily="49" charset="-128"/>
                <a:ea typeface="ＭＳ ゴシック" panose="020B0609070205080204" pitchFamily="49" charset="-128"/>
              </a:rPr>
              <a:t>を始めます。</a:t>
            </a:r>
            <a:endParaRPr kumimoji="1" lang="en-US" altLang="ja-JP" dirty="0">
              <a:latin typeface="ＭＳ ゴシック" panose="020B0609070205080204" pitchFamily="49" charset="-128"/>
              <a:ea typeface="ＭＳ ゴシック" panose="020B0609070205080204" pitchFamily="49" charset="-128"/>
            </a:endParaRPr>
          </a:p>
          <a:p>
            <a:pPr defTabSz="911185" hangingPunct="0">
              <a:defRPr/>
            </a:pPr>
            <a:r>
              <a:rPr kumimoji="1" lang="ja-JP" altLang="en-US" dirty="0">
                <a:latin typeface="ＭＳ ゴシック" panose="020B0609070205080204" pitchFamily="49" charset="-128"/>
                <a:ea typeface="ＭＳ ゴシック" panose="020B0609070205080204" pitchFamily="49" charset="-128"/>
              </a:rPr>
              <a:t>・ねらいは、「</a:t>
            </a:r>
            <a:r>
              <a:rPr lang="ja-JP" altLang="ja-JP" dirty="0">
                <a:latin typeface="ＭＳ ゴシック" panose="020B0609070205080204" pitchFamily="49" charset="-128"/>
                <a:ea typeface="ＭＳ ゴシック" panose="020B0609070205080204" pitchFamily="49" charset="-128"/>
              </a:rPr>
              <a:t>カリキュラム・マネジメントに係る講義や協議、演習を</a:t>
            </a:r>
            <a:r>
              <a:rPr lang="ja-JP" altLang="ja-JP" dirty="0" smtClean="0">
                <a:latin typeface="ＭＳ ゴシック" panose="020B0609070205080204" pitchFamily="49" charset="-128"/>
                <a:ea typeface="ＭＳ ゴシック" panose="020B0609070205080204" pitchFamily="49" charset="-128"/>
              </a:rPr>
              <a:t>通して</a:t>
            </a:r>
            <a:r>
              <a:rPr lang="ja-JP" altLang="ja-JP" dirty="0">
                <a:latin typeface="ＭＳ ゴシック" panose="020B0609070205080204" pitchFamily="49" charset="-128"/>
                <a:ea typeface="ＭＳ ゴシック" panose="020B0609070205080204" pitchFamily="49" charset="-128"/>
              </a:rPr>
              <a:t>、カリキュラム・マネジメントの充実を図るに当たり、自分や学校の</a:t>
            </a:r>
            <a:r>
              <a:rPr lang="ja-JP" altLang="ja-JP" dirty="0" smtClean="0">
                <a:latin typeface="ＭＳ ゴシック" panose="020B0609070205080204" pitchFamily="49" charset="-128"/>
                <a:ea typeface="ＭＳ ゴシック" panose="020B0609070205080204" pitchFamily="49" charset="-128"/>
              </a:rPr>
              <a:t>課</a:t>
            </a:r>
            <a:endParaRPr lang="en-US" altLang="ja-JP" dirty="0" smtClean="0">
              <a:latin typeface="ＭＳ ゴシック" panose="020B0609070205080204" pitchFamily="49" charset="-128"/>
              <a:ea typeface="ＭＳ ゴシック" panose="020B0609070205080204" pitchFamily="49" charset="-128"/>
            </a:endParaRPr>
          </a:p>
          <a:p>
            <a:pPr defTabSz="911185" hangingPunct="0">
              <a:defRPr/>
            </a:pPr>
            <a:r>
              <a:rPr lang="ja-JP" altLang="en-US" dirty="0" smtClean="0">
                <a:latin typeface="ＭＳ ゴシック" panose="020B0609070205080204" pitchFamily="49" charset="-128"/>
                <a:ea typeface="ＭＳ ゴシック" panose="020B0609070205080204" pitchFamily="49" charset="-128"/>
              </a:rPr>
              <a:t>　</a:t>
            </a:r>
            <a:r>
              <a:rPr lang="ja-JP" altLang="ja-JP" dirty="0" smtClean="0">
                <a:latin typeface="ＭＳ ゴシック" panose="020B0609070205080204" pitchFamily="49" charset="-128"/>
                <a:ea typeface="ＭＳ ゴシック" panose="020B0609070205080204" pitchFamily="49" charset="-128"/>
              </a:rPr>
              <a:t>題</a:t>
            </a:r>
            <a:r>
              <a:rPr lang="ja-JP" altLang="ja-JP" dirty="0">
                <a:latin typeface="ＭＳ ゴシック" panose="020B0609070205080204" pitchFamily="49" charset="-128"/>
                <a:ea typeface="ＭＳ ゴシック" panose="020B0609070205080204" pitchFamily="49" charset="-128"/>
              </a:rPr>
              <a:t>を解決するためのヒントを見付ける。</a:t>
            </a:r>
            <a:r>
              <a:rPr lang="ja-JP" altLang="en-US" dirty="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ことです。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CEEEB887-679D-4D85-ACAC-2C9ECF041923}" type="slidenum">
              <a:rPr kumimoji="1" lang="ja-JP" altLang="en-US" smtClean="0"/>
              <a:t>1</a:t>
            </a:fld>
            <a:endParaRPr kumimoji="1" lang="ja-JP" altLang="en-US"/>
          </a:p>
        </p:txBody>
      </p:sp>
    </p:spTree>
    <p:extLst>
      <p:ext uri="{BB962C8B-B14F-4D97-AF65-F5344CB8AC3E}">
        <p14:creationId xmlns:p14="http://schemas.microsoft.com/office/powerpoint/2010/main" val="2080854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900">
              <a:defRPr kumimoji="1">
                <a:solidFill>
                  <a:schemeClr val="tx1"/>
                </a:solidFill>
                <a:latin typeface="Arial" panose="020B0604020202020204" pitchFamily="34" charset="0"/>
                <a:ea typeface="ＭＳ Ｐゴシック" panose="020B0600070205080204" pitchFamily="50" charset="-128"/>
              </a:defRPr>
            </a:lvl1pPr>
            <a:lvl2pPr marL="732724" indent="-276947" defTabSz="879900">
              <a:defRPr kumimoji="1">
                <a:solidFill>
                  <a:schemeClr val="tx1"/>
                </a:solidFill>
                <a:latin typeface="Arial" panose="020B0604020202020204" pitchFamily="34" charset="0"/>
                <a:ea typeface="ＭＳ Ｐゴシック" panose="020B0600070205080204" pitchFamily="50" charset="-128"/>
              </a:defRPr>
            </a:lvl2pPr>
            <a:lvl3pPr marL="1131529" indent="-219975" defTabSz="879900">
              <a:defRPr kumimoji="1">
                <a:solidFill>
                  <a:schemeClr val="tx1"/>
                </a:solidFill>
                <a:latin typeface="Arial" panose="020B0604020202020204" pitchFamily="34" charset="0"/>
                <a:ea typeface="ＭＳ Ｐゴシック" panose="020B0600070205080204" pitchFamily="50" charset="-128"/>
              </a:defRPr>
            </a:lvl3pPr>
            <a:lvl4pPr marL="1587305" indent="-219975" defTabSz="879900">
              <a:defRPr kumimoji="1">
                <a:solidFill>
                  <a:schemeClr val="tx1"/>
                </a:solidFill>
                <a:latin typeface="Arial" panose="020B0604020202020204" pitchFamily="34" charset="0"/>
                <a:ea typeface="ＭＳ Ｐゴシック" panose="020B0600070205080204" pitchFamily="50" charset="-128"/>
              </a:defRPr>
            </a:lvl4pPr>
            <a:lvl5pPr marL="2043082" indent="-219975" defTabSz="879900">
              <a:defRPr kumimoji="1">
                <a:solidFill>
                  <a:schemeClr val="tx1"/>
                </a:solidFill>
                <a:latin typeface="Arial" panose="020B0604020202020204" pitchFamily="34" charset="0"/>
                <a:ea typeface="ＭＳ Ｐゴシック" panose="020B0600070205080204" pitchFamily="50" charset="-128"/>
              </a:defRPr>
            </a:lvl5pPr>
            <a:lvl6pPr marL="2498858"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4633"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0410"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6186"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1011F13-D110-45D9-B521-CF8ECD12B1E3}" type="slidenum">
              <a:rPr lang="en-US" altLang="ja-JP" smtClean="0">
                <a:latin typeface="Times New Roman" panose="02020603050405020304" pitchFamily="18" charset="0"/>
              </a:rPr>
              <a:pPr/>
              <a:t>10</a:t>
            </a:fld>
            <a:endParaRPr lang="en-US" altLang="ja-JP">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xfrm>
            <a:off x="403225" y="1230313"/>
            <a:ext cx="5905500" cy="3322637"/>
          </a:xfrm>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・スライドは、新学習</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指導要領の総則の項</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立てを</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構造的に示した</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ものです。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・スライド左上から「何ができるようになるか」、「何を学ぶか」、「どの　</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よう</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に学ぶか」、「何が身に付いたか」、これらが一つの線で結ばれて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おり</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、その下にこれらの流れを支えるように、「実施するために何が</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必要か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」が記載されて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います。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・このように、この度の学習指導要領の改訂では、総則自体も</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カリキュラム</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・マネジメントを意識した構造となっており、</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（次のスライドへ）</a:t>
            </a:r>
          </a:p>
        </p:txBody>
      </p:sp>
    </p:spTree>
    <p:extLst>
      <p:ext uri="{BB962C8B-B14F-4D97-AF65-F5344CB8AC3E}">
        <p14:creationId xmlns:p14="http://schemas.microsoft.com/office/powerpoint/2010/main" val="546017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a:xfrm>
            <a:off x="403225" y="1230313"/>
            <a:ext cx="5905500" cy="3322637"/>
          </a:xfrm>
          <a:ln/>
        </p:spPr>
      </p:sp>
      <p:sp>
        <p:nvSpPr>
          <p:cNvPr id="4403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b="0" dirty="0" smtClean="0"/>
              <a:t>先ほど</a:t>
            </a:r>
            <a:r>
              <a:rPr lang="ja-JP" altLang="en-US" b="0" dirty="0" smtClean="0"/>
              <a:t>示したスライド</a:t>
            </a:r>
            <a:r>
              <a:rPr lang="ja-JP" altLang="en-US" b="0" dirty="0" smtClean="0"/>
              <a:t>４と同じものです。</a:t>
            </a:r>
            <a:endParaRPr lang="en-US" altLang="ja-JP" b="0" dirty="0"/>
          </a:p>
        </p:txBody>
      </p:sp>
      <p:sp>
        <p:nvSpPr>
          <p:cNvPr id="4403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5889" indent="-280112">
              <a:defRPr kumimoji="1">
                <a:solidFill>
                  <a:schemeClr val="tx1"/>
                </a:solidFill>
                <a:latin typeface="Arial" panose="020B0604020202020204" pitchFamily="34" charset="0"/>
                <a:ea typeface="ＭＳ Ｐゴシック" panose="020B0600070205080204" pitchFamily="50" charset="-128"/>
              </a:defRPr>
            </a:lvl2pPr>
            <a:lvl3pPr marL="1134693" indent="-223140">
              <a:defRPr kumimoji="1">
                <a:solidFill>
                  <a:schemeClr val="tx1"/>
                </a:solidFill>
                <a:latin typeface="Arial" panose="020B0604020202020204" pitchFamily="34" charset="0"/>
                <a:ea typeface="ＭＳ Ｐゴシック" panose="020B0600070205080204" pitchFamily="50" charset="-128"/>
              </a:defRPr>
            </a:lvl3pPr>
            <a:lvl4pPr marL="1592054" indent="-223140">
              <a:defRPr kumimoji="1">
                <a:solidFill>
                  <a:schemeClr val="tx1"/>
                </a:solidFill>
                <a:latin typeface="Arial" panose="020B0604020202020204" pitchFamily="34" charset="0"/>
                <a:ea typeface="ＭＳ Ｐゴシック" panose="020B0600070205080204" pitchFamily="50" charset="-128"/>
              </a:defRPr>
            </a:lvl4pPr>
            <a:lvl5pPr marL="2047827" indent="-223140">
              <a:defRPr kumimoji="1">
                <a:solidFill>
                  <a:schemeClr val="tx1"/>
                </a:solidFill>
                <a:latin typeface="Arial" panose="020B0604020202020204" pitchFamily="34" charset="0"/>
                <a:ea typeface="ＭＳ Ｐゴシック" panose="020B0600070205080204" pitchFamily="50" charset="-128"/>
              </a:defRPr>
            </a:lvl5pPr>
            <a:lvl6pPr marL="2503606"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9380"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5158"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70931"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75016BB-E97C-43DB-83EB-E72126A16E38}" type="slidenum">
              <a:rPr lang="ja-JP" altLang="en-US" smtClean="0"/>
              <a:pPr/>
              <a:t>11</a:t>
            </a:fld>
            <a:endParaRPr lang="ja-JP" altLang="en-US"/>
          </a:p>
        </p:txBody>
      </p:sp>
    </p:spTree>
    <p:extLst>
      <p:ext uri="{BB962C8B-B14F-4D97-AF65-F5344CB8AC3E}">
        <p14:creationId xmlns:p14="http://schemas.microsoft.com/office/powerpoint/2010/main" val="3700926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p:cNvSpPr>
            <a:spLocks noGrp="1" noRot="1" noChangeAspect="1" noTextEdit="1"/>
          </p:cNvSpPr>
          <p:nvPr>
            <p:ph type="sldImg"/>
          </p:nvPr>
        </p:nvSpPr>
        <p:spPr>
          <a:xfrm>
            <a:off x="403225" y="1230313"/>
            <a:ext cx="5905500" cy="3322637"/>
          </a:xfrm>
          <a:ln/>
        </p:spPr>
      </p:sp>
      <p:sp>
        <p:nvSpPr>
          <p:cNvPr id="6041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0640">
              <a:defRPr/>
            </a:pPr>
            <a:r>
              <a:rPr lang="ja-JP" altLang="en-US" dirty="0" smtClean="0"/>
              <a:t>次</a:t>
            </a:r>
            <a:r>
              <a:rPr lang="ja-JP" altLang="en-US" dirty="0" smtClean="0"/>
              <a:t>に、演習「カリキュラム・マネジメントの実現に向けた課題の明確化」</a:t>
            </a:r>
            <a:r>
              <a:rPr lang="ja-JP" altLang="en-US" dirty="0" smtClean="0"/>
              <a:t>を始めます。</a:t>
            </a:r>
            <a:endParaRPr lang="ja-JP" altLang="en-US" dirty="0" smtClean="0">
              <a:latin typeface="Arial" panose="020B0604020202020204" pitchFamily="34" charset="0"/>
            </a:endParaRPr>
          </a:p>
          <a:p>
            <a:pPr defTabSz="910640"/>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064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まずは、協議の流れについて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説明します。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064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t>「</a:t>
            </a:r>
            <a:r>
              <a:rPr kumimoji="1" lang="ja-JP" altLang="ja-JP" sz="1200" kern="1200" dirty="0" smtClean="0">
                <a:solidFill>
                  <a:schemeClr val="tx1"/>
                </a:solidFill>
                <a:effectLst/>
                <a:latin typeface="+mn-lt"/>
                <a:ea typeface="+mn-ea"/>
                <a:cs typeface="+mn-cs"/>
              </a:rPr>
              <a:t>課題の明確化・振り返りシート</a:t>
            </a:r>
            <a:r>
              <a:rPr lang="ja-JP" altLang="en-US" dirty="0" smtClean="0"/>
              <a:t>」</a:t>
            </a:r>
            <a:r>
              <a:rPr lang="ja-JP" altLang="en-US" dirty="0"/>
              <a:t>を準備</a:t>
            </a:r>
            <a:r>
              <a:rPr lang="ja-JP" altLang="en-US" dirty="0" smtClean="0"/>
              <a:t>してください</a:t>
            </a:r>
            <a:r>
              <a:rPr lang="ja-JP" altLang="en-US" dirty="0"/>
              <a:t>。</a:t>
            </a:r>
            <a:endParaRPr lang="en-US" altLang="ja-JP" dirty="0"/>
          </a:p>
          <a:p>
            <a:pPr defTabSz="911931">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latin typeface="Arial" panose="020B0604020202020204" pitchFamily="34" charset="0"/>
              </a:rPr>
              <a:t>ここ</a:t>
            </a:r>
            <a:r>
              <a:rPr lang="ja-JP" altLang="en-US" dirty="0">
                <a:latin typeface="Arial" panose="020B0604020202020204" pitchFamily="34" charset="0"/>
              </a:rPr>
              <a:t>では、カリキュラム・マネジメントの実現に向け、自校や自身の取組状況に</a:t>
            </a:r>
            <a:r>
              <a:rPr lang="ja-JP" altLang="en-US" dirty="0" smtClean="0">
                <a:latin typeface="Arial" panose="020B0604020202020204" pitchFamily="34" charset="0"/>
              </a:rPr>
              <a:t>ついて</a:t>
            </a:r>
            <a:r>
              <a:rPr lang="ja-JP" altLang="en-US" dirty="0" smtClean="0">
                <a:latin typeface="Arial" panose="020B0604020202020204" pitchFamily="34" charset="0"/>
              </a:rPr>
              <a:t>、</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個人や自校の課題に</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ついて</a:t>
            </a:r>
            <a:r>
              <a:rPr kumimoji="1" lang="ja-JP" altLang="ja-JP" sz="1200" kern="1200" dirty="0" smtClean="0">
                <a:solidFill>
                  <a:schemeClr val="tx1"/>
                </a:solidFill>
                <a:effectLst/>
                <a:latin typeface="+mn-lt"/>
                <a:ea typeface="+mn-ea"/>
                <a:cs typeface="+mn-cs"/>
              </a:rPr>
              <a:t>課題の明確化・振り返りシート</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に</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記入し、</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その</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内容を中心とした交流を通して、課題の明確化を図って</a:t>
            </a:r>
            <a:r>
              <a:rPr lang="ja-JP" altLang="en-US" dirty="0" smtClean="0">
                <a:latin typeface="Arial" panose="020B0604020202020204" pitchFamily="34" charset="0"/>
              </a:rPr>
              <a:t>いただきます。</a:t>
            </a:r>
            <a:endParaRPr lang="en-US" altLang="ja-JP" dirty="0">
              <a:latin typeface="Arial" panose="020B0604020202020204" pitchFamily="34" charset="0"/>
            </a:endParaRPr>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t>進め方</a:t>
            </a:r>
            <a:r>
              <a:rPr lang="ja-JP" altLang="en-US" dirty="0"/>
              <a:t>は、</a:t>
            </a:r>
            <a:r>
              <a:rPr lang="ja-JP" altLang="en-US" dirty="0" smtClean="0"/>
              <a:t>まず</a:t>
            </a:r>
            <a:r>
              <a:rPr kumimoji="1" lang="ja-JP" altLang="ja-JP" sz="1200" kern="1200" dirty="0" smtClean="0">
                <a:solidFill>
                  <a:schemeClr val="tx1"/>
                </a:solidFill>
                <a:effectLst/>
                <a:latin typeface="+mn-lt"/>
                <a:ea typeface="+mn-ea"/>
                <a:cs typeface="+mn-cs"/>
              </a:rPr>
              <a:t>課題の明確化・振り返りシート</a:t>
            </a:r>
            <a:r>
              <a:rPr kumimoji="1" lang="ja-JP" altLang="en-US" sz="1200" kern="1200" dirty="0" smtClean="0">
                <a:solidFill>
                  <a:schemeClr val="tx1"/>
                </a:solidFill>
                <a:effectLst/>
                <a:latin typeface="+mn-lt"/>
                <a:ea typeface="+mn-ea"/>
                <a:cs typeface="+mn-cs"/>
              </a:rPr>
              <a:t>の課題及び優先課題を</a:t>
            </a:r>
            <a:r>
              <a:rPr lang="ja-JP" altLang="en-US" dirty="0" smtClean="0"/>
              <a:t>記入</a:t>
            </a:r>
            <a:r>
              <a:rPr lang="ja-JP" altLang="en-US" dirty="0"/>
              <a:t>して</a:t>
            </a:r>
            <a:r>
              <a:rPr lang="ja-JP" altLang="en-US" dirty="0" smtClean="0"/>
              <a:t>いただきます。</a:t>
            </a:r>
            <a:r>
              <a:rPr lang="ja-JP" altLang="en-US" dirty="0"/>
              <a:t>（５分）</a:t>
            </a:r>
            <a:endParaRPr lang="en-US" altLang="ja-JP" dirty="0"/>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t>次</a:t>
            </a:r>
            <a:r>
              <a:rPr lang="ja-JP" altLang="en-US" dirty="0"/>
              <a:t>に、（前後左右で）ペアを作り、５分交流して</a:t>
            </a:r>
            <a:r>
              <a:rPr lang="ja-JP" altLang="en-US" dirty="0" smtClean="0"/>
              <a:t>いただきます。</a:t>
            </a:r>
            <a:endParaRPr lang="en-US" altLang="ja-JP" dirty="0"/>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t>それ</a:t>
            </a:r>
            <a:r>
              <a:rPr lang="ja-JP" altLang="en-US" dirty="0"/>
              <a:t>では、記入を開始</a:t>
            </a:r>
            <a:r>
              <a:rPr lang="ja-JP" altLang="en-US" dirty="0" smtClean="0"/>
              <a:t>してください</a:t>
            </a:r>
            <a:r>
              <a:rPr lang="ja-JP" altLang="en-US" dirty="0" smtClean="0"/>
              <a:t>。</a:t>
            </a:r>
            <a:endParaRPr lang="en-US" altLang="ja-JP" dirty="0"/>
          </a:p>
        </p:txBody>
      </p:sp>
      <p:sp>
        <p:nvSpPr>
          <p:cNvPr id="6042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9055" indent="-283277">
              <a:defRPr kumimoji="1">
                <a:solidFill>
                  <a:schemeClr val="tx1"/>
                </a:solidFill>
                <a:latin typeface="Arial" panose="020B0604020202020204" pitchFamily="34" charset="0"/>
                <a:ea typeface="ＭＳ Ｐゴシック" panose="020B0600070205080204" pitchFamily="50" charset="-128"/>
              </a:defRPr>
            </a:lvl2pPr>
            <a:lvl3pPr marL="1137859" indent="-226307">
              <a:defRPr kumimoji="1">
                <a:solidFill>
                  <a:schemeClr val="tx1"/>
                </a:solidFill>
                <a:latin typeface="Arial" panose="020B0604020202020204" pitchFamily="34" charset="0"/>
                <a:ea typeface="ＭＳ Ｐゴシック" panose="020B0600070205080204" pitchFamily="50" charset="-128"/>
              </a:defRPr>
            </a:lvl3pPr>
            <a:lvl4pPr marL="1595217" indent="-226307">
              <a:defRPr kumimoji="1">
                <a:solidFill>
                  <a:schemeClr val="tx1"/>
                </a:solidFill>
                <a:latin typeface="Arial" panose="020B0604020202020204" pitchFamily="34" charset="0"/>
                <a:ea typeface="ＭＳ Ｐゴシック" panose="020B0600070205080204" pitchFamily="50" charset="-128"/>
              </a:defRPr>
            </a:lvl4pPr>
            <a:lvl5pPr marL="2050993" indent="-226307">
              <a:defRPr kumimoji="1">
                <a:solidFill>
                  <a:schemeClr val="tx1"/>
                </a:solidFill>
                <a:latin typeface="Arial" panose="020B0604020202020204" pitchFamily="34" charset="0"/>
                <a:ea typeface="ＭＳ Ｐゴシック" panose="020B0600070205080204" pitchFamily="50" charset="-128"/>
              </a:defRPr>
            </a:lvl5pPr>
            <a:lvl6pPr marL="2506767" indent="-22630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62546" indent="-22630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8323" indent="-22630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74100" indent="-226307"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B78AA96-3B66-4A36-A5AC-5D8712B02244}" type="slidenum">
              <a:rPr lang="ja-JP" altLang="en-US" smtClean="0"/>
              <a:pPr/>
              <a:t>12</a:t>
            </a:fld>
            <a:endParaRPr lang="ja-JP" altLang="en-US"/>
          </a:p>
        </p:txBody>
      </p:sp>
    </p:spTree>
    <p:extLst>
      <p:ext uri="{BB962C8B-B14F-4D97-AF65-F5344CB8AC3E}">
        <p14:creationId xmlns:p14="http://schemas.microsoft.com/office/powerpoint/2010/main" val="1579848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900">
              <a:defRPr kumimoji="1">
                <a:solidFill>
                  <a:schemeClr val="tx1"/>
                </a:solidFill>
                <a:latin typeface="Arial" panose="020B0604020202020204" pitchFamily="34" charset="0"/>
                <a:ea typeface="ＭＳ Ｐゴシック" panose="020B0600070205080204" pitchFamily="50" charset="-128"/>
              </a:defRPr>
            </a:lvl1pPr>
            <a:lvl2pPr marL="732724" indent="-276947" defTabSz="879900">
              <a:defRPr kumimoji="1">
                <a:solidFill>
                  <a:schemeClr val="tx1"/>
                </a:solidFill>
                <a:latin typeface="Arial" panose="020B0604020202020204" pitchFamily="34" charset="0"/>
                <a:ea typeface="ＭＳ Ｐゴシック" panose="020B0600070205080204" pitchFamily="50" charset="-128"/>
              </a:defRPr>
            </a:lvl2pPr>
            <a:lvl3pPr marL="1131529" indent="-219975" defTabSz="879900">
              <a:defRPr kumimoji="1">
                <a:solidFill>
                  <a:schemeClr val="tx1"/>
                </a:solidFill>
                <a:latin typeface="Arial" panose="020B0604020202020204" pitchFamily="34" charset="0"/>
                <a:ea typeface="ＭＳ Ｐゴシック" panose="020B0600070205080204" pitchFamily="50" charset="-128"/>
              </a:defRPr>
            </a:lvl3pPr>
            <a:lvl4pPr marL="1587305" indent="-219975" defTabSz="879900">
              <a:defRPr kumimoji="1">
                <a:solidFill>
                  <a:schemeClr val="tx1"/>
                </a:solidFill>
                <a:latin typeface="Arial" panose="020B0604020202020204" pitchFamily="34" charset="0"/>
                <a:ea typeface="ＭＳ Ｐゴシック" panose="020B0600070205080204" pitchFamily="50" charset="-128"/>
              </a:defRPr>
            </a:lvl4pPr>
            <a:lvl5pPr marL="2043082" indent="-219975" defTabSz="879900">
              <a:defRPr kumimoji="1">
                <a:solidFill>
                  <a:schemeClr val="tx1"/>
                </a:solidFill>
                <a:latin typeface="Arial" panose="020B0604020202020204" pitchFamily="34" charset="0"/>
                <a:ea typeface="ＭＳ Ｐゴシック" panose="020B0600070205080204" pitchFamily="50" charset="-128"/>
              </a:defRPr>
            </a:lvl5pPr>
            <a:lvl6pPr marL="2498858"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4633"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0410"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6186"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8CCDCA0-3AE1-492C-BB5E-31D09D696AFA}" type="slidenum">
              <a:rPr lang="en-US" altLang="ja-JP" smtClean="0">
                <a:latin typeface="Times New Roman" panose="02020603050405020304" pitchFamily="18" charset="0"/>
              </a:rPr>
              <a:pPr/>
              <a:t>13</a:t>
            </a:fld>
            <a:endParaRPr lang="en-US" altLang="ja-JP">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xfrm>
            <a:off x="403225" y="1230313"/>
            <a:ext cx="5905500" cy="3322637"/>
          </a:xfrm>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1931">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t>次</a:t>
            </a:r>
            <a:r>
              <a:rPr lang="ja-JP" altLang="en-US" dirty="0" smtClean="0"/>
              <a:t>に、演習・協議「カリキュラム・マネジメントの充実」</a:t>
            </a:r>
            <a:r>
              <a:rPr lang="ja-JP" altLang="en-US" dirty="0" smtClean="0"/>
              <a:t>を始めます。</a:t>
            </a:r>
            <a:endParaRPr lang="ja-JP" altLang="en-US" dirty="0" smtClean="0">
              <a:latin typeface="Arial" panose="020B0604020202020204" pitchFamily="34" charset="0"/>
            </a:endParaRPr>
          </a:p>
          <a:p>
            <a:endParaRPr kumimoji="1" lang="en-US" altLang="ja-JP" dirty="0" smtClean="0"/>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kumimoji="1" lang="ja-JP" altLang="en-US" dirty="0" smtClean="0"/>
              <a:t>先ほど</a:t>
            </a:r>
            <a:r>
              <a:rPr kumimoji="1" lang="ja-JP" altLang="en-US" dirty="0" smtClean="0"/>
              <a:t>も述べたように、各学校ではカリキュラム・マネジメントにつながる様々な</a:t>
            </a:r>
            <a:endParaRPr kumimoji="1" lang="en-US" altLang="ja-JP" dirty="0" smtClean="0"/>
          </a:p>
          <a:p>
            <a:r>
              <a:rPr kumimoji="1" lang="ja-JP" altLang="en-US" dirty="0" smtClean="0"/>
              <a:t>　取組が存在して</a:t>
            </a:r>
            <a:r>
              <a:rPr kumimoji="1" lang="ja-JP" altLang="en-US" dirty="0" smtClean="0"/>
              <a:t>います。</a:t>
            </a:r>
            <a:endParaRPr kumimoji="1" lang="en-US" altLang="ja-JP" dirty="0" smtClean="0"/>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kumimoji="1" lang="ja-JP" altLang="en-US" dirty="0" smtClean="0"/>
              <a:t>それら</a:t>
            </a:r>
            <a:r>
              <a:rPr kumimoji="1" lang="ja-JP" altLang="en-US" dirty="0" smtClean="0"/>
              <a:t>の全体像となるグランドデザインについて</a:t>
            </a:r>
            <a:r>
              <a:rPr kumimoji="1" lang="ja-JP" altLang="en-US" dirty="0" smtClean="0"/>
              <a:t>説明します。</a:t>
            </a:r>
            <a:endParaRPr kumimoji="1" lang="en-US" altLang="ja-JP" dirty="0" smtClean="0"/>
          </a:p>
          <a:p>
            <a:endParaRPr kumimoji="1" lang="en-US" altLang="ja-JP" dirty="0" smtClean="0"/>
          </a:p>
          <a:p>
            <a:r>
              <a:rPr kumimoji="1" lang="en-US" altLang="ja-JP" dirty="0" smtClean="0"/>
              <a:t>※</a:t>
            </a:r>
            <a:r>
              <a:rPr kumimoji="1" lang="ja-JP" altLang="en-US" dirty="0" smtClean="0"/>
              <a:t>学校のグランドデザインは、各学校において、管理職や校務分掌として一部</a:t>
            </a:r>
            <a:r>
              <a:rPr kumimoji="1" lang="ja-JP" altLang="en-US" dirty="0" smtClean="0"/>
              <a:t>の教員</a:t>
            </a:r>
            <a:r>
              <a:rPr kumimoji="1" lang="ja-JP" altLang="en-US" dirty="0" smtClean="0"/>
              <a:t>が作成するのではなく、全ての教職員が参加して、内容を話し合い</a:t>
            </a:r>
            <a:r>
              <a:rPr kumimoji="1" lang="ja-JP" altLang="en-US" dirty="0" smtClean="0"/>
              <a:t>ながら考え</a:t>
            </a:r>
            <a:r>
              <a:rPr kumimoji="1" lang="ja-JP" altLang="en-US" dirty="0" smtClean="0"/>
              <a:t>、書き入れていくことが重要です。全ての教職員が一緒に作成することで</a:t>
            </a:r>
            <a:r>
              <a:rPr kumimoji="1" lang="ja-JP" altLang="en-US" dirty="0" smtClean="0"/>
              <a:t>、学校</a:t>
            </a:r>
            <a:r>
              <a:rPr kumimoji="1" lang="ja-JP" altLang="en-US" dirty="0" smtClean="0"/>
              <a:t>のグランドデザインの内容を理解し、共有化して、学校全体の方向性を</a:t>
            </a:r>
            <a:r>
              <a:rPr kumimoji="1" lang="ja-JP" altLang="en-US" dirty="0" smtClean="0"/>
              <a:t>揃える</a:t>
            </a:r>
            <a:r>
              <a:rPr kumimoji="1" lang="ja-JP" altLang="en-US" dirty="0" smtClean="0"/>
              <a:t>ことに</a:t>
            </a:r>
            <a:r>
              <a:rPr kumimoji="1" lang="ja-JP" altLang="en-US" dirty="0" smtClean="0"/>
              <a:t>なります。</a:t>
            </a:r>
            <a:endParaRPr kumimoji="1" lang="en-US" altLang="ja-JP" dirty="0" smtClean="0"/>
          </a:p>
          <a:p>
            <a:endParaRPr kumimoji="1" lang="en-US" altLang="ja-JP" dirty="0" smtClean="0"/>
          </a:p>
          <a:p>
            <a:r>
              <a:rPr kumimoji="1" lang="ja-JP" altLang="en-US" dirty="0" smtClean="0"/>
              <a:t>（</a:t>
            </a:r>
            <a:r>
              <a:rPr kumimoji="1" lang="en-US" altLang="ja-JP" dirty="0" smtClean="0"/>
              <a:t>※【</a:t>
            </a:r>
            <a:r>
              <a:rPr kumimoji="1" lang="ja-JP" altLang="en-US" dirty="0" smtClean="0"/>
              <a:t>学校のグランドデザイン</a:t>
            </a:r>
            <a:r>
              <a:rPr kumimoji="1" lang="en-US" altLang="ja-JP" dirty="0" smtClean="0"/>
              <a:t>】</a:t>
            </a:r>
            <a:r>
              <a:rPr kumimoji="1" lang="ja-JP" altLang="en-US" dirty="0" smtClean="0"/>
              <a:t>の中の＜資質・能力の育成＞に関しては、それを</a:t>
            </a:r>
            <a:r>
              <a:rPr kumimoji="1" lang="ja-JP" altLang="en-US" dirty="0" smtClean="0"/>
              <a:t>取り出し</a:t>
            </a:r>
            <a:r>
              <a:rPr kumimoji="1" lang="en-US" altLang="ja-JP" dirty="0" smtClean="0"/>
              <a:t>【</a:t>
            </a:r>
            <a:r>
              <a:rPr kumimoji="1" lang="ja-JP" altLang="en-US" dirty="0" smtClean="0"/>
              <a:t>資質・能力のグランドデザイン</a:t>
            </a:r>
            <a:r>
              <a:rPr kumimoji="1" lang="en-US" altLang="ja-JP" dirty="0" smtClean="0"/>
              <a:t>】</a:t>
            </a:r>
            <a:r>
              <a:rPr kumimoji="1" lang="ja-JP" altLang="en-US" dirty="0" smtClean="0"/>
              <a:t>として、重点的に考えておくことが、</a:t>
            </a:r>
            <a:r>
              <a:rPr kumimoji="1" lang="ja-JP" altLang="en-US" dirty="0" smtClean="0"/>
              <a:t>各学校</a:t>
            </a:r>
            <a:r>
              <a:rPr kumimoji="1" lang="ja-JP" altLang="en-US" dirty="0" smtClean="0"/>
              <a:t>には求められる。それは、新学習指導要領において、「資質・能力」の育成は</a:t>
            </a:r>
            <a:r>
              <a:rPr kumimoji="1" lang="ja-JP" altLang="en-US" dirty="0" smtClean="0"/>
              <a:t>、各学校</a:t>
            </a:r>
            <a:r>
              <a:rPr kumimoji="1" lang="ja-JP" altLang="en-US" dirty="0" smtClean="0"/>
              <a:t>の児童生徒の実態に即して学校教育全体を通して行っていくことが</a:t>
            </a:r>
            <a:r>
              <a:rPr kumimoji="1" lang="ja-JP" altLang="en-US" dirty="0" smtClean="0"/>
              <a:t>求められているからであり、同時にそれは、教育の理念として示されている学校教育法</a:t>
            </a:r>
            <a:r>
              <a:rPr kumimoji="1" lang="ja-JP" altLang="en-US" dirty="0" smtClean="0"/>
              <a:t>第</a:t>
            </a:r>
            <a:r>
              <a:rPr kumimoji="1" lang="en-US" altLang="ja-JP" dirty="0" smtClean="0"/>
              <a:t>30</a:t>
            </a:r>
            <a:r>
              <a:rPr kumimoji="1" lang="ja-JP" altLang="en-US" dirty="0" smtClean="0"/>
              <a:t>条第２項の内容を具体化することでもあるからです。）</a:t>
            </a:r>
            <a:endParaRPr kumimoji="1" lang="en-US" altLang="ja-JP" dirty="0" smtClean="0"/>
          </a:p>
        </p:txBody>
      </p:sp>
    </p:spTree>
    <p:extLst>
      <p:ext uri="{BB962C8B-B14F-4D97-AF65-F5344CB8AC3E}">
        <p14:creationId xmlns:p14="http://schemas.microsoft.com/office/powerpoint/2010/main" val="313887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900">
              <a:defRPr kumimoji="1">
                <a:solidFill>
                  <a:schemeClr val="tx1"/>
                </a:solidFill>
                <a:latin typeface="Arial" panose="020B0604020202020204" pitchFamily="34" charset="0"/>
                <a:ea typeface="ＭＳ Ｐゴシック" panose="020B0600070205080204" pitchFamily="50" charset="-128"/>
              </a:defRPr>
            </a:lvl1pPr>
            <a:lvl2pPr marL="732724" indent="-276947" defTabSz="879900">
              <a:defRPr kumimoji="1">
                <a:solidFill>
                  <a:schemeClr val="tx1"/>
                </a:solidFill>
                <a:latin typeface="Arial" panose="020B0604020202020204" pitchFamily="34" charset="0"/>
                <a:ea typeface="ＭＳ Ｐゴシック" panose="020B0600070205080204" pitchFamily="50" charset="-128"/>
              </a:defRPr>
            </a:lvl2pPr>
            <a:lvl3pPr marL="1131529" indent="-219975" defTabSz="879900">
              <a:defRPr kumimoji="1">
                <a:solidFill>
                  <a:schemeClr val="tx1"/>
                </a:solidFill>
                <a:latin typeface="Arial" panose="020B0604020202020204" pitchFamily="34" charset="0"/>
                <a:ea typeface="ＭＳ Ｐゴシック" panose="020B0600070205080204" pitchFamily="50" charset="-128"/>
              </a:defRPr>
            </a:lvl3pPr>
            <a:lvl4pPr marL="1587305" indent="-219975" defTabSz="879900">
              <a:defRPr kumimoji="1">
                <a:solidFill>
                  <a:schemeClr val="tx1"/>
                </a:solidFill>
                <a:latin typeface="Arial" panose="020B0604020202020204" pitchFamily="34" charset="0"/>
                <a:ea typeface="ＭＳ Ｐゴシック" panose="020B0600070205080204" pitchFamily="50" charset="-128"/>
              </a:defRPr>
            </a:lvl4pPr>
            <a:lvl5pPr marL="2043082" indent="-219975" defTabSz="879900">
              <a:defRPr kumimoji="1">
                <a:solidFill>
                  <a:schemeClr val="tx1"/>
                </a:solidFill>
                <a:latin typeface="Arial" panose="020B0604020202020204" pitchFamily="34" charset="0"/>
                <a:ea typeface="ＭＳ Ｐゴシック" panose="020B0600070205080204" pitchFamily="50" charset="-128"/>
              </a:defRPr>
            </a:lvl5pPr>
            <a:lvl6pPr marL="2498858"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4633"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0410"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6186"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1011F13-D110-45D9-B521-CF8ECD12B1E3}" type="slidenum">
              <a:rPr lang="en-US" altLang="ja-JP" smtClean="0">
                <a:latin typeface="Times New Roman" panose="02020603050405020304" pitchFamily="18" charset="0"/>
              </a:rPr>
              <a:pPr/>
              <a:t>14</a:t>
            </a:fld>
            <a:endParaRPr lang="en-US" altLang="ja-JP">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xfrm>
            <a:off x="403225" y="1230313"/>
            <a:ext cx="5905500" cy="3322637"/>
          </a:xfrm>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897310" rtl="0" eaLnBrk="1" fontAlgn="auto" latinLnBrk="0" hangingPunct="1">
              <a:lnSpc>
                <a:spcPct val="100000"/>
              </a:lnSpc>
              <a:spcBef>
                <a:spcPts val="0"/>
              </a:spcBef>
              <a:spcAft>
                <a:spcPts val="0"/>
              </a:spcAft>
              <a:buClrTx/>
              <a:buSzTx/>
              <a:buFontTx/>
              <a:buNone/>
              <a:tabLst/>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・本日は、新学習指導要領の総則の項立てを参考に、グランドデザインに</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ついて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考えて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いきます。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3469921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3225" y="1230313"/>
            <a:ext cx="5905500" cy="3322637"/>
          </a:xfrm>
        </p:spPr>
      </p:sp>
      <p:sp>
        <p:nvSpPr>
          <p:cNvPr id="3" name="ノート プレースホルダー 2"/>
          <p:cNvSpPr>
            <a:spLocks noGrp="1"/>
          </p:cNvSpPr>
          <p:nvPr>
            <p:ph type="body" idx="1"/>
          </p:nvPr>
        </p:nvSpPr>
        <p:spPr/>
        <p:txBody>
          <a:bodyPr/>
          <a:lstStyle/>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kumimoji="1" lang="ja-JP" altLang="en-US" dirty="0" smtClean="0"/>
              <a:t>スライド</a:t>
            </a:r>
            <a:r>
              <a:rPr kumimoji="1" lang="ja-JP" altLang="en-US" dirty="0"/>
              <a:t>は、総則の構造に基づいたグランドデザインの</a:t>
            </a:r>
            <a:r>
              <a:rPr kumimoji="1" lang="ja-JP" altLang="en-US" dirty="0" smtClean="0"/>
              <a:t>構想例です。</a:t>
            </a:r>
            <a:r>
              <a:rPr kumimoji="1" lang="ja-JP" altLang="en-US" dirty="0"/>
              <a:t>配付</a:t>
            </a:r>
            <a:r>
              <a:rPr kumimoji="1" lang="ja-JP" altLang="en-US" dirty="0" smtClean="0"/>
              <a:t>した資料</a:t>
            </a:r>
            <a:r>
              <a:rPr kumimoji="1" lang="ja-JP" altLang="en-US" dirty="0"/>
              <a:t>を</a:t>
            </a:r>
            <a:r>
              <a:rPr kumimoji="1" lang="ja-JP" altLang="en-US" dirty="0" smtClean="0"/>
              <a:t>御覧ください</a:t>
            </a:r>
            <a:r>
              <a:rPr kumimoji="1" lang="ja-JP" altLang="en-US" dirty="0"/>
              <a:t>。</a:t>
            </a:r>
            <a:endParaRPr kumimoji="1" lang="en-US" altLang="ja-JP" dirty="0"/>
          </a:p>
          <a:p>
            <a:endParaRPr kumimoji="1" lang="en-US" altLang="ja-JP" dirty="0"/>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kumimoji="1" lang="ja-JP" altLang="en-US" dirty="0" smtClean="0"/>
              <a:t>例えば</a:t>
            </a:r>
            <a:r>
              <a:rPr kumimoji="1" lang="ja-JP" altLang="en-US" dirty="0"/>
              <a:t>、</a:t>
            </a:r>
            <a:endParaRPr kumimoji="1" lang="en-US" altLang="ja-JP" dirty="0"/>
          </a:p>
          <a:p>
            <a:r>
              <a:rPr kumimoji="1" lang="ja-JP" altLang="en-US" dirty="0"/>
              <a:t> ①「何ができるようになるか」には学校教育を通じて目指す子どもの姿を</a:t>
            </a:r>
            <a:r>
              <a:rPr kumimoji="1" lang="ja-JP" altLang="en-US" dirty="0" smtClean="0"/>
              <a:t>記します</a:t>
            </a:r>
            <a:r>
              <a:rPr kumimoji="1" lang="ja-JP" altLang="en-US" dirty="0"/>
              <a:t>。</a:t>
            </a:r>
            <a:endParaRPr kumimoji="1" lang="en-US" altLang="ja-JP" dirty="0"/>
          </a:p>
          <a:p>
            <a:r>
              <a:rPr kumimoji="1" lang="en-US" altLang="ja-JP" dirty="0" smtClean="0"/>
              <a:t>※</a:t>
            </a:r>
            <a:r>
              <a:rPr kumimoji="1" lang="ja-JP" altLang="en-US" dirty="0" smtClean="0"/>
              <a:t>保護者や地域住民に伝わり、共有できるような表現が必要です。</a:t>
            </a:r>
            <a:endParaRPr kumimoji="1" lang="en-US" altLang="ja-JP" dirty="0" smtClean="0"/>
          </a:p>
          <a:p>
            <a:endParaRPr kumimoji="1" lang="en-US" altLang="ja-JP" dirty="0" smtClean="0"/>
          </a:p>
          <a:p>
            <a:r>
              <a:rPr kumimoji="1" lang="ja-JP" altLang="en-US" dirty="0" smtClean="0"/>
              <a:t> </a:t>
            </a:r>
            <a:r>
              <a:rPr kumimoji="1" lang="ja-JP" altLang="en-US" dirty="0"/>
              <a:t>②「何を学ぶか」には教育課程の編成上の工夫を</a:t>
            </a:r>
            <a:r>
              <a:rPr kumimoji="1" lang="ja-JP" altLang="en-US" dirty="0" smtClean="0"/>
              <a:t>記します</a:t>
            </a:r>
            <a:r>
              <a:rPr kumimoji="1" lang="ja-JP" altLang="en-US" dirty="0"/>
              <a:t>。</a:t>
            </a:r>
            <a:endParaRPr kumimoji="1" lang="en-US" altLang="ja-JP" dirty="0"/>
          </a:p>
          <a:p>
            <a:r>
              <a:rPr kumimoji="1" lang="en-US" altLang="ja-JP" dirty="0" smtClean="0"/>
              <a:t>※</a:t>
            </a:r>
            <a:r>
              <a:rPr kumimoji="1" lang="ja-JP" altLang="en-US" dirty="0" smtClean="0"/>
              <a:t>教育課程を編成する上でのコンセプトや概要を</a:t>
            </a:r>
            <a:r>
              <a:rPr kumimoji="1" lang="ja-JP" altLang="en-US" dirty="0" smtClean="0"/>
              <a:t>示しています。</a:t>
            </a:r>
            <a:endParaRPr kumimoji="1" lang="en-US" altLang="ja-JP" dirty="0" smtClean="0"/>
          </a:p>
          <a:p>
            <a:endParaRPr kumimoji="1" lang="en-US" altLang="ja-JP" dirty="0" smtClean="0"/>
          </a:p>
          <a:p>
            <a:r>
              <a:rPr kumimoji="1" lang="ja-JP" altLang="en-US" dirty="0" smtClean="0"/>
              <a:t> </a:t>
            </a:r>
            <a:r>
              <a:rPr kumimoji="1" lang="ja-JP" altLang="en-US" dirty="0"/>
              <a:t>③「どのように学ぶか」には教育課程の実施上の工夫を</a:t>
            </a:r>
            <a:r>
              <a:rPr kumimoji="1" lang="ja-JP" altLang="en-US" dirty="0" smtClean="0"/>
              <a:t>記します</a:t>
            </a:r>
            <a:r>
              <a:rPr kumimoji="1" lang="ja-JP" altLang="en-US" dirty="0" smtClean="0"/>
              <a:t>。</a:t>
            </a:r>
            <a:endParaRPr kumimoji="1" lang="en-US" altLang="ja-JP" dirty="0" smtClean="0"/>
          </a:p>
          <a:p>
            <a:r>
              <a:rPr kumimoji="1" lang="en-US" altLang="ja-JP" dirty="0" smtClean="0"/>
              <a:t>※</a:t>
            </a:r>
            <a:r>
              <a:rPr kumimoji="1" lang="ja-JP" altLang="en-US" dirty="0" smtClean="0"/>
              <a:t>②のコンセプトに基づき、取組の具体を</a:t>
            </a:r>
            <a:r>
              <a:rPr kumimoji="1" lang="ja-JP" altLang="en-US" dirty="0" smtClean="0"/>
              <a:t>示します</a:t>
            </a:r>
            <a:r>
              <a:rPr kumimoji="1" lang="ja-JP" altLang="en-US" dirty="0" smtClean="0"/>
              <a:t>。</a:t>
            </a:r>
            <a:endParaRPr kumimoji="1" lang="en-US" altLang="ja-JP" dirty="0" smtClean="0"/>
          </a:p>
          <a:p>
            <a:endParaRPr kumimoji="1" lang="en-US" altLang="ja-JP" dirty="0"/>
          </a:p>
          <a:p>
            <a:r>
              <a:rPr kumimoji="1" lang="ja-JP" altLang="en-US" dirty="0"/>
              <a:t> ④「子供の発達をどのように支援するか」には配慮を必要とする子供への指導</a:t>
            </a:r>
            <a:r>
              <a:rPr kumimoji="1" lang="ja-JP" altLang="en-US" dirty="0" smtClean="0"/>
              <a:t>の考え方</a:t>
            </a:r>
            <a:r>
              <a:rPr kumimoji="1" lang="ja-JP" altLang="en-US" dirty="0"/>
              <a:t>を</a:t>
            </a:r>
            <a:r>
              <a:rPr kumimoji="1" lang="ja-JP" altLang="en-US" dirty="0" smtClean="0"/>
              <a:t>記します</a:t>
            </a:r>
            <a:r>
              <a:rPr kumimoji="1" lang="ja-JP" altLang="en-US" dirty="0" smtClean="0"/>
              <a:t>。</a:t>
            </a:r>
            <a:endParaRPr kumimoji="1" lang="en-US" altLang="ja-JP" dirty="0" smtClean="0"/>
          </a:p>
          <a:p>
            <a:r>
              <a:rPr kumimoji="1" lang="en-US" altLang="ja-JP" dirty="0" smtClean="0"/>
              <a:t>※</a:t>
            </a:r>
            <a:r>
              <a:rPr kumimoji="1" lang="ja-JP" altLang="en-US" dirty="0" smtClean="0"/>
              <a:t>取組の具体を</a:t>
            </a:r>
            <a:r>
              <a:rPr kumimoji="1" lang="ja-JP" altLang="en-US" dirty="0" smtClean="0"/>
              <a:t>示します</a:t>
            </a:r>
            <a:r>
              <a:rPr kumimoji="1" lang="ja-JP" altLang="en-US" dirty="0" smtClean="0"/>
              <a:t>。</a:t>
            </a:r>
            <a:endParaRPr kumimoji="1" lang="en-US" altLang="ja-JP" dirty="0"/>
          </a:p>
          <a:p>
            <a:pPr defTabSz="911643">
              <a:defRPr/>
            </a:pP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643">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kumimoji="1" lang="ja-JP" altLang="en-US" dirty="0"/>
              <a:t>学校経営方針やグランドデザイン等の策定や公表により学校全体や家庭・</a:t>
            </a:r>
            <a:r>
              <a:rPr kumimoji="1" lang="ja-JP" altLang="en-US" dirty="0" smtClean="0"/>
              <a:t>地域とも</a:t>
            </a:r>
            <a:r>
              <a:rPr kumimoji="1" lang="ja-JP" altLang="en-US" dirty="0"/>
              <a:t>子供たちがどのような資質・能力を育むかという目標を共有していくことが</a:t>
            </a:r>
            <a:r>
              <a:rPr kumimoji="1" lang="ja-JP" altLang="en-US" dirty="0" smtClean="0"/>
              <a:t>重要</a:t>
            </a:r>
            <a:r>
              <a:rPr kumimoji="1" lang="ja-JP" altLang="en-US" dirty="0" smtClean="0"/>
              <a:t>です。</a:t>
            </a:r>
            <a:r>
              <a:rPr kumimoji="1" lang="ja-JP" altLang="en-US" dirty="0"/>
              <a:t>そのため、本日はグランドデザインを構想する演習を</a:t>
            </a:r>
            <a:r>
              <a:rPr kumimoji="1" lang="ja-JP" altLang="en-US" dirty="0" smtClean="0"/>
              <a:t>行います。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CEEEB887-679D-4D85-ACAC-2C9ECF041923}" type="slidenum">
              <a:rPr kumimoji="1" lang="ja-JP" altLang="en-US" smtClean="0"/>
              <a:t>15</a:t>
            </a:fld>
            <a:endParaRPr kumimoji="1" lang="ja-JP" altLang="en-US"/>
          </a:p>
        </p:txBody>
      </p:sp>
    </p:spTree>
    <p:extLst>
      <p:ext uri="{BB962C8B-B14F-4D97-AF65-F5344CB8AC3E}">
        <p14:creationId xmlns:p14="http://schemas.microsoft.com/office/powerpoint/2010/main" val="39206755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8320">
              <a:defRPr kumimoji="1">
                <a:solidFill>
                  <a:schemeClr val="tx1"/>
                </a:solidFill>
                <a:latin typeface="Arial" panose="020B0604020202020204" pitchFamily="34" charset="0"/>
                <a:ea typeface="ＭＳ Ｐゴシック" panose="020B0600070205080204" pitchFamily="50" charset="-128"/>
              </a:defRPr>
            </a:lvl1pPr>
            <a:lvl2pPr marL="731140" indent="-275366" defTabSz="878320">
              <a:defRPr kumimoji="1">
                <a:solidFill>
                  <a:schemeClr val="tx1"/>
                </a:solidFill>
                <a:latin typeface="Arial" panose="020B0604020202020204" pitchFamily="34" charset="0"/>
                <a:ea typeface="ＭＳ Ｐゴシック" panose="020B0600070205080204" pitchFamily="50" charset="-128"/>
              </a:defRPr>
            </a:lvl2pPr>
            <a:lvl3pPr marL="1131529" indent="-218394" defTabSz="878320">
              <a:defRPr kumimoji="1">
                <a:solidFill>
                  <a:schemeClr val="tx1"/>
                </a:solidFill>
                <a:latin typeface="Arial" panose="020B0604020202020204" pitchFamily="34" charset="0"/>
                <a:ea typeface="ＭＳ Ｐゴシック" panose="020B0600070205080204" pitchFamily="50" charset="-128"/>
              </a:defRPr>
            </a:lvl3pPr>
            <a:lvl4pPr marL="1587305" indent="-218394" defTabSz="878320">
              <a:defRPr kumimoji="1">
                <a:solidFill>
                  <a:schemeClr val="tx1"/>
                </a:solidFill>
                <a:latin typeface="Arial" panose="020B0604020202020204" pitchFamily="34" charset="0"/>
                <a:ea typeface="ＭＳ Ｐゴシック" panose="020B0600070205080204" pitchFamily="50" charset="-128"/>
              </a:defRPr>
            </a:lvl4pPr>
            <a:lvl5pPr marL="2043082" indent="-218394" defTabSz="878320">
              <a:defRPr kumimoji="1">
                <a:solidFill>
                  <a:schemeClr val="tx1"/>
                </a:solidFill>
                <a:latin typeface="Arial" panose="020B0604020202020204" pitchFamily="34" charset="0"/>
                <a:ea typeface="ＭＳ Ｐゴシック" panose="020B0600070205080204" pitchFamily="50" charset="-128"/>
              </a:defRPr>
            </a:lvl5pPr>
            <a:lvl6pPr marL="2498858" indent="-218394" defTabSz="87832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4633" indent="-218394" defTabSz="87832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0410" indent="-218394" defTabSz="87832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6186" indent="-218394" defTabSz="87832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641FB41-FD5D-48D4-9F76-621CB9A5AACC}" type="slidenum">
              <a:rPr lang="en-US" altLang="ja-JP" smtClean="0">
                <a:latin typeface="Times New Roman" panose="02020603050405020304" pitchFamily="18" charset="0"/>
              </a:rPr>
              <a:pPr/>
              <a:t>16</a:t>
            </a:fld>
            <a:endParaRPr lang="en-US" altLang="ja-JP">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xfrm>
            <a:off x="403225" y="1230313"/>
            <a:ext cx="5905500" cy="3322637"/>
          </a:xfrm>
          <a:ln/>
        </p:spPr>
      </p:sp>
      <p:sp>
        <p:nvSpPr>
          <p:cNvPr id="54276" name="Rectangle 3"/>
          <p:cNvSpPr>
            <a:spLocks noGrp="1" noChangeArrowheads="1"/>
          </p:cNvSpPr>
          <p:nvPr>
            <p:ph type="body" idx="1"/>
          </p:nvPr>
        </p:nvSpPr>
        <p:spPr>
          <a:xfrm>
            <a:off x="675629" y="4683665"/>
            <a:ext cx="5566393" cy="44397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・ここまでの説明で大切にしてほしいことを</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まとめます。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552">
              <a:defRPr/>
            </a:pP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・それは、学校全体として、カリキュラム・マネジメントを確立し、各学校</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の教育</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活動の質を向上させ、学習の効果の最大化を図るというカリキュラム</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552">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　マネジメント</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の目的の明確化を図る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ことです。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552">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・したがって、カリキュラム・マネジメントとは、例えば学校の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グランドデザイン</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を作成することが目的ではないことを</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確認します。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552">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・なお、基本方針と経営戦略の構築、グランドデザインの作成、教育課程の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編成</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等は、協働によって築いていくものです。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552">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・例えば、グランドデザイン作成のリーダーシップは、学校長ですが、</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学校長</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一人が作成するもので</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はありません。</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552">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・また、教育課程の編成の中心は、教務主任ですが、全教員が編成に</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関わる必要</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が</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あります。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552">
              <a:defRPr/>
            </a:pP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1552">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・これらのことを踏まえて、次に行う演習については、自分事として捉えて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いただきたいと思います。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7218925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900">
              <a:defRPr kumimoji="1">
                <a:solidFill>
                  <a:schemeClr val="tx1"/>
                </a:solidFill>
                <a:latin typeface="Arial" panose="020B0604020202020204" pitchFamily="34" charset="0"/>
                <a:ea typeface="ＭＳ Ｐゴシック" panose="020B0600070205080204" pitchFamily="50" charset="-128"/>
              </a:defRPr>
            </a:lvl1pPr>
            <a:lvl2pPr marL="732724" indent="-276947" defTabSz="879900">
              <a:defRPr kumimoji="1">
                <a:solidFill>
                  <a:schemeClr val="tx1"/>
                </a:solidFill>
                <a:latin typeface="Arial" panose="020B0604020202020204" pitchFamily="34" charset="0"/>
                <a:ea typeface="ＭＳ Ｐゴシック" panose="020B0600070205080204" pitchFamily="50" charset="-128"/>
              </a:defRPr>
            </a:lvl2pPr>
            <a:lvl3pPr marL="1131529" indent="-219975" defTabSz="879900">
              <a:defRPr kumimoji="1">
                <a:solidFill>
                  <a:schemeClr val="tx1"/>
                </a:solidFill>
                <a:latin typeface="Arial" panose="020B0604020202020204" pitchFamily="34" charset="0"/>
                <a:ea typeface="ＭＳ Ｐゴシック" panose="020B0600070205080204" pitchFamily="50" charset="-128"/>
              </a:defRPr>
            </a:lvl3pPr>
            <a:lvl4pPr marL="1588885" indent="-219975" defTabSz="879900">
              <a:defRPr kumimoji="1">
                <a:solidFill>
                  <a:schemeClr val="tx1"/>
                </a:solidFill>
                <a:latin typeface="Arial" panose="020B0604020202020204" pitchFamily="34" charset="0"/>
                <a:ea typeface="ＭＳ Ｐゴシック" panose="020B0600070205080204" pitchFamily="50" charset="-128"/>
              </a:defRPr>
            </a:lvl4pPr>
            <a:lvl5pPr marL="2044663" indent="-219975" defTabSz="879900">
              <a:defRPr kumimoji="1">
                <a:solidFill>
                  <a:schemeClr val="tx1"/>
                </a:solidFill>
                <a:latin typeface="Arial" panose="020B0604020202020204" pitchFamily="34" charset="0"/>
                <a:ea typeface="ＭＳ Ｐゴシック" panose="020B0600070205080204" pitchFamily="50" charset="-128"/>
              </a:defRPr>
            </a:lvl5pPr>
            <a:lvl6pPr marL="2500440"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6217"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1991"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7769"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8E45BE4-BE27-4B6E-BD98-8F30AC7F1C32}" type="slidenum">
              <a:rPr lang="en-US" altLang="ja-JP" smtClean="0">
                <a:latin typeface="Times New Roman" panose="02020603050405020304" pitchFamily="18" charset="0"/>
              </a:rPr>
              <a:pPr/>
              <a:t>17</a:t>
            </a:fld>
            <a:endParaRPr lang="en-US" altLang="ja-JP">
              <a:latin typeface="Times New Roman" panose="02020603050405020304" pitchFamily="18" charset="0"/>
            </a:endParaRPr>
          </a:p>
        </p:txBody>
      </p:sp>
      <p:sp>
        <p:nvSpPr>
          <p:cNvPr id="64515" name="Rectangle 2"/>
          <p:cNvSpPr>
            <a:spLocks noGrp="1" noRot="1" noChangeAspect="1" noChangeArrowheads="1" noTextEdit="1"/>
          </p:cNvSpPr>
          <p:nvPr>
            <p:ph type="sldImg"/>
          </p:nvPr>
        </p:nvSpPr>
        <p:spPr>
          <a:xfrm>
            <a:off x="403225" y="1230313"/>
            <a:ext cx="5905500" cy="3322637"/>
          </a:xfrm>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0640">
              <a:defRPr/>
            </a:pP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・それでは、演習・協議の流れについて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説明します。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910640">
              <a:defRPr/>
            </a:pP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・配付した</a:t>
            </a:r>
            <a:r>
              <a:rPr lang="ja-JP" altLang="en-US" dirty="0"/>
              <a:t>「演習シート」を準備</a:t>
            </a:r>
            <a:r>
              <a:rPr lang="ja-JP" altLang="en-US" dirty="0" smtClean="0"/>
              <a:t>してください</a:t>
            </a:r>
            <a:r>
              <a:rPr lang="ja-JP" altLang="en-US" dirty="0"/>
              <a:t>。</a:t>
            </a:r>
            <a:endParaRPr lang="en-US" altLang="ja-JP" dirty="0"/>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latin typeface="Arial" panose="020B0604020202020204" pitchFamily="34" charset="0"/>
              </a:rPr>
              <a:t>ここ</a:t>
            </a:r>
            <a:r>
              <a:rPr lang="ja-JP" altLang="en-US" dirty="0">
                <a:latin typeface="Arial" panose="020B0604020202020204" pitchFamily="34" charset="0"/>
              </a:rPr>
              <a:t>では、カリキュラム・マネジメントの実現に向け、先ほど明確にした課題の</a:t>
            </a:r>
            <a:r>
              <a:rPr lang="ja-JP" altLang="en-US" dirty="0" smtClean="0">
                <a:latin typeface="Arial" panose="020B0604020202020204" pitchFamily="34" charset="0"/>
              </a:rPr>
              <a:t>解決</a:t>
            </a:r>
            <a:r>
              <a:rPr lang="ja-JP" altLang="en-US" dirty="0">
                <a:latin typeface="Arial" panose="020B0604020202020204" pitchFamily="34" charset="0"/>
              </a:rPr>
              <a:t>に資する具体的な取組について理解を深めて</a:t>
            </a:r>
            <a:r>
              <a:rPr lang="ja-JP" altLang="en-US" dirty="0" err="1" smtClean="0">
                <a:latin typeface="Arial" panose="020B0604020202020204" pitchFamily="34" charset="0"/>
              </a:rPr>
              <a:t>いただくきます</a:t>
            </a:r>
            <a:r>
              <a:rPr lang="ja-JP" altLang="en-US" dirty="0" smtClean="0">
                <a:latin typeface="Arial" panose="020B0604020202020204" pitchFamily="34" charset="0"/>
              </a:rPr>
              <a:t>。</a:t>
            </a:r>
            <a:endParaRPr lang="en-US" altLang="ja-JP" dirty="0">
              <a:latin typeface="Arial" panose="020B0604020202020204" pitchFamily="34" charset="0"/>
            </a:endParaRPr>
          </a:p>
          <a:p>
            <a:pPr defTabSz="911552">
              <a:defRPr/>
            </a:pP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t>協</a:t>
            </a:r>
            <a:r>
              <a:rPr lang="ja-JP" altLang="en-US" dirty="0"/>
              <a:t>議題は、</a:t>
            </a:r>
            <a:r>
              <a:rPr lang="ja-JP" altLang="en-US" dirty="0">
                <a:latin typeface="Arial" panose="020B0604020202020204" pitchFamily="34" charset="0"/>
              </a:rPr>
              <a:t>「目指す子どもの姿を実現するための教育課程をどのように編成・</a:t>
            </a:r>
            <a:r>
              <a:rPr lang="ja-JP" altLang="en-US" dirty="0" smtClean="0">
                <a:latin typeface="Arial" panose="020B0604020202020204" pitchFamily="34" charset="0"/>
              </a:rPr>
              <a:t>実施す</a:t>
            </a:r>
            <a:r>
              <a:rPr lang="ja-JP" altLang="en-US" dirty="0">
                <a:latin typeface="Arial" panose="020B0604020202020204" pitchFamily="34" charset="0"/>
              </a:rPr>
              <a:t>べきか</a:t>
            </a:r>
            <a:r>
              <a:rPr lang="ja-JP" altLang="en-US" dirty="0" smtClean="0">
                <a:latin typeface="Arial" panose="020B0604020202020204" pitchFamily="34" charset="0"/>
              </a:rPr>
              <a:t>」</a:t>
            </a:r>
            <a:r>
              <a:rPr lang="ja-JP" altLang="en-US" dirty="0" smtClean="0"/>
              <a:t>です。</a:t>
            </a:r>
            <a:endParaRPr lang="en-US" altLang="ja-JP" dirty="0"/>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t>流れ</a:t>
            </a:r>
            <a:r>
              <a:rPr lang="ja-JP" altLang="en-US" dirty="0"/>
              <a:t>は、</a:t>
            </a:r>
            <a:endParaRPr lang="en-US" altLang="ja-JP" dirty="0"/>
          </a:p>
          <a:p>
            <a:r>
              <a:rPr lang="ja-JP" altLang="en-US" dirty="0"/>
              <a:t>　①グループ演習・協議</a:t>
            </a:r>
            <a:r>
              <a:rPr lang="ja-JP" altLang="en-US" dirty="0" smtClean="0"/>
              <a:t>（</a:t>
            </a:r>
            <a:r>
              <a:rPr lang="en-US" altLang="ja-JP" dirty="0" smtClean="0"/>
              <a:t>40</a:t>
            </a:r>
            <a:r>
              <a:rPr lang="ja-JP" altLang="en-US" dirty="0" smtClean="0"/>
              <a:t>分</a:t>
            </a:r>
            <a:r>
              <a:rPr lang="ja-JP" altLang="en-US" dirty="0"/>
              <a:t>）</a:t>
            </a:r>
            <a:endParaRPr lang="en-US" altLang="ja-JP" dirty="0"/>
          </a:p>
          <a:p>
            <a:r>
              <a:rPr lang="ja-JP" altLang="en-US" dirty="0"/>
              <a:t>　②全体</a:t>
            </a:r>
            <a:r>
              <a:rPr lang="ja-JP" altLang="en-US" dirty="0" smtClean="0"/>
              <a:t>交流（</a:t>
            </a:r>
            <a:r>
              <a:rPr lang="ja-JP" altLang="en-US" dirty="0"/>
              <a:t>５分</a:t>
            </a:r>
            <a:r>
              <a:rPr lang="ja-JP" altLang="en-US" dirty="0" smtClean="0"/>
              <a:t>）</a:t>
            </a:r>
            <a:endParaRPr lang="en-US" altLang="ja-JP" dirty="0"/>
          </a:p>
          <a:p>
            <a:r>
              <a:rPr lang="ja-JP" altLang="en-US" dirty="0" smtClean="0"/>
              <a:t>です。</a:t>
            </a:r>
            <a:endParaRPr lang="en-US" altLang="ja-JP" dirty="0">
              <a:latin typeface="Arial" panose="020B0604020202020204" pitchFamily="34" charset="0"/>
            </a:endParaRPr>
          </a:p>
        </p:txBody>
      </p:sp>
    </p:spTree>
    <p:extLst>
      <p:ext uri="{BB962C8B-B14F-4D97-AF65-F5344CB8AC3E}">
        <p14:creationId xmlns:p14="http://schemas.microsoft.com/office/powerpoint/2010/main" val="3080480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a:xfrm>
            <a:off x="403225" y="1230313"/>
            <a:ext cx="5905500" cy="3322637"/>
          </a:xfrm>
          <a:ln/>
        </p:spPr>
      </p:sp>
      <p:sp>
        <p:nvSpPr>
          <p:cNvPr id="6656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・それでは、グループ演習・協議の進め方について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説明しますが</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、皆さんの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グループ</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は一つの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学校と</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仮定して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お聞きください</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・まず、自校における子どもの実態と目指す子どもの姿について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スライド</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の３点</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として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設定します。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・実際にはそれぞれの学校や子どもの実態が異なるため、架空の実態から</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目指す</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子どもの姿を各グループで設定していただくという</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趣旨です。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・したがって、各グループがある程度、共通した内容で取り組むことが</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でき</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　るよう</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、スライドのように整理して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6656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0635" indent="-284862">
              <a:defRPr kumimoji="1">
                <a:solidFill>
                  <a:schemeClr val="tx1"/>
                </a:solidFill>
                <a:latin typeface="Arial" panose="020B0604020202020204" pitchFamily="34" charset="0"/>
                <a:ea typeface="ＭＳ Ｐゴシック" panose="020B0600070205080204" pitchFamily="50" charset="-128"/>
              </a:defRPr>
            </a:lvl2pPr>
            <a:lvl3pPr marL="1139440" indent="-227888">
              <a:defRPr kumimoji="1">
                <a:solidFill>
                  <a:schemeClr val="tx1"/>
                </a:solidFill>
                <a:latin typeface="Arial" panose="020B0604020202020204" pitchFamily="34" charset="0"/>
                <a:ea typeface="ＭＳ Ｐゴシック" panose="020B0600070205080204" pitchFamily="50" charset="-128"/>
              </a:defRPr>
            </a:lvl3pPr>
            <a:lvl4pPr marL="1595217" indent="-227888">
              <a:defRPr kumimoji="1">
                <a:solidFill>
                  <a:schemeClr val="tx1"/>
                </a:solidFill>
                <a:latin typeface="Arial" panose="020B0604020202020204" pitchFamily="34" charset="0"/>
                <a:ea typeface="ＭＳ Ｐゴシック" panose="020B0600070205080204" pitchFamily="50" charset="-128"/>
              </a:defRPr>
            </a:lvl4pPr>
            <a:lvl5pPr marL="2050993" indent="-227888">
              <a:defRPr kumimoji="1">
                <a:solidFill>
                  <a:schemeClr val="tx1"/>
                </a:solidFill>
                <a:latin typeface="Arial" panose="020B0604020202020204" pitchFamily="34" charset="0"/>
                <a:ea typeface="ＭＳ Ｐゴシック" panose="020B0600070205080204" pitchFamily="50" charset="-128"/>
              </a:defRPr>
            </a:lvl5pPr>
            <a:lvl6pPr marL="2506767" indent="-227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62546" indent="-227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8323" indent="-227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74100" indent="-227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A0709CB-0AAC-42A6-8A53-9F5ED00A1EE8}" type="slidenum">
              <a:rPr lang="en-US" altLang="ja-JP" smtClean="0"/>
              <a:pPr/>
              <a:t>18</a:t>
            </a:fld>
            <a:endParaRPr lang="en-US" altLang="ja-JP"/>
          </a:p>
        </p:txBody>
      </p:sp>
    </p:spTree>
    <p:extLst>
      <p:ext uri="{BB962C8B-B14F-4D97-AF65-F5344CB8AC3E}">
        <p14:creationId xmlns:p14="http://schemas.microsoft.com/office/powerpoint/2010/main" val="2358413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ー 1"/>
          <p:cNvSpPr>
            <a:spLocks noGrp="1" noRot="1" noChangeAspect="1" noTextEdit="1"/>
          </p:cNvSpPr>
          <p:nvPr>
            <p:ph type="sldImg"/>
          </p:nvPr>
        </p:nvSpPr>
        <p:spPr>
          <a:xfrm>
            <a:off x="403225" y="1230313"/>
            <a:ext cx="5905500" cy="3322637"/>
          </a:xfrm>
          <a:ln/>
        </p:spPr>
      </p:sp>
      <p:sp>
        <p:nvSpPr>
          <p:cNvPr id="686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・目指す子どもの姿の実現に向けた教育課程をどのように編成・実施する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かを</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検討して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いただきます。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・検討いただく際の視点は、</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スライドのとおり</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　「何ができるようになるか」、「何を学ぶか」、「どのように学ぶか」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子どもの発達をどのように支援するか」の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４点です。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・なお、記入に当たっては、先ほどのグランドデザイン構想の例を</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再確認しますが</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　例えば、</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　①「何ができるようになるか」には、学校教育を通じて目指す子どもの姿</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　②「何を学ぶか」には、教育課程の編成上の工夫</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　③「どのように学ぶか」には、教育課程の実施上の工夫</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　④「子どもの発達をどのように支援するか」には、配慮を要する子どもへの指導</a:t>
            </a:r>
            <a:r>
              <a:rPr lang="ja-JP" altLang="en-US">
                <a:latin typeface="ＭＳ ゴシック" panose="020B0609070205080204" pitchFamily="49" charset="-128"/>
                <a:ea typeface="ＭＳ ゴシック" panose="020B0609070205080204" pitchFamily="49" charset="-128"/>
                <a:cs typeface="メイリオ" panose="020B0604030504040204" pitchFamily="50" charset="-128"/>
              </a:rPr>
              <a:t>の</a:t>
            </a:r>
            <a:r>
              <a:rPr lang="ja-JP" altLang="en-US" smtClean="0">
                <a:latin typeface="ＭＳ ゴシック" panose="020B0609070205080204" pitchFamily="49" charset="-128"/>
                <a:ea typeface="ＭＳ ゴシック" panose="020B0609070205080204" pitchFamily="49" charset="-128"/>
                <a:cs typeface="メイリオ" panose="020B0604030504040204" pitchFamily="50" charset="-128"/>
              </a:rPr>
              <a:t>考え方を</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記入して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いただきます。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endParaRPr lang="en-US" altLang="ja-JP" b="1"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最後に、検討した４つの視点の具体を目指す子どもの姿を実現するため</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のグランドデザイン</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に係る資料として活用できるよう、各グループに配付</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した</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演習シートをＡ３に拡大した用紙に整理して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いただきます。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a:t>・それでは、協議・演習を開始</a:t>
            </a:r>
            <a:r>
              <a:rPr lang="ja-JP" altLang="en-US" dirty="0" smtClean="0"/>
              <a:t>してください</a:t>
            </a:r>
            <a:r>
              <a:rPr lang="ja-JP" altLang="en-US" dirty="0"/>
              <a:t>。</a:t>
            </a:r>
            <a:endParaRPr lang="en-US" altLang="ja-JP" dirty="0"/>
          </a:p>
          <a:p>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b="1" dirty="0" smtClean="0">
                <a:latin typeface="ＭＳ ゴシック" panose="020B0609070205080204" pitchFamily="49" charset="-128"/>
                <a:ea typeface="ＭＳ ゴシック" panose="020B0609070205080204" pitchFamily="49" charset="-128"/>
                <a:cs typeface="メイリオ" panose="020B0604030504040204" pitchFamily="50" charset="-128"/>
              </a:rPr>
              <a:t>★必要に応じて</a:t>
            </a:r>
            <a:endParaRPr lang="en-US" altLang="ja-JP" b="1"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グランドデザインについては、学習指導要領の総則において、「社会に開かれた教育課程」の理念に基づき、目指すべき教育の在り方を家庭や地域と共有し、その連携及び協働のもとに教育活動を充実させていくためには、各学校の教育目標を含めた教育課程の編成についての基本的な方針を、家庭や地域とも共有していくことが重要です。そのためにも、例えば、学校経営方針やグランドデザイン等の策定や公表が効果的に行われていくことが求められると示されている。</a:t>
            </a:r>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・最後に、まとめを</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行います。</a:t>
            </a:r>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受講者の演習の様子やシートへの記入状況を見て、まとめを行う。</a:t>
            </a:r>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・以上で、「カリキュラム・マネジメントの在り方について」の講義を</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終了します。</a:t>
            </a:r>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6861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0635" indent="-284862">
              <a:defRPr kumimoji="1">
                <a:solidFill>
                  <a:schemeClr val="tx1"/>
                </a:solidFill>
                <a:latin typeface="Arial" panose="020B0604020202020204" pitchFamily="34" charset="0"/>
                <a:ea typeface="ＭＳ Ｐゴシック" panose="020B0600070205080204" pitchFamily="50" charset="-128"/>
              </a:defRPr>
            </a:lvl2pPr>
            <a:lvl3pPr marL="1139440" indent="-227888">
              <a:defRPr kumimoji="1">
                <a:solidFill>
                  <a:schemeClr val="tx1"/>
                </a:solidFill>
                <a:latin typeface="Arial" panose="020B0604020202020204" pitchFamily="34" charset="0"/>
                <a:ea typeface="ＭＳ Ｐゴシック" panose="020B0600070205080204" pitchFamily="50" charset="-128"/>
              </a:defRPr>
            </a:lvl3pPr>
            <a:lvl4pPr marL="1595217" indent="-227888">
              <a:defRPr kumimoji="1">
                <a:solidFill>
                  <a:schemeClr val="tx1"/>
                </a:solidFill>
                <a:latin typeface="Arial" panose="020B0604020202020204" pitchFamily="34" charset="0"/>
                <a:ea typeface="ＭＳ Ｐゴシック" panose="020B0600070205080204" pitchFamily="50" charset="-128"/>
              </a:defRPr>
            </a:lvl4pPr>
            <a:lvl5pPr marL="2050993" indent="-227888">
              <a:defRPr kumimoji="1">
                <a:solidFill>
                  <a:schemeClr val="tx1"/>
                </a:solidFill>
                <a:latin typeface="Arial" panose="020B0604020202020204" pitchFamily="34" charset="0"/>
                <a:ea typeface="ＭＳ Ｐゴシック" panose="020B0600070205080204" pitchFamily="50" charset="-128"/>
              </a:defRPr>
            </a:lvl5pPr>
            <a:lvl6pPr marL="2506767" indent="-227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62546" indent="-227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8323" indent="-227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74100" indent="-227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9FEA6EB-6CA1-4DF0-89D9-73A34897042C}" type="slidenum">
              <a:rPr lang="en-US" altLang="ja-JP" smtClean="0"/>
              <a:pPr/>
              <a:t>19</a:t>
            </a:fld>
            <a:endParaRPr lang="en-US" altLang="ja-JP"/>
          </a:p>
        </p:txBody>
      </p:sp>
    </p:spTree>
    <p:extLst>
      <p:ext uri="{BB962C8B-B14F-4D97-AF65-F5344CB8AC3E}">
        <p14:creationId xmlns:p14="http://schemas.microsoft.com/office/powerpoint/2010/main" val="3833146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bwMode="auto">
          <a:xfrm>
            <a:off x="403225" y="1230313"/>
            <a:ext cx="5905500" cy="33226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kumimoji="1" lang="ja-JP" altLang="en-US"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内容</a:t>
            </a:r>
            <a:r>
              <a:rPr lang="ja-JP" altLang="en-US" dirty="0">
                <a:latin typeface="ＭＳ ゴシック" panose="020B0609070205080204" pitchFamily="49" charset="-128"/>
                <a:ea typeface="ＭＳ ゴシック" panose="020B0609070205080204" pitchFamily="49" charset="-128"/>
              </a:rPr>
              <a:t>は、スライドの</a:t>
            </a:r>
            <a:r>
              <a:rPr lang="ja-JP" altLang="en-US" dirty="0" smtClean="0">
                <a:latin typeface="ＭＳ ゴシック" panose="020B0609070205080204" pitchFamily="49" charset="-128"/>
                <a:ea typeface="ＭＳ ゴシック" panose="020B0609070205080204" pitchFamily="49" charset="-128"/>
              </a:rPr>
              <a:t>４つです。</a:t>
            </a:r>
            <a:endParaRPr lang="en-US" altLang="ja-JP"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5"/>
          </p:nvPr>
        </p:nvSpPr>
        <p:spPr>
          <a:xfrm>
            <a:off x="3801904" y="9351686"/>
            <a:ext cx="2908512" cy="49399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5889" indent="-280112">
              <a:defRPr kumimoji="1">
                <a:solidFill>
                  <a:schemeClr val="tx1"/>
                </a:solidFill>
                <a:latin typeface="Arial" panose="020B0604020202020204" pitchFamily="34" charset="0"/>
                <a:ea typeface="ＭＳ Ｐゴシック" panose="020B0600070205080204" pitchFamily="50" charset="-128"/>
              </a:defRPr>
            </a:lvl2pPr>
            <a:lvl3pPr marL="1134693" indent="-223140">
              <a:defRPr kumimoji="1">
                <a:solidFill>
                  <a:schemeClr val="tx1"/>
                </a:solidFill>
                <a:latin typeface="Arial" panose="020B0604020202020204" pitchFamily="34" charset="0"/>
                <a:ea typeface="ＭＳ Ｐゴシック" panose="020B0600070205080204" pitchFamily="50" charset="-128"/>
              </a:defRPr>
            </a:lvl3pPr>
            <a:lvl4pPr marL="1592054" indent="-223140">
              <a:defRPr kumimoji="1">
                <a:solidFill>
                  <a:schemeClr val="tx1"/>
                </a:solidFill>
                <a:latin typeface="Arial" panose="020B0604020202020204" pitchFamily="34" charset="0"/>
                <a:ea typeface="ＭＳ Ｐゴシック" panose="020B0600070205080204" pitchFamily="50" charset="-128"/>
              </a:defRPr>
            </a:lvl4pPr>
            <a:lvl5pPr marL="2047827" indent="-223140">
              <a:defRPr kumimoji="1">
                <a:solidFill>
                  <a:schemeClr val="tx1"/>
                </a:solidFill>
                <a:latin typeface="Arial" panose="020B0604020202020204" pitchFamily="34" charset="0"/>
                <a:ea typeface="ＭＳ Ｐゴシック" panose="020B0600070205080204" pitchFamily="50" charset="-128"/>
              </a:defRPr>
            </a:lvl5pPr>
            <a:lvl6pPr marL="2503606"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9380"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5158"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70931"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dirty="0" smtClean="0"/>
              <a:t>2</a:t>
            </a:r>
            <a:endParaRPr lang="ja-JP" altLang="en-US" dirty="0"/>
          </a:p>
        </p:txBody>
      </p:sp>
    </p:spTree>
    <p:extLst>
      <p:ext uri="{BB962C8B-B14F-4D97-AF65-F5344CB8AC3E}">
        <p14:creationId xmlns:p14="http://schemas.microsoft.com/office/powerpoint/2010/main" val="2564464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a:xfrm>
            <a:off x="403225" y="1230313"/>
            <a:ext cx="5905500" cy="3322637"/>
          </a:xfrm>
          <a:ln/>
        </p:spPr>
      </p:sp>
      <p:sp>
        <p:nvSpPr>
          <p:cNvPr id="4403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1931">
              <a:defRPr/>
            </a:pPr>
            <a:r>
              <a:rPr kumimoji="1" lang="ja-JP" altLang="en-US" dirty="0" smtClean="0">
                <a:latin typeface="ＭＳ ゴシック" panose="020B0609070205080204" pitchFamily="49" charset="-128"/>
                <a:ea typeface="ＭＳ ゴシック" panose="020B0609070205080204" pitchFamily="49" charset="-128"/>
              </a:rPr>
              <a:t>・</a:t>
            </a:r>
            <a:r>
              <a:rPr lang="ja-JP" altLang="en-US" dirty="0" smtClean="0"/>
              <a:t>それ</a:t>
            </a:r>
            <a:r>
              <a:rPr lang="ja-JP" altLang="en-US" dirty="0" smtClean="0"/>
              <a:t>では、講義「カリキュラム・マネジメントの考え方と実際」</a:t>
            </a:r>
            <a:r>
              <a:rPr lang="ja-JP" altLang="en-US" dirty="0" smtClean="0"/>
              <a:t>を始めます。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・スライドは</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学習指導要領改訂の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方向性です。</a:t>
            </a:r>
            <a:endParaRPr lang="en-US" altLang="ja-JP" dirty="0"/>
          </a:p>
        </p:txBody>
      </p:sp>
      <p:sp>
        <p:nvSpPr>
          <p:cNvPr id="4403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35889" indent="-280112">
              <a:defRPr kumimoji="1">
                <a:solidFill>
                  <a:schemeClr val="tx1"/>
                </a:solidFill>
                <a:latin typeface="Arial" panose="020B0604020202020204" pitchFamily="34" charset="0"/>
                <a:ea typeface="ＭＳ Ｐゴシック" panose="020B0600070205080204" pitchFamily="50" charset="-128"/>
              </a:defRPr>
            </a:lvl2pPr>
            <a:lvl3pPr marL="1134693" indent="-223140">
              <a:defRPr kumimoji="1">
                <a:solidFill>
                  <a:schemeClr val="tx1"/>
                </a:solidFill>
                <a:latin typeface="Arial" panose="020B0604020202020204" pitchFamily="34" charset="0"/>
                <a:ea typeface="ＭＳ Ｐゴシック" panose="020B0600070205080204" pitchFamily="50" charset="-128"/>
              </a:defRPr>
            </a:lvl3pPr>
            <a:lvl4pPr marL="1592054" indent="-223140">
              <a:defRPr kumimoji="1">
                <a:solidFill>
                  <a:schemeClr val="tx1"/>
                </a:solidFill>
                <a:latin typeface="Arial" panose="020B0604020202020204" pitchFamily="34" charset="0"/>
                <a:ea typeface="ＭＳ Ｐゴシック" panose="020B0600070205080204" pitchFamily="50" charset="-128"/>
              </a:defRPr>
            </a:lvl4pPr>
            <a:lvl5pPr marL="2047827" indent="-223140">
              <a:defRPr kumimoji="1">
                <a:solidFill>
                  <a:schemeClr val="tx1"/>
                </a:solidFill>
                <a:latin typeface="Arial" panose="020B0604020202020204" pitchFamily="34" charset="0"/>
                <a:ea typeface="ＭＳ Ｐゴシック" panose="020B0600070205080204" pitchFamily="50" charset="-128"/>
              </a:defRPr>
            </a:lvl5pPr>
            <a:lvl6pPr marL="2503606"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9380"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5158"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70931" indent="-22314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75016BB-E97C-43DB-83EB-E72126A16E38}" type="slidenum">
              <a:rPr lang="ja-JP" altLang="en-US" smtClean="0"/>
              <a:pPr/>
              <a:t>3</a:t>
            </a:fld>
            <a:endParaRPr lang="ja-JP" altLang="en-US"/>
          </a:p>
        </p:txBody>
      </p:sp>
    </p:spTree>
    <p:extLst>
      <p:ext uri="{BB962C8B-B14F-4D97-AF65-F5344CB8AC3E}">
        <p14:creationId xmlns:p14="http://schemas.microsoft.com/office/powerpoint/2010/main" val="3704149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ＭＳ ゴシック" panose="020B0609070205080204" pitchFamily="49" charset="-128"/>
                <a:ea typeface="ＭＳ ゴシック" panose="020B0609070205080204" pitchFamily="49" charset="-128"/>
              </a:rPr>
              <a:t>・</a:t>
            </a:r>
            <a:r>
              <a:rPr lang="ja-JP" altLang="en-US" b="0" dirty="0" smtClean="0"/>
              <a:t>新学習</a:t>
            </a:r>
            <a:r>
              <a:rPr lang="ja-JP" altLang="en-US" b="0" dirty="0" smtClean="0"/>
              <a:t>指導要領が「目指すもの」や「方策」、そのキーワードは、このスライドの</a:t>
            </a:r>
            <a:r>
              <a:rPr lang="ja-JP" altLang="en-US" b="0" dirty="0" smtClean="0"/>
              <a:t>どこに</a:t>
            </a:r>
            <a:r>
              <a:rPr lang="ja-JP" altLang="en-US" b="0" dirty="0" smtClean="0"/>
              <a:t>該当すると</a:t>
            </a:r>
            <a:r>
              <a:rPr lang="ja-JP" altLang="en-US" b="0" dirty="0" smtClean="0"/>
              <a:t>考えられるでしょうか</a:t>
            </a:r>
            <a:r>
              <a:rPr lang="ja-JP" altLang="en-US" b="0" dirty="0" smtClean="0"/>
              <a:t>。</a:t>
            </a:r>
            <a:endParaRPr lang="en-US" altLang="ja-JP"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ＭＳ ゴシック" panose="020B0609070205080204" pitchFamily="49" charset="-128"/>
                <a:ea typeface="ＭＳ ゴシック" panose="020B0609070205080204" pitchFamily="49" charset="-128"/>
              </a:rPr>
              <a:t>・</a:t>
            </a:r>
            <a:r>
              <a:rPr lang="ja-JP" altLang="en-US" b="0" dirty="0" smtClean="0"/>
              <a:t>少し</a:t>
            </a:r>
            <a:r>
              <a:rPr lang="ja-JP" altLang="en-US" b="0" dirty="0" smtClean="0"/>
              <a:t>時間を</a:t>
            </a:r>
            <a:r>
              <a:rPr lang="ja-JP" altLang="en-US" b="0" dirty="0" smtClean="0"/>
              <a:t>取りますのでご記入ください</a:t>
            </a:r>
            <a:r>
              <a:rPr lang="ja-JP" altLang="en-US" b="0" dirty="0" smtClean="0"/>
              <a:t>。</a:t>
            </a:r>
            <a:endParaRPr lang="en-US" altLang="ja-JP" b="0" dirty="0" smtClean="0"/>
          </a:p>
        </p:txBody>
      </p:sp>
      <p:sp>
        <p:nvSpPr>
          <p:cNvPr id="4" name="スライド番号プレースホルダー 3"/>
          <p:cNvSpPr>
            <a:spLocks noGrp="1"/>
          </p:cNvSpPr>
          <p:nvPr>
            <p:ph type="sldNum" sz="quarter" idx="10"/>
          </p:nvPr>
        </p:nvSpPr>
        <p:spPr/>
        <p:txBody>
          <a:bodyPr/>
          <a:lstStyle/>
          <a:p>
            <a:fld id="{5D35984A-A3C2-48D3-9581-371B1BE65CDA}" type="slidenum">
              <a:rPr kumimoji="1" lang="ja-JP" altLang="en-US" smtClean="0"/>
              <a:t>4</a:t>
            </a:fld>
            <a:endParaRPr kumimoji="1" lang="ja-JP" altLang="en-US"/>
          </a:p>
        </p:txBody>
      </p:sp>
    </p:spTree>
    <p:extLst>
      <p:ext uri="{BB962C8B-B14F-4D97-AF65-F5344CB8AC3E}">
        <p14:creationId xmlns:p14="http://schemas.microsoft.com/office/powerpoint/2010/main" val="2698478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kumimoji="1" lang="ja-JP" altLang="en-US" dirty="0" smtClean="0"/>
              <a:t>この</a:t>
            </a:r>
            <a:r>
              <a:rPr kumimoji="1" lang="ja-JP" altLang="en-US" dirty="0" smtClean="0"/>
              <a:t>スライドのようにスライド３の内容には、順序性が</a:t>
            </a:r>
            <a:r>
              <a:rPr kumimoji="1" lang="ja-JP" altLang="en-US" dirty="0" smtClean="0"/>
              <a:t>あります。</a:t>
            </a:r>
            <a:endParaRPr kumimoji="1" lang="en-US" altLang="ja-JP" dirty="0" smtClean="0"/>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kumimoji="1" lang="ja-JP" altLang="en-US" dirty="0" smtClean="0"/>
              <a:t>本日</a:t>
            </a:r>
            <a:r>
              <a:rPr kumimoji="1" lang="ja-JP" altLang="en-US" dirty="0" smtClean="0"/>
              <a:t>のテーマです「カリキュラム・マネジメント」が、独立したものではなく、</a:t>
            </a:r>
            <a:r>
              <a:rPr kumimoji="1" lang="ja-JP" altLang="en-US" dirty="0" smtClean="0"/>
              <a:t>新学習</a:t>
            </a:r>
            <a:r>
              <a:rPr kumimoji="1" lang="ja-JP" altLang="en-US" dirty="0" smtClean="0"/>
              <a:t>指導要領改訂の流れに位置付いていること</a:t>
            </a:r>
            <a:r>
              <a:rPr kumimoji="1" lang="ja-JP" altLang="en-US" dirty="0" smtClean="0"/>
              <a:t>をご確認いただきたいと思います。</a:t>
            </a:r>
            <a:endParaRPr kumimoji="1" lang="en-US" altLang="ja-JP" dirty="0" smtClean="0"/>
          </a:p>
          <a:p>
            <a:r>
              <a:rPr kumimoji="1" lang="en-US" altLang="ja-JP" dirty="0" smtClean="0"/>
              <a:t>※</a:t>
            </a:r>
            <a:r>
              <a:rPr kumimoji="1" lang="ja-JP" altLang="en-US" dirty="0" smtClean="0"/>
              <a:t>配付用は、文字を抜く。</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D35984A-A3C2-48D3-9581-371B1BE65CDA}" type="slidenum">
              <a:rPr kumimoji="1" lang="ja-JP" altLang="en-US" smtClean="0"/>
              <a:t>5</a:t>
            </a:fld>
            <a:endParaRPr kumimoji="1" lang="ja-JP" altLang="en-US"/>
          </a:p>
        </p:txBody>
      </p:sp>
    </p:spTree>
    <p:extLst>
      <p:ext uri="{BB962C8B-B14F-4D97-AF65-F5344CB8AC3E}">
        <p14:creationId xmlns:p14="http://schemas.microsoft.com/office/powerpoint/2010/main" val="96898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900">
              <a:defRPr kumimoji="1">
                <a:solidFill>
                  <a:schemeClr val="tx1"/>
                </a:solidFill>
                <a:latin typeface="Arial" panose="020B0604020202020204" pitchFamily="34" charset="0"/>
                <a:ea typeface="ＭＳ Ｐゴシック" panose="020B0600070205080204" pitchFamily="50" charset="-128"/>
              </a:defRPr>
            </a:lvl1pPr>
            <a:lvl2pPr marL="732724" indent="-276947" defTabSz="879900">
              <a:defRPr kumimoji="1">
                <a:solidFill>
                  <a:schemeClr val="tx1"/>
                </a:solidFill>
                <a:latin typeface="Arial" panose="020B0604020202020204" pitchFamily="34" charset="0"/>
                <a:ea typeface="ＭＳ Ｐゴシック" panose="020B0600070205080204" pitchFamily="50" charset="-128"/>
              </a:defRPr>
            </a:lvl2pPr>
            <a:lvl3pPr marL="1131529" indent="-219975" defTabSz="879900">
              <a:defRPr kumimoji="1">
                <a:solidFill>
                  <a:schemeClr val="tx1"/>
                </a:solidFill>
                <a:latin typeface="Arial" panose="020B0604020202020204" pitchFamily="34" charset="0"/>
                <a:ea typeface="ＭＳ Ｐゴシック" panose="020B0600070205080204" pitchFamily="50" charset="-128"/>
              </a:defRPr>
            </a:lvl3pPr>
            <a:lvl4pPr marL="1587305" indent="-219975" defTabSz="879900">
              <a:defRPr kumimoji="1">
                <a:solidFill>
                  <a:schemeClr val="tx1"/>
                </a:solidFill>
                <a:latin typeface="Arial" panose="020B0604020202020204" pitchFamily="34" charset="0"/>
                <a:ea typeface="ＭＳ Ｐゴシック" panose="020B0600070205080204" pitchFamily="50" charset="-128"/>
              </a:defRPr>
            </a:lvl4pPr>
            <a:lvl5pPr marL="2043082" indent="-219975" defTabSz="879900">
              <a:defRPr kumimoji="1">
                <a:solidFill>
                  <a:schemeClr val="tx1"/>
                </a:solidFill>
                <a:latin typeface="Arial" panose="020B0604020202020204" pitchFamily="34" charset="0"/>
                <a:ea typeface="ＭＳ Ｐゴシック" panose="020B0600070205080204" pitchFamily="50" charset="-128"/>
              </a:defRPr>
            </a:lvl5pPr>
            <a:lvl6pPr marL="2498858"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4633"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0410"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6186"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BD9B4CF-B0B0-48D8-901F-F024A4BA48E4}" type="slidenum">
              <a:rPr lang="en-US" altLang="ja-JP" smtClean="0">
                <a:latin typeface="Times New Roman" panose="02020603050405020304" pitchFamily="18" charset="0"/>
              </a:rPr>
              <a:pPr/>
              <a:t>6</a:t>
            </a:fld>
            <a:endParaRPr lang="en-US" altLang="ja-JP">
              <a:latin typeface="Times New Roman" panose="02020603050405020304" pitchFamily="18" charset="0"/>
            </a:endParaRPr>
          </a:p>
        </p:txBody>
      </p:sp>
      <p:sp>
        <p:nvSpPr>
          <p:cNvPr id="48131" name="Rectangle 2"/>
          <p:cNvSpPr>
            <a:spLocks noGrp="1" noRot="1" noChangeAspect="1" noChangeArrowheads="1" noTextEdit="1"/>
          </p:cNvSpPr>
          <p:nvPr>
            <p:ph type="sldImg"/>
          </p:nvPr>
        </p:nvSpPr>
        <p:spPr>
          <a:xfrm>
            <a:off x="403225" y="1230313"/>
            <a:ext cx="5905500" cy="3322637"/>
          </a:xfrm>
          <a:ln/>
        </p:spPr>
      </p:sp>
      <p:sp>
        <p:nvSpPr>
          <p:cNvPr id="48132" name="Rectangle 3"/>
          <p:cNvSpPr>
            <a:spLocks noGrp="1" noChangeArrowheads="1"/>
          </p:cNvSpPr>
          <p:nvPr>
            <p:ph type="body" idx="1"/>
          </p:nvPr>
        </p:nvSpPr>
        <p:spPr>
          <a:xfrm>
            <a:off x="773733" y="4568041"/>
            <a:ext cx="5374939" cy="4433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・新学習指導要領の総則に示された「カリキュラム・マネジメント」の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定義について確認します。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・ここで大切にしていただきたいことは、下線で示した「教育課程に</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基づき組織的</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かつ計画的に各学校の教育活動の質の向上を図っていく」という</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ところです</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・そのための具体的な取組について、下線より前の部分に</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示されています。（</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次のスライドへ）</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1177194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900">
              <a:defRPr kumimoji="1">
                <a:solidFill>
                  <a:schemeClr val="tx1"/>
                </a:solidFill>
                <a:latin typeface="Arial" panose="020B0604020202020204" pitchFamily="34" charset="0"/>
                <a:ea typeface="ＭＳ Ｐゴシック" panose="020B0600070205080204" pitchFamily="50" charset="-128"/>
              </a:defRPr>
            </a:lvl1pPr>
            <a:lvl2pPr marL="732724" indent="-276947" defTabSz="879900">
              <a:defRPr kumimoji="1">
                <a:solidFill>
                  <a:schemeClr val="tx1"/>
                </a:solidFill>
                <a:latin typeface="Arial" panose="020B0604020202020204" pitchFamily="34" charset="0"/>
                <a:ea typeface="ＭＳ Ｐゴシック" panose="020B0600070205080204" pitchFamily="50" charset="-128"/>
              </a:defRPr>
            </a:lvl2pPr>
            <a:lvl3pPr marL="1131529" indent="-219975" defTabSz="879900">
              <a:defRPr kumimoji="1">
                <a:solidFill>
                  <a:schemeClr val="tx1"/>
                </a:solidFill>
                <a:latin typeface="Arial" panose="020B0604020202020204" pitchFamily="34" charset="0"/>
                <a:ea typeface="ＭＳ Ｐゴシック" panose="020B0600070205080204" pitchFamily="50" charset="-128"/>
              </a:defRPr>
            </a:lvl3pPr>
            <a:lvl4pPr marL="1587305" indent="-219975" defTabSz="879900">
              <a:defRPr kumimoji="1">
                <a:solidFill>
                  <a:schemeClr val="tx1"/>
                </a:solidFill>
                <a:latin typeface="Arial" panose="020B0604020202020204" pitchFamily="34" charset="0"/>
                <a:ea typeface="ＭＳ Ｐゴシック" panose="020B0600070205080204" pitchFamily="50" charset="-128"/>
              </a:defRPr>
            </a:lvl4pPr>
            <a:lvl5pPr marL="2043082" indent="-219975" defTabSz="879900">
              <a:defRPr kumimoji="1">
                <a:solidFill>
                  <a:schemeClr val="tx1"/>
                </a:solidFill>
                <a:latin typeface="Arial" panose="020B0604020202020204" pitchFamily="34" charset="0"/>
                <a:ea typeface="ＭＳ Ｐゴシック" panose="020B0600070205080204" pitchFamily="50" charset="-128"/>
              </a:defRPr>
            </a:lvl5pPr>
            <a:lvl6pPr marL="2498858"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4633"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0410"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6186"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BD9B4CF-B0B0-48D8-901F-F024A4BA48E4}" type="slidenum">
              <a:rPr lang="en-US" altLang="ja-JP" smtClean="0">
                <a:latin typeface="Times New Roman" panose="02020603050405020304" pitchFamily="18" charset="0"/>
              </a:rPr>
              <a:pPr/>
              <a:t>7</a:t>
            </a:fld>
            <a:endParaRPr lang="en-US" altLang="ja-JP">
              <a:latin typeface="Times New Roman" panose="02020603050405020304" pitchFamily="18" charset="0"/>
            </a:endParaRPr>
          </a:p>
        </p:txBody>
      </p:sp>
      <p:sp>
        <p:nvSpPr>
          <p:cNvPr id="48131" name="Rectangle 2"/>
          <p:cNvSpPr>
            <a:spLocks noGrp="1" noRot="1" noChangeAspect="1" noChangeArrowheads="1" noTextEdit="1"/>
          </p:cNvSpPr>
          <p:nvPr>
            <p:ph type="sldImg"/>
          </p:nvPr>
        </p:nvSpPr>
        <p:spPr>
          <a:xfrm>
            <a:off x="403225" y="1230313"/>
            <a:ext cx="5905500" cy="3322637"/>
          </a:xfrm>
          <a:ln/>
        </p:spPr>
      </p:sp>
      <p:sp>
        <p:nvSpPr>
          <p:cNvPr id="48132" name="Rectangle 3"/>
          <p:cNvSpPr>
            <a:spLocks noGrp="1" noChangeArrowheads="1"/>
          </p:cNvSpPr>
          <p:nvPr>
            <p:ph type="body" idx="1"/>
          </p:nvPr>
        </p:nvSpPr>
        <p:spPr>
          <a:xfrm>
            <a:off x="773733" y="4568041"/>
            <a:ext cx="5374939" cy="4433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・中教審答申では、カリキュラム・マネジメントの三つの側面として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スライド</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のように示されて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・これらの三つの側面を端的に述べると、</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rPr>
              <a:t>①</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「学校教育目標の達成に必要な教育内容の組織的な配列」</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②「ＰＤＣＡサイクル」</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③「教育資源の活用</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」です。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ja-JP" dirty="0"/>
              <a:t>カリキュラム・マネジメントについては、これまで、教育課程の在り方を不断に</a:t>
            </a:r>
            <a:r>
              <a:rPr lang="ja-JP" altLang="ja-JP" dirty="0" smtClean="0"/>
              <a:t>見直す</a:t>
            </a:r>
            <a:r>
              <a:rPr lang="ja-JP" altLang="ja-JP" dirty="0"/>
              <a:t>という②の側面から重視されてきている</a:t>
            </a:r>
            <a:r>
              <a:rPr lang="ja-JP" altLang="ja-JP" dirty="0" smtClean="0"/>
              <a:t>ところ</a:t>
            </a:r>
            <a:r>
              <a:rPr lang="ja-JP" altLang="en-US" dirty="0" smtClean="0"/>
              <a:t>です。</a:t>
            </a:r>
            <a:endParaRPr lang="en-US" altLang="ja-JP" dirty="0"/>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t>しかし</a:t>
            </a:r>
            <a:r>
              <a:rPr lang="ja-JP" altLang="ja-JP" dirty="0"/>
              <a:t>、「社会に開かれた教育課程」の実現を通じて子供たちに必要な資質・</a:t>
            </a:r>
            <a:r>
              <a:rPr lang="ja-JP" altLang="ja-JP" dirty="0" smtClean="0"/>
              <a:t>能力</a:t>
            </a:r>
            <a:r>
              <a:rPr lang="ja-JP" altLang="ja-JP" dirty="0"/>
              <a:t>を育成するという、新しい学習指導要領等の理念を踏まえ</a:t>
            </a:r>
            <a:r>
              <a:rPr lang="ja-JP" altLang="en-US" dirty="0"/>
              <a:t>ると</a:t>
            </a:r>
            <a:r>
              <a:rPr lang="ja-JP" altLang="ja-JP" dirty="0"/>
              <a:t>、</a:t>
            </a:r>
            <a:r>
              <a:rPr lang="ja-JP" altLang="en-US" dirty="0"/>
              <a:t>②、③を</a:t>
            </a:r>
            <a:r>
              <a:rPr lang="ja-JP" altLang="en-US" dirty="0" smtClean="0"/>
              <a:t>より一層</a:t>
            </a:r>
            <a:r>
              <a:rPr lang="ja-JP" altLang="en-US" dirty="0"/>
              <a:t>充実させるとともに、</a:t>
            </a:r>
            <a:r>
              <a:rPr lang="en-US" altLang="ja-JP" dirty="0"/>
              <a:t>①</a:t>
            </a:r>
            <a:r>
              <a:rPr lang="ja-JP" altLang="en-US" dirty="0"/>
              <a:t>の考え方を大切にして</a:t>
            </a:r>
            <a:r>
              <a:rPr lang="ja-JP" altLang="en-US" dirty="0" smtClean="0"/>
              <a:t>いただきたいと思います。</a:t>
            </a:r>
            <a:r>
              <a:rPr lang="ja-JP" altLang="ja-JP" dirty="0" smtClean="0">
                <a:effectLst/>
              </a:rPr>
              <a:t> </a:t>
            </a:r>
            <a:endParaRPr lang="en-US" altLang="ja-JP" dirty="0">
              <a:effectLst/>
            </a:endParaRPr>
          </a:p>
          <a:p>
            <a:pPr defTabSz="897310"/>
            <a:endParaRPr lang="en-US" altLang="ja-JP" b="1"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b="1" dirty="0">
                <a:latin typeface="ＭＳ ゴシック" panose="020B0609070205080204" pitchFamily="49" charset="-128"/>
                <a:ea typeface="ＭＳ ゴシック" panose="020B0609070205080204" pitchFamily="49" charset="-128"/>
                <a:cs typeface="メイリオ" panose="020B0604030504040204" pitchFamily="50" charset="-128"/>
              </a:rPr>
              <a:t>★皆さんの学校の状況は</a:t>
            </a:r>
            <a:r>
              <a:rPr lang="ja-JP" altLang="en-US" b="1" dirty="0" smtClean="0">
                <a:latin typeface="ＭＳ ゴシック" panose="020B0609070205080204" pitchFamily="49" charset="-128"/>
                <a:ea typeface="ＭＳ ゴシック" panose="020B0609070205080204" pitchFamily="49" charset="-128"/>
                <a:cs typeface="メイリオ" panose="020B0604030504040204" pitchFamily="50" charset="-128"/>
              </a:rPr>
              <a:t>どうでしょうか。</a:t>
            </a:r>
            <a:endParaRPr lang="en-US" altLang="ja-JP" b="1"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3768983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988">
              <a:defRPr kumimoji="1">
                <a:solidFill>
                  <a:schemeClr val="tx1"/>
                </a:solidFill>
                <a:latin typeface="Arial" panose="020B0604020202020204" pitchFamily="34" charset="0"/>
                <a:ea typeface="ＭＳ Ｐゴシック" panose="020B0600070205080204" pitchFamily="50" charset="-128"/>
              </a:defRPr>
            </a:lvl1pPr>
            <a:lvl2pPr marL="732797" indent="-276975" defTabSz="879988">
              <a:defRPr kumimoji="1">
                <a:solidFill>
                  <a:schemeClr val="tx1"/>
                </a:solidFill>
                <a:latin typeface="Arial" panose="020B0604020202020204" pitchFamily="34" charset="0"/>
                <a:ea typeface="ＭＳ Ｐゴシック" panose="020B0600070205080204" pitchFamily="50" charset="-128"/>
              </a:defRPr>
            </a:lvl2pPr>
            <a:lvl3pPr marL="1131642" indent="-219997" defTabSz="879988">
              <a:defRPr kumimoji="1">
                <a:solidFill>
                  <a:schemeClr val="tx1"/>
                </a:solidFill>
                <a:latin typeface="Arial" panose="020B0604020202020204" pitchFamily="34" charset="0"/>
                <a:ea typeface="ＭＳ Ｐゴシック" panose="020B0600070205080204" pitchFamily="50" charset="-128"/>
              </a:defRPr>
            </a:lvl3pPr>
            <a:lvl4pPr marL="1587463" indent="-219997" defTabSz="879988">
              <a:defRPr kumimoji="1">
                <a:solidFill>
                  <a:schemeClr val="tx1"/>
                </a:solidFill>
                <a:latin typeface="Arial" panose="020B0604020202020204" pitchFamily="34" charset="0"/>
                <a:ea typeface="ＭＳ Ｐゴシック" panose="020B0600070205080204" pitchFamily="50" charset="-128"/>
              </a:defRPr>
            </a:lvl4pPr>
            <a:lvl5pPr marL="2043285" indent="-219997" defTabSz="879988">
              <a:defRPr kumimoji="1">
                <a:solidFill>
                  <a:schemeClr val="tx1"/>
                </a:solidFill>
                <a:latin typeface="Arial" panose="020B0604020202020204" pitchFamily="34" charset="0"/>
                <a:ea typeface="ＭＳ Ｐゴシック" panose="020B0600070205080204" pitchFamily="50" charset="-128"/>
              </a:defRPr>
            </a:lvl5pPr>
            <a:lvl6pPr marL="2499108" indent="-219997" defTabSz="8799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4929" indent="-219997" defTabSz="8799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0751" indent="-219997" defTabSz="8799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6573" indent="-219997" defTabSz="8799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BD9B4CF-B0B0-48D8-901F-F024A4BA48E4}" type="slidenum">
              <a:rPr lang="en-US" altLang="ja-JP" smtClean="0">
                <a:latin typeface="Times New Roman" panose="02020603050405020304" pitchFamily="18" charset="0"/>
              </a:rPr>
              <a:pPr/>
              <a:t>8</a:t>
            </a:fld>
            <a:endParaRPr lang="en-US" altLang="ja-JP">
              <a:latin typeface="Times New Roman" panose="02020603050405020304" pitchFamily="18" charset="0"/>
            </a:endParaRPr>
          </a:p>
        </p:txBody>
      </p:sp>
      <p:sp>
        <p:nvSpPr>
          <p:cNvPr id="48131" name="Rectangle 2"/>
          <p:cNvSpPr>
            <a:spLocks noGrp="1" noRot="1" noChangeAspect="1" noChangeArrowheads="1" noTextEdit="1"/>
          </p:cNvSpPr>
          <p:nvPr>
            <p:ph type="sldImg"/>
          </p:nvPr>
        </p:nvSpPr>
        <p:spPr>
          <a:xfrm>
            <a:off x="403225" y="1230313"/>
            <a:ext cx="5905500" cy="3322637"/>
          </a:xfrm>
          <a:ln/>
        </p:spPr>
      </p:sp>
      <p:sp>
        <p:nvSpPr>
          <p:cNvPr id="48132" name="Rectangle 3"/>
          <p:cNvSpPr>
            <a:spLocks noGrp="1" noChangeArrowheads="1"/>
          </p:cNvSpPr>
          <p:nvPr>
            <p:ph type="body" idx="1"/>
          </p:nvPr>
        </p:nvSpPr>
        <p:spPr>
          <a:xfrm>
            <a:off x="773732" y="4568041"/>
            <a:ext cx="5374939" cy="4433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7399"/>
            <a:endParaRPr lang="en-US" altLang="ja-JP" b="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3712017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900">
              <a:defRPr kumimoji="1">
                <a:solidFill>
                  <a:schemeClr val="tx1"/>
                </a:solidFill>
                <a:latin typeface="Arial" panose="020B0604020202020204" pitchFamily="34" charset="0"/>
                <a:ea typeface="ＭＳ Ｐゴシック" panose="020B0600070205080204" pitchFamily="50" charset="-128"/>
              </a:defRPr>
            </a:lvl1pPr>
            <a:lvl2pPr marL="732724" indent="-276947" defTabSz="879900">
              <a:defRPr kumimoji="1">
                <a:solidFill>
                  <a:schemeClr val="tx1"/>
                </a:solidFill>
                <a:latin typeface="Arial" panose="020B0604020202020204" pitchFamily="34" charset="0"/>
                <a:ea typeface="ＭＳ Ｐゴシック" panose="020B0600070205080204" pitchFamily="50" charset="-128"/>
              </a:defRPr>
            </a:lvl2pPr>
            <a:lvl3pPr marL="1131529" indent="-219975" defTabSz="879900">
              <a:defRPr kumimoji="1">
                <a:solidFill>
                  <a:schemeClr val="tx1"/>
                </a:solidFill>
                <a:latin typeface="Arial" panose="020B0604020202020204" pitchFamily="34" charset="0"/>
                <a:ea typeface="ＭＳ Ｐゴシック" panose="020B0600070205080204" pitchFamily="50" charset="-128"/>
              </a:defRPr>
            </a:lvl3pPr>
            <a:lvl4pPr marL="1587305" indent="-219975" defTabSz="879900">
              <a:defRPr kumimoji="1">
                <a:solidFill>
                  <a:schemeClr val="tx1"/>
                </a:solidFill>
                <a:latin typeface="Arial" panose="020B0604020202020204" pitchFamily="34" charset="0"/>
                <a:ea typeface="ＭＳ Ｐゴシック" panose="020B0600070205080204" pitchFamily="50" charset="-128"/>
              </a:defRPr>
            </a:lvl4pPr>
            <a:lvl5pPr marL="2043082" indent="-219975" defTabSz="879900">
              <a:defRPr kumimoji="1">
                <a:solidFill>
                  <a:schemeClr val="tx1"/>
                </a:solidFill>
                <a:latin typeface="Arial" panose="020B0604020202020204" pitchFamily="34" charset="0"/>
                <a:ea typeface="ＭＳ Ｐゴシック" panose="020B0600070205080204" pitchFamily="50" charset="-128"/>
              </a:defRPr>
            </a:lvl5pPr>
            <a:lvl6pPr marL="2498858"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54633"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10410"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66186" indent="-219975" defTabSz="8799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8CCDCA0-3AE1-492C-BB5E-31D09D696AFA}" type="slidenum">
              <a:rPr lang="en-US" altLang="ja-JP" smtClean="0">
                <a:latin typeface="Times New Roman" panose="02020603050405020304" pitchFamily="18" charset="0"/>
              </a:rPr>
              <a:pPr/>
              <a:t>9</a:t>
            </a:fld>
            <a:endParaRPr lang="en-US" altLang="ja-JP">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xfrm>
            <a:off x="403225" y="1230313"/>
            <a:ext cx="5905500" cy="3322637"/>
          </a:xfrm>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・それでは、何からカリキュラム・マネジメントを始めればよい</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のでしょうか</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・学校の教育課程は、学校の教育目標、グランドデザインや学校経営計画</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、教科間</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等の関連付けなど、スライドに示すようなものが</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あります。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・まずは、各学校で現在でもカリキュラム・マネジメントにつながる様々</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な取組</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が存在しているということを確認して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いただきたいと思います。</a:t>
            </a:r>
            <a:endParaRPr lang="en-US" altLang="ja-JP" dirty="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・そして、これら</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の取組を前述の３つの側面</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から見直す</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ことによって、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個々の</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取組を有機的につなぎ、組織的かつ計画的に改善・充実し、教育課程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の質</a:t>
            </a:r>
            <a:r>
              <a:rPr lang="ja-JP" altLang="en-US" dirty="0">
                <a:latin typeface="ＭＳ ゴシック" panose="020B0609070205080204" pitchFamily="49" charset="-128"/>
                <a:ea typeface="ＭＳ ゴシック" panose="020B0609070205080204" pitchFamily="49" charset="-128"/>
                <a:cs typeface="メイリオ" panose="020B0604030504040204" pitchFamily="50" charset="-128"/>
              </a:rPr>
              <a:t>の向上を図る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ことです。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・例えば、グランドデザインや学校経営計画については、各学校で</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それぞれ取り組んで</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いるところですが、３つの側面②、「子供たちの姿や地域</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の現状</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等に関する調査」や各種データ等に基づいて</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いるでしょうか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・例えば、「年間指導計画、単元や授業ごとの指導案」について、３つの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側面①</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、「学校教育目標の達成のために、内容を組織的に配列する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という視点</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は</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あったでしょうか</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defTabSz="897310"/>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・このような視点で各取組を</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見直していただきたいと思います。</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3072881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C4B1272-357D-4CAF-8660-465851E2C10A}"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239947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6658BB2-2A60-4080-A236-4E24429EA342}"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924610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CDA447-05E3-46E1-9FD2-E0A083CC7BF8}"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78488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FB2012-2983-4DEF-9430-AE0EE6C43F24}"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227923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B06A4B6-FE9F-4615-9CE6-DA61FD1BD6B7}"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77594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2A38970-FD17-48EB-956C-33C68AE6BCA9}"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37074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B4A919C-8418-4278-ADA7-A64D144DCF84}" type="datetime1">
              <a:rPr kumimoji="1" lang="ja-JP" altLang="en-US" smtClean="0"/>
              <a:t>2020/5/21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74301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C27B33E-4BA2-4303-8156-4CC5F8F54CB9}" type="datetime1">
              <a:rPr kumimoji="1" lang="ja-JP" altLang="en-US" smtClean="0"/>
              <a:t>2020/5/21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193164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171D6-FEF7-4774-B743-82627038F974}" type="datetime1">
              <a:rPr kumimoji="1" lang="ja-JP" altLang="en-US" smtClean="0"/>
              <a:t>2020/5/21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255443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9B9DED8-CCBD-46E2-92C6-FB7CDFD5E2A5}"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63335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067D271-F438-44BE-BF87-A7B6B6C6A7AE}"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566281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76B6A-307D-4006-9A36-2ACBB8E04922}" type="datetime1">
              <a:rPr kumimoji="1" lang="ja-JP" altLang="en-US" smtClean="0"/>
              <a:t>2020/5/21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81045468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9090" y="2104740"/>
            <a:ext cx="11051627" cy="1008000"/>
          </a:xfrm>
          <a:solidFill>
            <a:srgbClr val="FFFF99"/>
          </a:solidFill>
          <a:ln w="139700" cmpd="dbl">
            <a:solidFill>
              <a:srgbClr val="FF8900"/>
            </a:solidFill>
          </a:ln>
          <a:effectLst>
            <a:outerShdw blurRad="279400" dist="38100" dir="2700000" algn="tl" rotWithShape="0">
              <a:prstClr val="black">
                <a:alpha val="40000"/>
              </a:prstClr>
            </a:outerShdw>
          </a:effectLst>
        </p:spPr>
        <p:txBody>
          <a:bodyPr anchor="ctr">
            <a:normAutofit fontScale="90000"/>
          </a:bodyPr>
          <a:lstStyle/>
          <a:p>
            <a:pPr>
              <a:lnSpc>
                <a:spcPts val="5300"/>
              </a:lnSpc>
            </a:pPr>
            <a:r>
              <a:rPr lang="ja-JP" altLang="en-US" sz="4400" b="1" dirty="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カリキュラム・</a:t>
            </a:r>
            <a:r>
              <a:rPr lang="ja-JP" altLang="en-US" sz="44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マネジメントの在り方について</a:t>
            </a:r>
            <a:endParaRPr lang="ja-JP" altLang="en-US" sz="4400" b="1" dirty="0">
              <a:latin typeface="UD デジタル 教科書体 NP-B" panose="02020700000000000000" pitchFamily="18" charset="-128"/>
              <a:ea typeface="UD デジタル 教科書体 NP-B" panose="02020700000000000000" pitchFamily="18" charset="-128"/>
              <a:cs typeface="メイリオ" panose="020B0604030504040204" pitchFamily="50" charset="-128"/>
            </a:endParaRPr>
          </a:p>
        </p:txBody>
      </p:sp>
      <p:sp>
        <p:nvSpPr>
          <p:cNvPr id="6" name="スライド番号プレースホルダー 5"/>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p:cNvSpPr txBox="1"/>
          <p:nvPr/>
        </p:nvSpPr>
        <p:spPr>
          <a:xfrm>
            <a:off x="1740490" y="4364770"/>
            <a:ext cx="8748000" cy="1887696"/>
          </a:xfrm>
          <a:prstGeom prst="rect">
            <a:avLst/>
          </a:prstGeom>
          <a:noFill/>
        </p:spPr>
        <p:txBody>
          <a:bodyPr wrap="square">
            <a:spAutoFit/>
          </a:bodyPr>
          <a:lstStyle/>
          <a:p>
            <a:pPr eaLnBrk="0" hangingPunct="0">
              <a:lnSpc>
                <a:spcPts val="3500"/>
              </a:lnSpc>
            </a:pPr>
            <a:r>
              <a:rPr lang="ja-JP" altLang="en-US" sz="3200" dirty="0">
                <a:latin typeface="ＭＳ ゴシック" panose="020B0609070205080204" pitchFamily="49" charset="-128"/>
                <a:ea typeface="ＭＳ ゴシック" panose="020B0609070205080204" pitchFamily="49" charset="-128"/>
              </a:rPr>
              <a:t>　</a:t>
            </a:r>
            <a:r>
              <a:rPr lang="ja-JP" altLang="ja-JP" sz="3200" dirty="0">
                <a:latin typeface="UD デジタル 教科書体 NP-R" panose="02020400000000000000" pitchFamily="18" charset="-128"/>
                <a:ea typeface="UD デジタル 教科書体 NP-R" panose="02020400000000000000" pitchFamily="18" charset="-128"/>
              </a:rPr>
              <a:t>カリキュラム・マネジメントに係る講義や協議、演習を通して、カリキュラム・マネジメントの充実を図るに当たり、自分や学校の課題を解決するためのヒントを見付ける。</a:t>
            </a:r>
            <a:endParaRPr lang="en-US" altLang="ja-JP" sz="32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7" name="テキスト ボックス 6"/>
          <p:cNvSpPr txBox="1"/>
          <p:nvPr/>
        </p:nvSpPr>
        <p:spPr>
          <a:xfrm>
            <a:off x="1795428" y="3647220"/>
            <a:ext cx="1671482" cy="656590"/>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a:spAutoFit/>
          </a:bodyPr>
          <a:lstStyle/>
          <a:p>
            <a:pPr algn="ctr">
              <a:lnSpc>
                <a:spcPts val="4400"/>
              </a:lnSpc>
              <a:defRPr/>
            </a:pPr>
            <a:r>
              <a:rPr lang="ja-JP" altLang="en-US" sz="3600" b="1" dirty="0">
                <a:latin typeface="UD デジタル 教科書体 NP-B" panose="02020700000000000000" pitchFamily="18" charset="-128"/>
                <a:ea typeface="UD デジタル 教科書体 NP-B" panose="02020700000000000000" pitchFamily="18" charset="-128"/>
              </a:rPr>
              <a:t>ねらい</a:t>
            </a:r>
            <a:r>
              <a:rPr lang="ja-JP" altLang="en-US" sz="2800" dirty="0"/>
              <a:t>　</a:t>
            </a:r>
            <a:endParaRPr lang="en-US" altLang="ja-JP" sz="2800" dirty="0"/>
          </a:p>
        </p:txBody>
      </p:sp>
      <p:sp>
        <p:nvSpPr>
          <p:cNvPr id="8" name="サブタイトル 2"/>
          <p:cNvSpPr txBox="1">
            <a:spLocks/>
          </p:cNvSpPr>
          <p:nvPr/>
        </p:nvSpPr>
        <p:spPr>
          <a:xfrm>
            <a:off x="1617889" y="522145"/>
            <a:ext cx="9010651" cy="12709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令和元年</a:t>
            </a:r>
            <a:r>
              <a:rPr lang="ja-JP" altLang="ja-JP"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度</a:t>
            </a:r>
            <a:r>
              <a:rPr lang="ja-JP" altLang="en-US"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a:t>
            </a:r>
            <a:r>
              <a:rPr lang="en-US" altLang="ja-JP"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2019</a:t>
            </a:r>
            <a:r>
              <a:rPr lang="ja-JP" altLang="en-US"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年度）</a:t>
            </a:r>
            <a:endParaRPr lang="en-US" altLang="ja-JP"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endParaRPr>
          </a:p>
          <a:p>
            <a:r>
              <a:rPr lang="ja-JP" altLang="en-US"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「市町村教委連携」研修</a:t>
            </a:r>
            <a:r>
              <a:rPr lang="ja-JP" altLang="en-US"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講座</a:t>
            </a:r>
            <a:endParaRPr lang="ja-JP" altLang="ja-JP" sz="3200" b="1" dirty="0" smtClean="0">
              <a:latin typeface="UD デジタル 教科書体 NP-B" panose="02020700000000000000" pitchFamily="18" charset="-128"/>
              <a:ea typeface="UD デジタル 教科書体 NP-B" panose="02020700000000000000" pitchFamily="18" charset="-128"/>
              <a:cs typeface="メイリオ" panose="020B0604030504040204" pitchFamily="50" charset="-128"/>
            </a:endParaRPr>
          </a:p>
          <a:p>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274175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ドーナツ 18"/>
          <p:cNvSpPr/>
          <p:nvPr/>
        </p:nvSpPr>
        <p:spPr bwMode="auto">
          <a:xfrm>
            <a:off x="2576513" y="2319598"/>
            <a:ext cx="7327900" cy="519351"/>
          </a:xfrm>
          <a:prstGeom prst="donut">
            <a:avLst>
              <a:gd name="adj" fmla="val 10933"/>
            </a:avLst>
          </a:prstGeom>
          <a:solidFill>
            <a:srgbClr val="FFFF99"/>
          </a:solidFill>
          <a:ln w="9525" cap="flat" cmpd="sng" algn="ctr">
            <a:noFill/>
            <a:prstDash val="solid"/>
            <a:round/>
            <a:headEnd type="none" w="med" len="med"/>
            <a:tailEnd type="none" w="med" len="med"/>
          </a:ln>
          <a:effectLst/>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1852613" y="962404"/>
            <a:ext cx="8602662" cy="831850"/>
          </a:xfrm>
          <a:prstGeom prst="rect">
            <a:avLst/>
          </a:prstGeom>
          <a:solidFill>
            <a:schemeClr val="bg1"/>
          </a:solidFill>
          <a:ln>
            <a:solidFill>
              <a:schemeClr val="bg1">
                <a:lumMod val="65000"/>
              </a:schemeClr>
            </a:solidFill>
          </a:ln>
        </p:spPr>
        <p:txBody>
          <a:bodyPr>
            <a:spAutoFit/>
          </a:bodyPr>
          <a:lstStyle/>
          <a:p>
            <a:pPr>
              <a:lnSpc>
                <a:spcPts val="1900"/>
              </a:lnSpc>
              <a:defRPr/>
            </a:pP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第１　小中学校教育の基本と　　　　　　　　　　　　　　　第３　学習評価</a:t>
            </a: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教育課程の役割</a:t>
            </a:r>
          </a:p>
        </p:txBody>
      </p:sp>
      <p:sp>
        <p:nvSpPr>
          <p:cNvPr id="17" name="テキスト ボックス 16"/>
          <p:cNvSpPr txBox="1"/>
          <p:nvPr/>
        </p:nvSpPr>
        <p:spPr>
          <a:xfrm>
            <a:off x="2090739" y="433767"/>
            <a:ext cx="3005137" cy="614363"/>
          </a:xfrm>
          <a:prstGeom prst="rect">
            <a:avLst/>
          </a:prstGeom>
          <a:solidFill>
            <a:schemeClr val="accent6">
              <a:lumMod val="50000"/>
            </a:schemeClr>
          </a:solidFill>
        </p:spPr>
        <p:txBody>
          <a:bodyPr wrap="none">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何ができるようになるか</a:t>
            </a:r>
            <a:endPar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ctr">
              <a:defRPr/>
            </a:pPr>
            <a:r>
              <a:rPr lang="ja-JP" altLang="en-US" sz="14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（育成を目指す資質・能力）</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2" name="テキスト ボックス 21"/>
          <p:cNvSpPr txBox="1"/>
          <p:nvPr/>
        </p:nvSpPr>
        <p:spPr>
          <a:xfrm>
            <a:off x="7680326" y="417891"/>
            <a:ext cx="2339975" cy="615950"/>
          </a:xfrm>
          <a:prstGeom prst="rect">
            <a:avLst/>
          </a:prstGeom>
          <a:solidFill>
            <a:schemeClr val="accent6">
              <a:lumMod val="50000"/>
            </a:schemeClr>
          </a:solidFill>
        </p:spPr>
        <p:txBody>
          <a:bodyPr>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何が身に付いたか</a:t>
            </a:r>
            <a:endPar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ctr">
              <a:defRPr/>
            </a:pPr>
            <a:r>
              <a:rPr lang="ja-JP" altLang="en-US" sz="14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（学習評価の充実）</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8" name="テキスト ボックス 27"/>
          <p:cNvSpPr txBox="1"/>
          <p:nvPr/>
        </p:nvSpPr>
        <p:spPr>
          <a:xfrm>
            <a:off x="4583113" y="2715005"/>
            <a:ext cx="3376612" cy="587375"/>
          </a:xfrm>
          <a:prstGeom prst="rect">
            <a:avLst/>
          </a:prstGeom>
          <a:solidFill>
            <a:schemeClr val="bg1"/>
          </a:solidFill>
          <a:ln>
            <a:solidFill>
              <a:schemeClr val="bg1">
                <a:lumMod val="65000"/>
              </a:schemeClr>
            </a:solidFill>
          </a:ln>
        </p:spPr>
        <p:txBody>
          <a:bodyPr>
            <a:spAutoFit/>
          </a:bodyPr>
          <a:lstStyle/>
          <a:p>
            <a:pPr>
              <a:lnSpc>
                <a:spcPts val="1900"/>
              </a:lnSpc>
              <a:defRPr/>
            </a:pP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第４　児童生徒の発達の支援</a:t>
            </a:r>
          </a:p>
        </p:txBody>
      </p:sp>
      <p:sp>
        <p:nvSpPr>
          <p:cNvPr id="23" name="テキスト ボックス 22"/>
          <p:cNvSpPr txBox="1"/>
          <p:nvPr/>
        </p:nvSpPr>
        <p:spPr>
          <a:xfrm>
            <a:off x="3576638" y="2457829"/>
            <a:ext cx="5389562" cy="400050"/>
          </a:xfrm>
          <a:prstGeom prst="rect">
            <a:avLst/>
          </a:prstGeom>
          <a:solidFill>
            <a:schemeClr val="accent6">
              <a:lumMod val="50000"/>
            </a:schemeClr>
          </a:solidFill>
        </p:spPr>
        <p:txBody>
          <a:bodyPr>
            <a:spAutoFit/>
          </a:bodyPr>
          <a:lstStyle/>
          <a:p>
            <a:pP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子供一人一人の発達をどのように支援するか</a:t>
            </a:r>
            <a:endParaRPr lang="ja-JP" altLang="en-US" sz="20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9" name="テキスト ボックス 28"/>
          <p:cNvSpPr txBox="1"/>
          <p:nvPr/>
        </p:nvSpPr>
        <p:spPr>
          <a:xfrm>
            <a:off x="2767014" y="4085017"/>
            <a:ext cx="2706687" cy="588963"/>
          </a:xfrm>
          <a:prstGeom prst="rect">
            <a:avLst/>
          </a:prstGeom>
          <a:solidFill>
            <a:schemeClr val="bg1"/>
          </a:solidFill>
          <a:ln>
            <a:solidFill>
              <a:schemeClr val="bg1">
                <a:lumMod val="65000"/>
              </a:schemeClr>
            </a:solidFill>
          </a:ln>
        </p:spPr>
        <p:txBody>
          <a:bodyPr>
            <a:spAutoFit/>
          </a:bodyPr>
          <a:lstStyle/>
          <a:p>
            <a:pPr>
              <a:lnSpc>
                <a:spcPts val="1900"/>
              </a:lnSpc>
              <a:defRPr/>
            </a:pP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第２　教育課程の編成</a:t>
            </a:r>
          </a:p>
        </p:txBody>
      </p:sp>
      <p:sp>
        <p:nvSpPr>
          <p:cNvPr id="30" name="テキスト ボックス 29"/>
          <p:cNvSpPr txBox="1"/>
          <p:nvPr/>
        </p:nvSpPr>
        <p:spPr>
          <a:xfrm>
            <a:off x="7796214" y="4070729"/>
            <a:ext cx="2528887" cy="588962"/>
          </a:xfrm>
          <a:prstGeom prst="rect">
            <a:avLst/>
          </a:prstGeom>
          <a:solidFill>
            <a:schemeClr val="bg1"/>
          </a:solidFill>
          <a:ln>
            <a:solidFill>
              <a:schemeClr val="bg1">
                <a:lumMod val="65000"/>
              </a:schemeClr>
            </a:solidFill>
          </a:ln>
        </p:spPr>
        <p:txBody>
          <a:bodyPr>
            <a:spAutoFit/>
          </a:bodyPr>
          <a:lstStyle/>
          <a:p>
            <a:pPr>
              <a:lnSpc>
                <a:spcPts val="1900"/>
              </a:lnSpc>
              <a:defRPr/>
            </a:pP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第３　教育課程の実施</a:t>
            </a:r>
          </a:p>
        </p:txBody>
      </p:sp>
      <p:sp>
        <p:nvSpPr>
          <p:cNvPr id="24" name="テキスト ボックス 23"/>
          <p:cNvSpPr txBox="1"/>
          <p:nvPr/>
        </p:nvSpPr>
        <p:spPr>
          <a:xfrm>
            <a:off x="1714500" y="3492879"/>
            <a:ext cx="3759200" cy="830262"/>
          </a:xfrm>
          <a:prstGeom prst="rect">
            <a:avLst/>
          </a:prstGeom>
          <a:solidFill>
            <a:schemeClr val="accent6">
              <a:lumMod val="50000"/>
            </a:schemeClr>
          </a:solidFill>
        </p:spPr>
        <p:txBody>
          <a:bodyPr>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何を学ぶか</a:t>
            </a:r>
            <a:endPar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defRPr/>
            </a:pPr>
            <a:r>
              <a:rPr lang="ja-JP" altLang="en-US" sz="14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（教科等を学ぶ意義と、教科等間・学校段階間のつながりを踏まえた教育課程の編成）</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5" name="テキスト ボックス 24"/>
          <p:cNvSpPr txBox="1"/>
          <p:nvPr/>
        </p:nvSpPr>
        <p:spPr>
          <a:xfrm>
            <a:off x="7805738" y="3651629"/>
            <a:ext cx="2519362" cy="614362"/>
          </a:xfrm>
          <a:prstGeom prst="rect">
            <a:avLst/>
          </a:prstGeom>
          <a:solidFill>
            <a:schemeClr val="accent6">
              <a:lumMod val="50000"/>
            </a:schemeClr>
          </a:solidFill>
        </p:spPr>
        <p:txBody>
          <a:bodyPr wrap="none">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どのように学ぶか</a:t>
            </a:r>
            <a:endPar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defRPr/>
            </a:pPr>
            <a:r>
              <a:rPr lang="ja-JP" altLang="en-US" sz="14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（学習・指導の改善・充実）</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1" name="テキスト ボックス 30"/>
          <p:cNvSpPr txBox="1"/>
          <p:nvPr/>
        </p:nvSpPr>
        <p:spPr>
          <a:xfrm>
            <a:off x="1939926" y="5272466"/>
            <a:ext cx="8601075" cy="592138"/>
          </a:xfrm>
          <a:prstGeom prst="rect">
            <a:avLst/>
          </a:prstGeom>
          <a:solidFill>
            <a:schemeClr val="bg1"/>
          </a:solidFill>
          <a:ln>
            <a:solidFill>
              <a:schemeClr val="bg1">
                <a:lumMod val="65000"/>
              </a:schemeClr>
            </a:solidFill>
          </a:ln>
        </p:spPr>
        <p:txBody>
          <a:bodyPr>
            <a:spAutoFit/>
          </a:bodyPr>
          <a:lstStyle/>
          <a:p>
            <a:pPr algn="ctr">
              <a:lnSpc>
                <a:spcPts val="1100"/>
              </a:lnSpc>
              <a:defRPr/>
            </a:pPr>
            <a:endParaRPr lang="en-US" altLang="ja-JP" sz="7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ct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第５　学校運営上の留意事項</a:t>
            </a: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ctr">
              <a:lnSpc>
                <a:spcPts val="900"/>
              </a:lnSpc>
              <a:defRPr/>
            </a:pPr>
            <a:endParaRPr lang="en-US" altLang="ja-JP" sz="105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1" name="上矢印 20"/>
          <p:cNvSpPr/>
          <p:nvPr/>
        </p:nvSpPr>
        <p:spPr bwMode="auto">
          <a:xfrm>
            <a:off x="6013686" y="4769727"/>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上矢印 32"/>
          <p:cNvSpPr/>
          <p:nvPr/>
        </p:nvSpPr>
        <p:spPr bwMode="auto">
          <a:xfrm>
            <a:off x="3805142" y="4752065"/>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上矢印 33"/>
          <p:cNvSpPr/>
          <p:nvPr/>
        </p:nvSpPr>
        <p:spPr bwMode="auto">
          <a:xfrm>
            <a:off x="9336584" y="4776342"/>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上矢印 34"/>
          <p:cNvSpPr/>
          <p:nvPr/>
        </p:nvSpPr>
        <p:spPr bwMode="auto">
          <a:xfrm>
            <a:off x="8231666" y="4776342"/>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上矢印 35"/>
          <p:cNvSpPr/>
          <p:nvPr/>
        </p:nvSpPr>
        <p:spPr bwMode="auto">
          <a:xfrm>
            <a:off x="2700870" y="4747572"/>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上矢印 36"/>
          <p:cNvSpPr/>
          <p:nvPr/>
        </p:nvSpPr>
        <p:spPr bwMode="auto">
          <a:xfrm>
            <a:off x="7122999" y="4781777"/>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上矢印 37"/>
          <p:cNvSpPr/>
          <p:nvPr/>
        </p:nvSpPr>
        <p:spPr bwMode="auto">
          <a:xfrm>
            <a:off x="4909414" y="4769727"/>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1465263" y="5069266"/>
            <a:ext cx="3262313" cy="400050"/>
          </a:xfrm>
          <a:prstGeom prst="rect">
            <a:avLst/>
          </a:prstGeom>
          <a:solidFill>
            <a:schemeClr val="accent6">
              <a:lumMod val="50000"/>
            </a:schemeClr>
          </a:solidFill>
        </p:spPr>
        <p:txBody>
          <a:bodyPr wrap="none">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実施するために何が必要か</a:t>
            </a:r>
            <a:endParaRPr lang="ja-JP" altLang="en-US" sz="16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51236" name="正方形/長方形 26"/>
          <p:cNvSpPr>
            <a:spLocks noChangeArrowheads="1"/>
          </p:cNvSpPr>
          <p:nvPr/>
        </p:nvSpPr>
        <p:spPr bwMode="auto">
          <a:xfrm>
            <a:off x="5151439" y="5866192"/>
            <a:ext cx="64519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1600" dirty="0">
                <a:latin typeface="UD デジタル 教科書体 NP-R" panose="02020400000000000000" pitchFamily="18" charset="-128"/>
                <a:ea typeface="UD デジタル 教科書体 NP-R" panose="02020400000000000000" pitchFamily="18" charset="-128"/>
              </a:rPr>
              <a:t>「第６道徳教育に関する配慮事項」は、複数の項目にかかわる。</a:t>
            </a:r>
          </a:p>
        </p:txBody>
      </p:sp>
      <p:sp>
        <p:nvSpPr>
          <p:cNvPr id="27" name="スライド番号プレースホルダ 6"/>
          <p:cNvSpPr txBox="1">
            <a:spLocks/>
          </p:cNvSpPr>
          <p:nvPr/>
        </p:nvSpPr>
        <p:spPr bwMode="auto">
          <a:xfrm>
            <a:off x="3254375" y="6183761"/>
            <a:ext cx="5789612"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00000"/>
              </a:lnSpc>
              <a:spcBef>
                <a:spcPct val="0"/>
              </a:spcBef>
              <a:buFontTx/>
              <a:buNone/>
            </a:pPr>
            <a:r>
              <a:rPr kumimoji="0" lang="ja-JP" altLang="en-US" sz="1800" b="1" dirty="0">
                <a:latin typeface="UD デジタル 教科書体 NP-R" panose="02020400000000000000" pitchFamily="18" charset="-128"/>
                <a:ea typeface="UD デジタル 教科書体 NP-R" panose="02020400000000000000" pitchFamily="18" charset="-128"/>
              </a:rPr>
              <a:t>文部科学省初等中等教育局教育課程課教育課程企画室</a:t>
            </a:r>
            <a:endParaRPr kumimoji="0" lang="en-US" altLang="ja-JP" sz="1800" b="1" dirty="0">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10</a:t>
            </a:fld>
            <a:endParaRPr kumimoji="1" lang="ja-JP" altLang="en-US">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502239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図 9"/>
          <p:cNvPicPr>
            <a:picLocks noChangeAspect="1"/>
          </p:cNvPicPr>
          <p:nvPr/>
        </p:nvPicPr>
        <p:blipFill>
          <a:blip r:embed="rId3">
            <a:extLst>
              <a:ext uri="{28A0092B-C50C-407E-A947-70E740481C1C}">
                <a14:useLocalDpi xmlns:a14="http://schemas.microsoft.com/office/drawing/2010/main" val="0"/>
              </a:ext>
            </a:extLst>
          </a:blip>
          <a:srcRect b="6583"/>
          <a:stretch>
            <a:fillRect/>
          </a:stretch>
        </p:blipFill>
        <p:spPr bwMode="auto">
          <a:xfrm>
            <a:off x="1709142" y="530389"/>
            <a:ext cx="8816323" cy="59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角丸四角形 13"/>
          <p:cNvSpPr>
            <a:spLocks noChangeAspect="1"/>
          </p:cNvSpPr>
          <p:nvPr/>
        </p:nvSpPr>
        <p:spPr>
          <a:xfrm>
            <a:off x="3813302" y="3779272"/>
            <a:ext cx="4608000" cy="329976"/>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テキスト ボックス 10"/>
          <p:cNvSpPr txBox="1"/>
          <p:nvPr/>
        </p:nvSpPr>
        <p:spPr>
          <a:xfrm>
            <a:off x="2090738" y="6362700"/>
            <a:ext cx="8172450" cy="508000"/>
          </a:xfrm>
          <a:prstGeom prst="rect">
            <a:avLst/>
          </a:prstGeom>
          <a:noFill/>
        </p:spPr>
        <p:txBody>
          <a:bodyPr>
            <a:spAutoFit/>
          </a:bodyPr>
          <a:lstStyle/>
          <a:p>
            <a:pPr>
              <a:defRPr/>
            </a:pP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中央教育審議会　幼稚園、小学校、中学校、高等学校及び特別支援学校の学習指導要領等の改善及び必</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
            </a:r>
            <a:b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b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　　　　　　　　要な方策等について（答申）　平成</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28</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年</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12</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月</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21</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日より作成</a:t>
            </a: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11</a:t>
            </a:fld>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a:extLst>
              <a:ext uri="{FF2B5EF4-FFF2-40B4-BE49-F238E27FC236}">
                <a16:creationId xmlns:a16="http://schemas.microsoft.com/office/drawing/2014/main" id="{7EBCD920-9405-C244-B82B-43BC2FDED27C}"/>
              </a:ext>
            </a:extLst>
          </p:cNvPr>
          <p:cNvSpPr txBox="1"/>
          <p:nvPr/>
        </p:nvSpPr>
        <p:spPr>
          <a:xfrm>
            <a:off x="9662757" y="17303"/>
            <a:ext cx="1010361" cy="584775"/>
          </a:xfrm>
          <a:prstGeom prst="rect">
            <a:avLst/>
          </a:prstGeom>
          <a:noFill/>
        </p:spPr>
        <p:txBody>
          <a:bodyPr wrap="square" rtlCol="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再掲</a:t>
            </a:r>
          </a:p>
        </p:txBody>
      </p:sp>
    </p:spTree>
    <p:extLst>
      <p:ext uri="{BB962C8B-B14F-4D97-AF65-F5344CB8AC3E}">
        <p14:creationId xmlns:p14="http://schemas.microsoft.com/office/powerpoint/2010/main" val="2640803178"/>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670051" y="1651373"/>
            <a:ext cx="8836025" cy="2268000"/>
          </a:xfrm>
          <a:prstGeom prst="roundRect">
            <a:avLst>
              <a:gd name="adj" fmla="val 7118"/>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10000"/>
              </a:lnSpc>
              <a:defRPr/>
            </a:pPr>
            <a:r>
              <a:rPr lang="ja-JP" altLang="en-US" sz="2800" dirty="0">
                <a:solidFill>
                  <a:schemeClr val="tx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カリキュラム・マネジメントの実現に向け</a:t>
            </a:r>
            <a:r>
              <a:rPr lang="ja-JP" altLang="en-US" sz="2800" dirty="0" smtClean="0">
                <a:solidFill>
                  <a:schemeClr val="tx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、個人や自校の課題について</a:t>
            </a:r>
            <a:r>
              <a:rPr lang="ja-JP" altLang="ja-JP" sz="2800" dirty="0">
                <a:solidFill>
                  <a:schemeClr val="tx1"/>
                </a:solidFill>
                <a:latin typeface="UD デジタル 教科書体 NP-R" panose="02020400000000000000" pitchFamily="18" charset="-128"/>
                <a:ea typeface="UD デジタル 教科書体 NP-R" panose="02020400000000000000" pitchFamily="18" charset="-128"/>
              </a:rPr>
              <a:t>課題の明確化・振り返りシート</a:t>
            </a:r>
            <a:r>
              <a:rPr lang="ja-JP" altLang="en-US" sz="2800" dirty="0" smtClean="0">
                <a:solidFill>
                  <a:schemeClr val="tx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に</a:t>
            </a:r>
            <a:r>
              <a:rPr lang="ja-JP" altLang="en-US" sz="2800" dirty="0">
                <a:solidFill>
                  <a:schemeClr val="tx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記入し、その内容を中心とした交流を通して、課題の明確化を図る。</a:t>
            </a:r>
            <a:endParaRPr lang="en-US" altLang="ja-JP" sz="2800" dirty="0">
              <a:solidFill>
                <a:schemeClr val="tx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59396" name="正方形/長方形 11"/>
          <p:cNvSpPr>
            <a:spLocks noChangeArrowheads="1"/>
          </p:cNvSpPr>
          <p:nvPr/>
        </p:nvSpPr>
        <p:spPr bwMode="auto">
          <a:xfrm>
            <a:off x="1643064" y="4200627"/>
            <a:ext cx="8836025" cy="163121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en-US" altLang="ja-JP" sz="3600" b="1" dirty="0">
                <a:latin typeface="UD デジタル 教科書体 NP-R" panose="02020400000000000000" pitchFamily="18" charset="-128"/>
                <a:ea typeface="UD デジタル 教科書体 NP-R" panose="02020400000000000000" pitchFamily="18" charset="-128"/>
              </a:rPr>
              <a:t>【</a:t>
            </a:r>
            <a:r>
              <a:rPr lang="ja-JP" altLang="en-US" sz="3600" b="1" dirty="0">
                <a:latin typeface="UD デジタル 教科書体 NP-R" panose="02020400000000000000" pitchFamily="18" charset="-128"/>
                <a:ea typeface="UD デジタル 教科書体 NP-R" panose="02020400000000000000" pitchFamily="18" charset="-128"/>
              </a:rPr>
              <a:t>時間</a:t>
            </a:r>
            <a:r>
              <a:rPr lang="en-US" altLang="ja-JP" sz="3600" b="1" dirty="0">
                <a:latin typeface="UD デジタル 教科書体 NP-R" panose="02020400000000000000" pitchFamily="18" charset="-128"/>
                <a:ea typeface="UD デジタル 教科書体 NP-R" panose="02020400000000000000" pitchFamily="18" charset="-128"/>
              </a:rPr>
              <a:t>】</a:t>
            </a:r>
          </a:p>
          <a:p>
            <a:pPr>
              <a:lnSpc>
                <a:spcPct val="100000"/>
              </a:lnSpc>
              <a:spcBef>
                <a:spcPct val="0"/>
              </a:spcBef>
              <a:buFontTx/>
              <a:buNone/>
            </a:pP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　</a:t>
            </a:r>
            <a:r>
              <a:rPr lang="ja-JP" altLang="en-US" sz="3200" b="1" dirty="0" smtClean="0">
                <a:solidFill>
                  <a:srgbClr val="000000"/>
                </a:solidFill>
                <a:latin typeface="UD デジタル 教科書体 NP-R" panose="02020400000000000000" pitchFamily="18" charset="-128"/>
                <a:ea typeface="UD デジタル 教科書体 NP-R" panose="02020400000000000000" pitchFamily="18" charset="-128"/>
              </a:rPr>
              <a:t>課題の</a:t>
            </a: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記入</a:t>
            </a:r>
            <a:r>
              <a:rPr lang="ja-JP" altLang="en-US" sz="3200" b="1" dirty="0" smtClean="0">
                <a:solidFill>
                  <a:srgbClr val="000000"/>
                </a:solidFill>
                <a:latin typeface="UD デジタル 教科書体 NP-R" panose="02020400000000000000" pitchFamily="18" charset="-128"/>
                <a:ea typeface="UD デジタル 教科書体 NP-R" panose="02020400000000000000" pitchFamily="18" charset="-128"/>
              </a:rPr>
              <a:t>（５分</a:t>
            </a: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a:t>
            </a:r>
            <a:endParaRPr lang="en-US" altLang="ja-JP" sz="3200" b="1" dirty="0">
              <a:solidFill>
                <a:srgbClr val="000000"/>
              </a:solidFill>
              <a:latin typeface="UD デジタル 教科書体 NP-R" panose="02020400000000000000" pitchFamily="18" charset="-128"/>
              <a:ea typeface="UD デジタル 教科書体 NP-R" panose="02020400000000000000" pitchFamily="18" charset="-128"/>
            </a:endParaRPr>
          </a:p>
          <a:p>
            <a:pPr>
              <a:lnSpc>
                <a:spcPct val="100000"/>
              </a:lnSpc>
              <a:spcBef>
                <a:spcPct val="0"/>
              </a:spcBef>
              <a:buFontTx/>
              <a:buNone/>
            </a:pP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　記入内容の交流（５分</a:t>
            </a:r>
            <a:r>
              <a:rPr lang="ja-JP" altLang="en-US" sz="3200" b="1" dirty="0" smtClean="0">
                <a:solidFill>
                  <a:srgbClr val="000000"/>
                </a:solidFill>
                <a:latin typeface="UD デジタル 教科書体 NP-R" panose="02020400000000000000" pitchFamily="18" charset="-128"/>
                <a:ea typeface="UD デジタル 教科書体 NP-R" panose="02020400000000000000" pitchFamily="18" charset="-128"/>
              </a:rPr>
              <a:t>）</a:t>
            </a:r>
            <a:endParaRPr lang="en-US" altLang="ja-JP" sz="3200" b="1"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59397" name="タイトル 4"/>
          <p:cNvSpPr txBox="1">
            <a:spLocks/>
          </p:cNvSpPr>
          <p:nvPr/>
        </p:nvSpPr>
        <p:spPr bwMode="auto">
          <a:xfrm>
            <a:off x="1774825" y="725489"/>
            <a:ext cx="78867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6858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6858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6858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b="1" dirty="0">
                <a:solidFill>
                  <a:srgbClr val="000000"/>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　協議の流れの説明</a:t>
            </a: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12</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908971067"/>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ドーナツ 11"/>
          <p:cNvSpPr/>
          <p:nvPr/>
        </p:nvSpPr>
        <p:spPr bwMode="auto">
          <a:xfrm>
            <a:off x="3363914" y="2810420"/>
            <a:ext cx="5400675" cy="519351"/>
          </a:xfrm>
          <a:prstGeom prst="donut">
            <a:avLst>
              <a:gd name="adj" fmla="val 16046"/>
            </a:avLst>
          </a:prstGeom>
          <a:solidFill>
            <a:srgbClr val="FFFF99"/>
          </a:solidFill>
          <a:ln w="9525" cap="flat" cmpd="sng" algn="ctr">
            <a:noFill/>
            <a:prstDash val="solid"/>
            <a:round/>
            <a:headEnd type="none" w="med" len="med"/>
            <a:tailEnd type="none" w="med" len="med"/>
          </a:ln>
          <a:effectLst/>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155" name="スライド番号プレースホルダ 6"/>
          <p:cNvSpPr txBox="1">
            <a:spLocks/>
          </p:cNvSpPr>
          <p:nvPr/>
        </p:nvSpPr>
        <p:spPr bwMode="auto">
          <a:xfrm>
            <a:off x="3254375" y="6033644"/>
            <a:ext cx="5789612"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00000"/>
              </a:lnSpc>
              <a:spcBef>
                <a:spcPct val="0"/>
              </a:spcBef>
              <a:buFontTx/>
              <a:buNone/>
            </a:pPr>
            <a:r>
              <a:rPr kumimoji="0" lang="ja-JP" altLang="en-US" sz="1800" b="1" dirty="0">
                <a:latin typeface="UD デジタル 教科書体 NP-R" panose="02020400000000000000" pitchFamily="18" charset="-128"/>
                <a:ea typeface="UD デジタル 教科書体 NP-R" panose="02020400000000000000" pitchFamily="18" charset="-128"/>
              </a:rPr>
              <a:t>文部科学省初等中等教育局教育課程課教育課程企画室</a:t>
            </a:r>
            <a:endParaRPr kumimoji="0" lang="en-US" altLang="ja-JP" sz="1800" b="1" dirty="0">
              <a:latin typeface="UD デジタル 教科書体 NP-R" panose="02020400000000000000" pitchFamily="18" charset="-128"/>
              <a:ea typeface="UD デジタル 教科書体 NP-R" panose="02020400000000000000" pitchFamily="18" charset="-128"/>
            </a:endParaRPr>
          </a:p>
        </p:txBody>
      </p:sp>
      <p:sp>
        <p:nvSpPr>
          <p:cNvPr id="49156" name="正方形/長方形 1"/>
          <p:cNvSpPr>
            <a:spLocks noChangeArrowheads="1"/>
          </p:cNvSpPr>
          <p:nvPr/>
        </p:nvSpPr>
        <p:spPr bwMode="auto">
          <a:xfrm>
            <a:off x="9436100" y="5578031"/>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ja-JP" altLang="en-US" sz="2400">
                <a:latin typeface="UD デジタル 教科書体 NP-R" panose="02020400000000000000" pitchFamily="18" charset="-128"/>
                <a:ea typeface="UD デジタル 教科書体 NP-R" panose="02020400000000000000" pitchFamily="18" charset="-128"/>
              </a:rPr>
              <a:t>など</a:t>
            </a:r>
          </a:p>
        </p:txBody>
      </p:sp>
      <p:sp>
        <p:nvSpPr>
          <p:cNvPr id="3" name="正方形/長方形 2"/>
          <p:cNvSpPr/>
          <p:nvPr/>
        </p:nvSpPr>
        <p:spPr>
          <a:xfrm>
            <a:off x="4719639" y="504038"/>
            <a:ext cx="2859087" cy="830262"/>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グランドデザイン</a:t>
            </a:r>
          </a:p>
          <a:p>
            <a:pPr algn="ctr">
              <a:defRPr/>
            </a:pPr>
            <a:r>
              <a:rPr lang="zh-CN"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学校経営計画</a:t>
            </a:r>
          </a:p>
        </p:txBody>
      </p:sp>
      <p:sp>
        <p:nvSpPr>
          <p:cNvPr id="4" name="正方形/長方形 3"/>
          <p:cNvSpPr/>
          <p:nvPr/>
        </p:nvSpPr>
        <p:spPr>
          <a:xfrm>
            <a:off x="7078664" y="1433691"/>
            <a:ext cx="2928937" cy="830263"/>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目標や基本方針の</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地域や家庭との共有</a:t>
            </a:r>
          </a:p>
        </p:txBody>
      </p:sp>
      <p:sp>
        <p:nvSpPr>
          <p:cNvPr id="5" name="正方形/長方形 4"/>
          <p:cNvSpPr/>
          <p:nvPr/>
        </p:nvSpPr>
        <p:spPr>
          <a:xfrm>
            <a:off x="7899401" y="2444169"/>
            <a:ext cx="2695575" cy="830263"/>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児童生徒や地域の</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実態の把握</a:t>
            </a:r>
          </a:p>
        </p:txBody>
      </p:sp>
      <p:sp>
        <p:nvSpPr>
          <p:cNvPr id="6" name="正方形/長方形 5"/>
          <p:cNvSpPr/>
          <p:nvPr/>
        </p:nvSpPr>
        <p:spPr>
          <a:xfrm>
            <a:off x="7142163" y="3539680"/>
            <a:ext cx="3592512" cy="831850"/>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年間指導計画</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単元や授業ごとの指導案</a:t>
            </a:r>
          </a:p>
        </p:txBody>
      </p:sp>
      <p:sp>
        <p:nvSpPr>
          <p:cNvPr id="7" name="正方形/長方形 6"/>
          <p:cNvSpPr/>
          <p:nvPr/>
        </p:nvSpPr>
        <p:spPr>
          <a:xfrm>
            <a:off x="6488114" y="4769993"/>
            <a:ext cx="3100387" cy="831850"/>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総合的な学習の時間の目標や内容</a:t>
            </a:r>
          </a:p>
        </p:txBody>
      </p:sp>
      <p:sp>
        <p:nvSpPr>
          <p:cNvPr id="8" name="正方形/長方形 7"/>
          <p:cNvSpPr/>
          <p:nvPr/>
        </p:nvSpPr>
        <p:spPr>
          <a:xfrm>
            <a:off x="2820989" y="4811337"/>
            <a:ext cx="2955925" cy="461963"/>
          </a:xfrm>
          <a:prstGeom prst="rect">
            <a:avLst/>
          </a:prstGeom>
        </p:spPr>
        <p:txBody>
          <a:bodyPr wrap="none">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教科等間の関連付け</a:t>
            </a:r>
          </a:p>
        </p:txBody>
      </p:sp>
      <p:sp>
        <p:nvSpPr>
          <p:cNvPr id="10" name="正方形/長方形 9"/>
          <p:cNvSpPr/>
          <p:nvPr/>
        </p:nvSpPr>
        <p:spPr>
          <a:xfrm>
            <a:off x="2011364" y="3473628"/>
            <a:ext cx="2701925" cy="831850"/>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教育活動を支える学校運営の充実</a:t>
            </a:r>
          </a:p>
        </p:txBody>
      </p:sp>
      <p:sp>
        <p:nvSpPr>
          <p:cNvPr id="11" name="正方形/長方形 10"/>
          <p:cNvSpPr/>
          <p:nvPr/>
        </p:nvSpPr>
        <p:spPr>
          <a:xfrm>
            <a:off x="1517651" y="2282038"/>
            <a:ext cx="3363913" cy="830262"/>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家庭や地域との</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連携・協働策の具体化</a:t>
            </a:r>
          </a:p>
        </p:txBody>
      </p:sp>
      <p:sp>
        <p:nvSpPr>
          <p:cNvPr id="16" name="正方形/長方形 15"/>
          <p:cNvSpPr/>
          <p:nvPr/>
        </p:nvSpPr>
        <p:spPr>
          <a:xfrm>
            <a:off x="1511300" y="1461301"/>
            <a:ext cx="4572000" cy="460375"/>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学校の教育目標</a:t>
            </a:r>
          </a:p>
        </p:txBody>
      </p:sp>
      <p:sp>
        <p:nvSpPr>
          <p:cNvPr id="13" name="正方形/長方形 12"/>
          <p:cNvSpPr/>
          <p:nvPr/>
        </p:nvSpPr>
        <p:spPr>
          <a:xfrm>
            <a:off x="4754235" y="2276922"/>
            <a:ext cx="2967480" cy="923330"/>
          </a:xfrm>
          <a:prstGeom prst="rect">
            <a:avLst/>
          </a:prstGeom>
          <a:noFill/>
        </p:spPr>
        <p:txBody>
          <a:bodyPr wrap="none">
            <a:spAutoFit/>
          </a:bodyPr>
          <a:lstStyle/>
          <a:p>
            <a:pPr algn="ctr">
              <a:defRPr/>
            </a:pPr>
            <a:r>
              <a:rPr lang="ja-JP" altLang="en-US" sz="5400" b="1" dirty="0">
                <a:ln w="6600">
                  <a:solidFill>
                    <a:schemeClr val="accent2"/>
                  </a:solidFill>
                  <a:prstDash val="solid"/>
                </a:ln>
                <a:solidFill>
                  <a:srgbClr val="FFFFFF"/>
                </a:solidFill>
                <a:effectLst>
                  <a:outerShdw dist="38100" dir="2700000" algn="tl" rotWithShape="0">
                    <a:schemeClr val="accent2"/>
                  </a:outerShdw>
                </a:effectLst>
                <a:latin typeface="UD デジタル 教科書体 NP-R" panose="02020400000000000000" pitchFamily="18" charset="-128"/>
                <a:ea typeface="UD デジタル 教科書体 NP-R" panose="02020400000000000000" pitchFamily="18" charset="-128"/>
              </a:rPr>
              <a:t>教育課程</a:t>
            </a:r>
          </a:p>
        </p:txBody>
      </p:sp>
      <p:sp>
        <p:nvSpPr>
          <p:cNvPr id="49167" name="テキスト ボックス 13"/>
          <p:cNvSpPr txBox="1">
            <a:spLocks noChangeArrowheads="1"/>
          </p:cNvSpPr>
          <p:nvPr/>
        </p:nvSpPr>
        <p:spPr bwMode="auto">
          <a:xfrm rot="-582249">
            <a:off x="4827589" y="3449193"/>
            <a:ext cx="2339975" cy="830262"/>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ja-JP" altLang="en-US" sz="2400" b="1">
                <a:solidFill>
                  <a:schemeClr val="bg1"/>
                </a:solidFill>
                <a:latin typeface="UD デジタル 教科書体 NP-R" panose="02020400000000000000" pitchFamily="18" charset="-128"/>
                <a:ea typeface="UD デジタル 教科書体 NP-R" panose="02020400000000000000" pitchFamily="18" charset="-128"/>
              </a:rPr>
              <a:t>カリキュラム・</a:t>
            </a:r>
            <a:endParaRPr lang="en-US" altLang="ja-JP" sz="2400" b="1">
              <a:solidFill>
                <a:schemeClr val="bg1"/>
              </a:solidFill>
              <a:latin typeface="UD デジタル 教科書体 NP-R" panose="02020400000000000000" pitchFamily="18" charset="-128"/>
              <a:ea typeface="UD デジタル 教科書体 NP-R" panose="02020400000000000000" pitchFamily="18" charset="-128"/>
            </a:endParaRPr>
          </a:p>
          <a:p>
            <a:pPr algn="ctr">
              <a:lnSpc>
                <a:spcPct val="100000"/>
              </a:lnSpc>
              <a:spcBef>
                <a:spcPct val="0"/>
              </a:spcBef>
              <a:buFontTx/>
              <a:buNone/>
            </a:pPr>
            <a:r>
              <a:rPr lang="ja-JP" altLang="en-US" sz="2400" b="1">
                <a:solidFill>
                  <a:schemeClr val="bg1"/>
                </a:solidFill>
                <a:latin typeface="UD デジタル 教科書体 NP-R" panose="02020400000000000000" pitchFamily="18" charset="-128"/>
                <a:ea typeface="UD デジタル 教科書体 NP-R" panose="02020400000000000000" pitchFamily="18" charset="-128"/>
              </a:rPr>
              <a:t>マネジメント</a:t>
            </a: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13</a:t>
            </a:fld>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17" name="テキスト ボックス 16">
            <a:extLst>
              <a:ext uri="{FF2B5EF4-FFF2-40B4-BE49-F238E27FC236}">
                <a16:creationId xmlns:a16="http://schemas.microsoft.com/office/drawing/2014/main" id="{7EBCD920-9405-C244-B82B-43BC2FDED27C}"/>
              </a:ext>
            </a:extLst>
          </p:cNvPr>
          <p:cNvSpPr txBox="1"/>
          <p:nvPr/>
        </p:nvSpPr>
        <p:spPr>
          <a:xfrm>
            <a:off x="9662757" y="17303"/>
            <a:ext cx="1010361" cy="584775"/>
          </a:xfrm>
          <a:prstGeom prst="rect">
            <a:avLst/>
          </a:prstGeom>
          <a:noFill/>
        </p:spPr>
        <p:txBody>
          <a:bodyPr wrap="square" rtlCol="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再掲</a:t>
            </a:r>
          </a:p>
        </p:txBody>
      </p:sp>
      <p:sp>
        <p:nvSpPr>
          <p:cNvPr id="18" name="角丸四角形 17">
            <a:extLst>
              <a:ext uri="{FF2B5EF4-FFF2-40B4-BE49-F238E27FC236}">
                <a16:creationId xmlns:a16="http://schemas.microsoft.com/office/drawing/2014/main" id="{7A82FA59-E691-E74C-996B-55A9D0DCF469}"/>
              </a:ext>
            </a:extLst>
          </p:cNvPr>
          <p:cNvSpPr/>
          <p:nvPr/>
        </p:nvSpPr>
        <p:spPr>
          <a:xfrm>
            <a:off x="4786312" y="532287"/>
            <a:ext cx="2628000" cy="3960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598744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ドーナツ 18"/>
          <p:cNvSpPr/>
          <p:nvPr/>
        </p:nvSpPr>
        <p:spPr bwMode="auto">
          <a:xfrm>
            <a:off x="2576513" y="2319598"/>
            <a:ext cx="7327900" cy="519351"/>
          </a:xfrm>
          <a:prstGeom prst="donut">
            <a:avLst>
              <a:gd name="adj" fmla="val 10933"/>
            </a:avLst>
          </a:prstGeom>
          <a:solidFill>
            <a:srgbClr val="FFFF99"/>
          </a:solidFill>
          <a:ln w="9525" cap="flat" cmpd="sng" algn="ctr">
            <a:noFill/>
            <a:prstDash val="solid"/>
            <a:round/>
            <a:headEnd type="none" w="med" len="med"/>
            <a:tailEnd type="none" w="med" len="med"/>
          </a:ln>
          <a:effectLst/>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1852613" y="962404"/>
            <a:ext cx="8602662" cy="831850"/>
          </a:xfrm>
          <a:prstGeom prst="rect">
            <a:avLst/>
          </a:prstGeom>
          <a:solidFill>
            <a:schemeClr val="bg1"/>
          </a:solidFill>
          <a:ln>
            <a:solidFill>
              <a:schemeClr val="bg1">
                <a:lumMod val="65000"/>
              </a:schemeClr>
            </a:solidFill>
          </a:ln>
        </p:spPr>
        <p:txBody>
          <a:bodyPr>
            <a:spAutoFit/>
          </a:bodyPr>
          <a:lstStyle/>
          <a:p>
            <a:pPr>
              <a:lnSpc>
                <a:spcPts val="1900"/>
              </a:lnSpc>
              <a:defRPr/>
            </a:pP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第１　小中学校教育の基本と　　　　　　　　　　　　　　　第３　学習評価</a:t>
            </a: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教育課程の役割</a:t>
            </a:r>
          </a:p>
        </p:txBody>
      </p:sp>
      <p:sp>
        <p:nvSpPr>
          <p:cNvPr id="17" name="テキスト ボックス 16"/>
          <p:cNvSpPr txBox="1"/>
          <p:nvPr/>
        </p:nvSpPr>
        <p:spPr>
          <a:xfrm>
            <a:off x="2090739" y="433767"/>
            <a:ext cx="3005137" cy="614363"/>
          </a:xfrm>
          <a:prstGeom prst="rect">
            <a:avLst/>
          </a:prstGeom>
          <a:solidFill>
            <a:schemeClr val="accent6">
              <a:lumMod val="50000"/>
            </a:schemeClr>
          </a:solidFill>
        </p:spPr>
        <p:txBody>
          <a:bodyPr wrap="none">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何ができるようになるか</a:t>
            </a:r>
            <a:endPar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ctr">
              <a:defRPr/>
            </a:pPr>
            <a:r>
              <a:rPr lang="ja-JP" altLang="en-US" sz="14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（育成を目指す資質・能力）</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2" name="テキスト ボックス 21"/>
          <p:cNvSpPr txBox="1"/>
          <p:nvPr/>
        </p:nvSpPr>
        <p:spPr>
          <a:xfrm>
            <a:off x="7680326" y="417891"/>
            <a:ext cx="2339975" cy="615950"/>
          </a:xfrm>
          <a:prstGeom prst="rect">
            <a:avLst/>
          </a:prstGeom>
          <a:solidFill>
            <a:schemeClr val="accent6">
              <a:lumMod val="50000"/>
            </a:schemeClr>
          </a:solidFill>
        </p:spPr>
        <p:txBody>
          <a:bodyPr>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何が身に付いたか</a:t>
            </a:r>
            <a:endPar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ctr">
              <a:defRPr/>
            </a:pPr>
            <a:r>
              <a:rPr lang="ja-JP" altLang="en-US" sz="14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（学習評価の充実）</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8" name="テキスト ボックス 27"/>
          <p:cNvSpPr txBox="1"/>
          <p:nvPr/>
        </p:nvSpPr>
        <p:spPr>
          <a:xfrm>
            <a:off x="4583113" y="2715005"/>
            <a:ext cx="3376612" cy="587375"/>
          </a:xfrm>
          <a:prstGeom prst="rect">
            <a:avLst/>
          </a:prstGeom>
          <a:solidFill>
            <a:schemeClr val="bg1"/>
          </a:solidFill>
          <a:ln>
            <a:solidFill>
              <a:schemeClr val="bg1">
                <a:lumMod val="65000"/>
              </a:schemeClr>
            </a:solidFill>
          </a:ln>
        </p:spPr>
        <p:txBody>
          <a:bodyPr>
            <a:spAutoFit/>
          </a:bodyPr>
          <a:lstStyle/>
          <a:p>
            <a:pPr>
              <a:lnSpc>
                <a:spcPts val="1900"/>
              </a:lnSpc>
              <a:defRPr/>
            </a:pP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第４　児童生徒の発達の支援</a:t>
            </a:r>
          </a:p>
        </p:txBody>
      </p:sp>
      <p:sp>
        <p:nvSpPr>
          <p:cNvPr id="23" name="テキスト ボックス 22"/>
          <p:cNvSpPr txBox="1"/>
          <p:nvPr/>
        </p:nvSpPr>
        <p:spPr>
          <a:xfrm>
            <a:off x="3576638" y="2457829"/>
            <a:ext cx="5389562" cy="400050"/>
          </a:xfrm>
          <a:prstGeom prst="rect">
            <a:avLst/>
          </a:prstGeom>
          <a:solidFill>
            <a:schemeClr val="accent6">
              <a:lumMod val="50000"/>
            </a:schemeClr>
          </a:solidFill>
        </p:spPr>
        <p:txBody>
          <a:bodyPr>
            <a:spAutoFit/>
          </a:bodyPr>
          <a:lstStyle/>
          <a:p>
            <a:pPr>
              <a:defRPr/>
            </a:pPr>
            <a:r>
              <a:rPr lang="ja-JP" altLang="en-US" sz="2000" b="1" dirty="0" smtClean="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子供一人一人の</a:t>
            </a: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発達をどのように支援するか</a:t>
            </a:r>
            <a:endParaRPr lang="ja-JP" altLang="en-US" sz="20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9" name="テキスト ボックス 28"/>
          <p:cNvSpPr txBox="1"/>
          <p:nvPr/>
        </p:nvSpPr>
        <p:spPr>
          <a:xfrm>
            <a:off x="2767014" y="4085017"/>
            <a:ext cx="2706687" cy="588963"/>
          </a:xfrm>
          <a:prstGeom prst="rect">
            <a:avLst/>
          </a:prstGeom>
          <a:solidFill>
            <a:schemeClr val="bg1"/>
          </a:solidFill>
          <a:ln>
            <a:solidFill>
              <a:schemeClr val="bg1">
                <a:lumMod val="65000"/>
              </a:schemeClr>
            </a:solidFill>
          </a:ln>
        </p:spPr>
        <p:txBody>
          <a:bodyPr>
            <a:spAutoFit/>
          </a:bodyPr>
          <a:lstStyle/>
          <a:p>
            <a:pPr>
              <a:lnSpc>
                <a:spcPts val="1900"/>
              </a:lnSpc>
              <a:defRPr/>
            </a:pP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第２　教育課程の編成</a:t>
            </a:r>
          </a:p>
        </p:txBody>
      </p:sp>
      <p:sp>
        <p:nvSpPr>
          <p:cNvPr id="30" name="テキスト ボックス 29"/>
          <p:cNvSpPr txBox="1"/>
          <p:nvPr/>
        </p:nvSpPr>
        <p:spPr>
          <a:xfrm>
            <a:off x="7796214" y="4070729"/>
            <a:ext cx="2528887" cy="588962"/>
          </a:xfrm>
          <a:prstGeom prst="rect">
            <a:avLst/>
          </a:prstGeom>
          <a:solidFill>
            <a:schemeClr val="bg1"/>
          </a:solidFill>
          <a:ln>
            <a:solidFill>
              <a:schemeClr val="bg1">
                <a:lumMod val="65000"/>
              </a:schemeClr>
            </a:solidFill>
          </a:ln>
        </p:spPr>
        <p:txBody>
          <a:bodyPr>
            <a:spAutoFit/>
          </a:bodyPr>
          <a:lstStyle/>
          <a:p>
            <a:pPr>
              <a:lnSpc>
                <a:spcPts val="1900"/>
              </a:lnSpc>
              <a:defRPr/>
            </a:pP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第３　教育課程の実施</a:t>
            </a:r>
          </a:p>
        </p:txBody>
      </p:sp>
      <p:sp>
        <p:nvSpPr>
          <p:cNvPr id="24" name="テキスト ボックス 23"/>
          <p:cNvSpPr txBox="1"/>
          <p:nvPr/>
        </p:nvSpPr>
        <p:spPr>
          <a:xfrm>
            <a:off x="1714500" y="3492879"/>
            <a:ext cx="3759200" cy="830262"/>
          </a:xfrm>
          <a:prstGeom prst="rect">
            <a:avLst/>
          </a:prstGeom>
          <a:solidFill>
            <a:schemeClr val="accent6">
              <a:lumMod val="50000"/>
            </a:schemeClr>
          </a:solidFill>
        </p:spPr>
        <p:txBody>
          <a:bodyPr>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何を学ぶか</a:t>
            </a:r>
            <a:endPar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defRPr/>
            </a:pPr>
            <a:r>
              <a:rPr lang="ja-JP" altLang="en-US" sz="14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（教科等を学ぶ意義と、教科等間・学校段階間のつながりを踏まえた教育課程の編成）</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5" name="テキスト ボックス 24"/>
          <p:cNvSpPr txBox="1"/>
          <p:nvPr/>
        </p:nvSpPr>
        <p:spPr>
          <a:xfrm>
            <a:off x="7805738" y="3651629"/>
            <a:ext cx="2519362" cy="614362"/>
          </a:xfrm>
          <a:prstGeom prst="rect">
            <a:avLst/>
          </a:prstGeom>
          <a:solidFill>
            <a:schemeClr val="accent6">
              <a:lumMod val="50000"/>
            </a:schemeClr>
          </a:solidFill>
        </p:spPr>
        <p:txBody>
          <a:bodyPr wrap="none">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どのように学ぶか</a:t>
            </a:r>
            <a:endParaRPr lang="en-US" altLang="ja-JP"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defRPr/>
            </a:pPr>
            <a:r>
              <a:rPr lang="ja-JP" altLang="en-US" sz="14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（学習・指導の改善・充実）</a:t>
            </a:r>
            <a:endParaRPr lang="ja-JP" altLang="en-US" sz="14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1" name="テキスト ボックス 30"/>
          <p:cNvSpPr txBox="1"/>
          <p:nvPr/>
        </p:nvSpPr>
        <p:spPr>
          <a:xfrm>
            <a:off x="1939926" y="5272466"/>
            <a:ext cx="8601075" cy="592138"/>
          </a:xfrm>
          <a:prstGeom prst="rect">
            <a:avLst/>
          </a:prstGeom>
          <a:solidFill>
            <a:schemeClr val="bg1"/>
          </a:solidFill>
          <a:ln>
            <a:solidFill>
              <a:schemeClr val="bg1">
                <a:lumMod val="65000"/>
              </a:schemeClr>
            </a:solidFill>
          </a:ln>
        </p:spPr>
        <p:txBody>
          <a:bodyPr>
            <a:spAutoFit/>
          </a:bodyPr>
          <a:lstStyle/>
          <a:p>
            <a:pPr algn="ctr">
              <a:lnSpc>
                <a:spcPts val="1100"/>
              </a:lnSpc>
              <a:defRPr/>
            </a:pPr>
            <a:endParaRPr lang="en-US" altLang="ja-JP" sz="7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ctr">
              <a:lnSpc>
                <a:spcPts val="1900"/>
              </a:lnSpc>
              <a:defRPr/>
            </a:pPr>
            <a:r>
              <a:rPr lang="ja-JP" altLang="en-US"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第５　学校運営上の留意事項</a:t>
            </a:r>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ctr">
              <a:lnSpc>
                <a:spcPts val="900"/>
              </a:lnSpc>
              <a:defRPr/>
            </a:pPr>
            <a:endParaRPr lang="en-US" altLang="ja-JP" sz="105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21" name="上矢印 20"/>
          <p:cNvSpPr/>
          <p:nvPr/>
        </p:nvSpPr>
        <p:spPr bwMode="auto">
          <a:xfrm>
            <a:off x="6013686" y="4769727"/>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上矢印 32"/>
          <p:cNvSpPr/>
          <p:nvPr/>
        </p:nvSpPr>
        <p:spPr bwMode="auto">
          <a:xfrm>
            <a:off x="3805142" y="4752065"/>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上矢印 33"/>
          <p:cNvSpPr/>
          <p:nvPr/>
        </p:nvSpPr>
        <p:spPr bwMode="auto">
          <a:xfrm>
            <a:off x="9336584" y="4776342"/>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上矢印 34"/>
          <p:cNvSpPr/>
          <p:nvPr/>
        </p:nvSpPr>
        <p:spPr bwMode="auto">
          <a:xfrm>
            <a:off x="8231666" y="4776342"/>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上矢印 35"/>
          <p:cNvSpPr/>
          <p:nvPr/>
        </p:nvSpPr>
        <p:spPr bwMode="auto">
          <a:xfrm>
            <a:off x="2700870" y="4747572"/>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上矢印 36"/>
          <p:cNvSpPr/>
          <p:nvPr/>
        </p:nvSpPr>
        <p:spPr bwMode="auto">
          <a:xfrm>
            <a:off x="7122999" y="4781777"/>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上矢印 37"/>
          <p:cNvSpPr/>
          <p:nvPr/>
        </p:nvSpPr>
        <p:spPr bwMode="auto">
          <a:xfrm>
            <a:off x="4909414" y="4769727"/>
            <a:ext cx="556734" cy="480060"/>
          </a:xfrm>
          <a:prstGeom prst="upArrow">
            <a:avLst>
              <a:gd name="adj1" fmla="val 50000"/>
              <a:gd name="adj2" fmla="val 46674"/>
            </a:avLst>
          </a:prstGeom>
          <a:solidFill>
            <a:srgbClr val="92D05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1465263" y="5069266"/>
            <a:ext cx="3262313" cy="400050"/>
          </a:xfrm>
          <a:prstGeom prst="rect">
            <a:avLst/>
          </a:prstGeom>
          <a:solidFill>
            <a:schemeClr val="accent6">
              <a:lumMod val="50000"/>
            </a:schemeClr>
          </a:solidFill>
        </p:spPr>
        <p:txBody>
          <a:bodyPr wrap="none">
            <a:spAutoFit/>
          </a:bodyPr>
          <a:lstStyle/>
          <a:p>
            <a:pPr algn="ctr">
              <a:defRPr/>
            </a:pPr>
            <a:r>
              <a:rPr lang="ja-JP" altLang="en-US" sz="2000" b="1"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実施するために何が必要か</a:t>
            </a:r>
            <a:endParaRPr lang="ja-JP" altLang="en-US" sz="1600" dirty="0">
              <a:solidFill>
                <a:schemeClr val="bg1"/>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51236" name="正方形/長方形 26"/>
          <p:cNvSpPr>
            <a:spLocks noChangeArrowheads="1"/>
          </p:cNvSpPr>
          <p:nvPr/>
        </p:nvSpPr>
        <p:spPr bwMode="auto">
          <a:xfrm>
            <a:off x="5151439" y="5866192"/>
            <a:ext cx="62023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1600" dirty="0">
                <a:latin typeface="UD デジタル 教科書体 NP-R" panose="02020400000000000000" pitchFamily="18" charset="-128"/>
                <a:ea typeface="UD デジタル 教科書体 NP-R" panose="02020400000000000000" pitchFamily="18" charset="-128"/>
              </a:rPr>
              <a:t>「第６道徳教育に関する配慮事項」は、複数の項目にかかわる。</a:t>
            </a:r>
          </a:p>
        </p:txBody>
      </p:sp>
      <p:sp>
        <p:nvSpPr>
          <p:cNvPr id="27" name="スライド番号プレースホルダ 6"/>
          <p:cNvSpPr txBox="1">
            <a:spLocks/>
          </p:cNvSpPr>
          <p:nvPr/>
        </p:nvSpPr>
        <p:spPr bwMode="auto">
          <a:xfrm>
            <a:off x="3254375" y="6183761"/>
            <a:ext cx="5789612"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00000"/>
              </a:lnSpc>
              <a:spcBef>
                <a:spcPct val="0"/>
              </a:spcBef>
              <a:buFontTx/>
              <a:buNone/>
            </a:pPr>
            <a:r>
              <a:rPr kumimoji="0" lang="ja-JP" altLang="en-US" sz="1800" b="1" dirty="0">
                <a:latin typeface="UD デジタル 教科書体 NP-R" panose="02020400000000000000" pitchFamily="18" charset="-128"/>
                <a:ea typeface="UD デジタル 教科書体 NP-R" panose="02020400000000000000" pitchFamily="18" charset="-128"/>
              </a:rPr>
              <a:t>文部科学省初等中等教育局教育課程課教育課程企画室</a:t>
            </a:r>
            <a:endParaRPr kumimoji="0" lang="en-US" altLang="ja-JP" sz="1800" b="1" dirty="0">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14</a:t>
            </a:fld>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32" name="テキスト ボックス 31">
            <a:extLst>
              <a:ext uri="{FF2B5EF4-FFF2-40B4-BE49-F238E27FC236}">
                <a16:creationId xmlns:a16="http://schemas.microsoft.com/office/drawing/2014/main" id="{7EBCD920-9405-C244-B82B-43BC2FDED27C}"/>
              </a:ext>
            </a:extLst>
          </p:cNvPr>
          <p:cNvSpPr txBox="1"/>
          <p:nvPr/>
        </p:nvSpPr>
        <p:spPr>
          <a:xfrm>
            <a:off x="10104195" y="17303"/>
            <a:ext cx="1010361" cy="584775"/>
          </a:xfrm>
          <a:prstGeom prst="rect">
            <a:avLst/>
          </a:prstGeom>
          <a:noFill/>
        </p:spPr>
        <p:txBody>
          <a:bodyPr wrap="square" rtlCol="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再掲</a:t>
            </a:r>
          </a:p>
        </p:txBody>
      </p:sp>
    </p:spTree>
    <p:extLst>
      <p:ext uri="{BB962C8B-B14F-4D97-AF65-F5344CB8AC3E}">
        <p14:creationId xmlns:p14="http://schemas.microsoft.com/office/powerpoint/2010/main" val="2383878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3">
            <a:extLst>
              <a:ext uri="{28A0092B-C50C-407E-A947-70E740481C1C}">
                <a14:useLocalDpi xmlns:a14="http://schemas.microsoft.com/office/drawing/2010/main" val="0"/>
              </a:ext>
            </a:extLst>
          </a:blip>
          <a:srcRect l="1" t="3088" r="-1874"/>
          <a:stretch/>
        </p:blipFill>
        <p:spPr>
          <a:xfrm>
            <a:off x="3749479" y="461666"/>
            <a:ext cx="4823311" cy="6396335"/>
          </a:xfrm>
          <a:prstGeom prst="rect">
            <a:avLst/>
          </a:prstGeom>
        </p:spPr>
      </p:pic>
      <p:sp>
        <p:nvSpPr>
          <p:cNvPr id="5" name="テキスト ボックス 4"/>
          <p:cNvSpPr txBox="1"/>
          <p:nvPr/>
        </p:nvSpPr>
        <p:spPr>
          <a:xfrm>
            <a:off x="1654267" y="-21685"/>
            <a:ext cx="3984533" cy="461665"/>
          </a:xfrm>
          <a:prstGeom prst="rect">
            <a:avLst/>
          </a:prstGeom>
          <a:noFill/>
        </p:spPr>
        <p:txBody>
          <a:bodyPr wrap="square" rtlCol="0">
            <a:spAutoFit/>
          </a:bodyPr>
          <a:lstStyle/>
          <a:p>
            <a:r>
              <a:rPr lang="ja-JP" altLang="en-US" sz="2400" dirty="0">
                <a:latin typeface="UD デジタル 教科書体 NP-R" panose="02020400000000000000" pitchFamily="18" charset="-128"/>
                <a:ea typeface="UD デジタル 教科書体 NP-R" panose="02020400000000000000" pitchFamily="18" charset="-128"/>
              </a:rPr>
              <a:t>グランドデザインの構想例</a:t>
            </a:r>
          </a:p>
        </p:txBody>
      </p:sp>
      <p:sp>
        <p:nvSpPr>
          <p:cNvPr id="6" name="四角形吹き出し 5"/>
          <p:cNvSpPr/>
          <p:nvPr/>
        </p:nvSpPr>
        <p:spPr>
          <a:xfrm>
            <a:off x="1654267" y="637310"/>
            <a:ext cx="2183442" cy="886692"/>
          </a:xfrm>
          <a:prstGeom prst="wedgeRectCallout">
            <a:avLst>
              <a:gd name="adj1" fmla="val 56716"/>
              <a:gd name="adj2" fmla="val 556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atin typeface="UD デジタル 教科書体 NP-R" panose="02020400000000000000" pitchFamily="18" charset="-128"/>
                <a:ea typeface="UD デジタル 教科書体 NP-R" panose="02020400000000000000" pitchFamily="18" charset="-128"/>
              </a:rPr>
              <a:t>何ができる</a:t>
            </a:r>
            <a:endParaRPr lang="en-US" altLang="ja-JP" sz="2400" dirty="0">
              <a:latin typeface="UD デジタル 教科書体 NP-R" panose="02020400000000000000" pitchFamily="18" charset="-128"/>
              <a:ea typeface="UD デジタル 教科書体 NP-R" panose="02020400000000000000" pitchFamily="18" charset="-128"/>
            </a:endParaRPr>
          </a:p>
          <a:p>
            <a:pPr algn="ctr"/>
            <a:r>
              <a:rPr lang="ja-JP" altLang="en-US" sz="2400" dirty="0">
                <a:latin typeface="UD デジタル 教科書体 NP-R" panose="02020400000000000000" pitchFamily="18" charset="-128"/>
                <a:ea typeface="UD デジタル 教科書体 NP-R" panose="02020400000000000000" pitchFamily="18" charset="-128"/>
              </a:rPr>
              <a:t>ようになるか</a:t>
            </a:r>
          </a:p>
        </p:txBody>
      </p:sp>
      <p:sp>
        <p:nvSpPr>
          <p:cNvPr id="7" name="四角形吹き出し 6"/>
          <p:cNvSpPr/>
          <p:nvPr/>
        </p:nvSpPr>
        <p:spPr>
          <a:xfrm>
            <a:off x="8572789" y="923330"/>
            <a:ext cx="2031042" cy="886692"/>
          </a:xfrm>
          <a:prstGeom prst="wedgeRectCallout">
            <a:avLst>
              <a:gd name="adj1" fmla="val -63844"/>
              <a:gd name="adj2" fmla="val -459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atin typeface="UD デジタル 教科書体 NP-R" panose="02020400000000000000" pitchFamily="18" charset="-128"/>
                <a:ea typeface="UD デジタル 教科書体 NP-R" panose="02020400000000000000" pitchFamily="18" charset="-128"/>
              </a:rPr>
              <a:t>何が</a:t>
            </a:r>
            <a:endParaRPr lang="en-US" altLang="ja-JP" sz="2400" dirty="0">
              <a:latin typeface="UD デジタル 教科書体 NP-R" panose="02020400000000000000" pitchFamily="18" charset="-128"/>
              <a:ea typeface="UD デジタル 教科書体 NP-R" panose="02020400000000000000" pitchFamily="18" charset="-128"/>
            </a:endParaRPr>
          </a:p>
          <a:p>
            <a:pPr algn="ctr"/>
            <a:r>
              <a:rPr lang="ja-JP" altLang="en-US" sz="2400" dirty="0">
                <a:latin typeface="UD デジタル 教科書体 NP-R" panose="02020400000000000000" pitchFamily="18" charset="-128"/>
                <a:ea typeface="UD デジタル 教科書体 NP-R" panose="02020400000000000000" pitchFamily="18" charset="-128"/>
              </a:rPr>
              <a:t>身</a:t>
            </a:r>
            <a:r>
              <a:rPr lang="ja-JP" altLang="en-US" sz="2400" dirty="0" smtClean="0">
                <a:latin typeface="UD デジタル 教科書体 NP-R" panose="02020400000000000000" pitchFamily="18" charset="-128"/>
                <a:ea typeface="UD デジタル 教科書体 NP-R" panose="02020400000000000000" pitchFamily="18" charset="-128"/>
              </a:rPr>
              <a:t>に付いたか</a:t>
            </a:r>
            <a:endParaRPr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8" name="四角形吹き出し 7"/>
          <p:cNvSpPr/>
          <p:nvPr/>
        </p:nvSpPr>
        <p:spPr>
          <a:xfrm>
            <a:off x="1654267" y="2153963"/>
            <a:ext cx="2183442" cy="1460771"/>
          </a:xfrm>
          <a:prstGeom prst="wedgeRectCallout">
            <a:avLst>
              <a:gd name="adj1" fmla="val 114860"/>
              <a:gd name="adj2" fmla="val 53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UD デジタル 教科書体 NP-R" panose="02020400000000000000" pitchFamily="18" charset="-128"/>
                <a:ea typeface="UD デジタル 教科書体 NP-R" panose="02020400000000000000" pitchFamily="18" charset="-128"/>
              </a:rPr>
              <a:t>子供一人一人の</a:t>
            </a:r>
            <a:r>
              <a:rPr lang="ja-JP" altLang="en-US" sz="2400" dirty="0">
                <a:latin typeface="UD デジタル 教科書体 NP-R" panose="02020400000000000000" pitchFamily="18" charset="-128"/>
                <a:ea typeface="UD デジタル 教科書体 NP-R" panose="02020400000000000000" pitchFamily="18" charset="-128"/>
              </a:rPr>
              <a:t>発達</a:t>
            </a:r>
            <a:r>
              <a:rPr lang="ja-JP" altLang="en-US" sz="2400" dirty="0" smtClean="0">
                <a:latin typeface="UD デジタル 教科書体 NP-R" panose="02020400000000000000" pitchFamily="18" charset="-128"/>
                <a:ea typeface="UD デジタル 教科書体 NP-R" panose="02020400000000000000" pitchFamily="18" charset="-128"/>
              </a:rPr>
              <a:t>を</a:t>
            </a:r>
            <a:endParaRPr lang="en-US" altLang="ja-JP" sz="2400" dirty="0" smtClean="0">
              <a:latin typeface="UD デジタル 教科書体 NP-R" panose="02020400000000000000" pitchFamily="18" charset="-128"/>
              <a:ea typeface="UD デジタル 教科書体 NP-R" panose="02020400000000000000" pitchFamily="18" charset="-128"/>
            </a:endParaRPr>
          </a:p>
          <a:p>
            <a:pPr algn="ctr"/>
            <a:r>
              <a:rPr lang="ja-JP" altLang="en-US" sz="2400" dirty="0" smtClean="0">
                <a:latin typeface="UD デジタル 教科書体 NP-R" panose="02020400000000000000" pitchFamily="18" charset="-128"/>
                <a:ea typeface="UD デジタル 教科書体 NP-R" panose="02020400000000000000" pitchFamily="18" charset="-128"/>
              </a:rPr>
              <a:t>どの</a:t>
            </a:r>
            <a:r>
              <a:rPr lang="ja-JP" altLang="en-US" sz="2400" dirty="0">
                <a:latin typeface="UD デジタル 教科書体 NP-R" panose="02020400000000000000" pitchFamily="18" charset="-128"/>
                <a:ea typeface="UD デジタル 教科書体 NP-R" panose="02020400000000000000" pitchFamily="18" charset="-128"/>
              </a:rPr>
              <a:t>よう</a:t>
            </a:r>
            <a:r>
              <a:rPr lang="ja-JP" altLang="en-US" sz="2400" dirty="0" smtClean="0">
                <a:latin typeface="UD デジタル 教科書体 NP-R" panose="02020400000000000000" pitchFamily="18" charset="-128"/>
                <a:ea typeface="UD デジタル 教科書体 NP-R" panose="02020400000000000000" pitchFamily="18" charset="-128"/>
              </a:rPr>
              <a:t>に</a:t>
            </a:r>
            <a:endParaRPr lang="en-US" altLang="ja-JP" sz="2400" dirty="0" smtClean="0">
              <a:latin typeface="UD デジタル 教科書体 NP-R" panose="02020400000000000000" pitchFamily="18" charset="-128"/>
              <a:ea typeface="UD デジタル 教科書体 NP-R" panose="02020400000000000000" pitchFamily="18" charset="-128"/>
            </a:endParaRPr>
          </a:p>
          <a:p>
            <a:pPr algn="ctr"/>
            <a:r>
              <a:rPr lang="ja-JP" altLang="en-US" sz="2400" dirty="0" smtClean="0">
                <a:latin typeface="UD デジタル 教科書体 NP-R" panose="02020400000000000000" pitchFamily="18" charset="-128"/>
                <a:ea typeface="UD デジタル 教科書体 NP-R" panose="02020400000000000000" pitchFamily="18" charset="-128"/>
              </a:rPr>
              <a:t>支援</a:t>
            </a:r>
            <a:r>
              <a:rPr lang="ja-JP" altLang="en-US" sz="2400" dirty="0">
                <a:latin typeface="UD デジタル 教科書体 NP-R" panose="02020400000000000000" pitchFamily="18" charset="-128"/>
                <a:ea typeface="UD デジタル 教科書体 NP-R" panose="02020400000000000000" pitchFamily="18" charset="-128"/>
              </a:rPr>
              <a:t>するか</a:t>
            </a:r>
            <a:endParaRPr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9" name="四角形吹き出し 8"/>
          <p:cNvSpPr/>
          <p:nvPr/>
        </p:nvSpPr>
        <p:spPr>
          <a:xfrm>
            <a:off x="1654267" y="4244607"/>
            <a:ext cx="2183442" cy="632844"/>
          </a:xfrm>
          <a:prstGeom prst="wedgeRectCallout">
            <a:avLst>
              <a:gd name="adj1" fmla="val 65599"/>
              <a:gd name="adj2" fmla="val -12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atin typeface="UD デジタル 教科書体 NP-R" panose="02020400000000000000" pitchFamily="18" charset="-128"/>
                <a:ea typeface="UD デジタル 教科書体 NP-R" panose="02020400000000000000" pitchFamily="18" charset="-128"/>
              </a:rPr>
              <a:t>何を学ぶか</a:t>
            </a:r>
            <a:endParaRPr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10" name="四角形吹き出し 9"/>
          <p:cNvSpPr/>
          <p:nvPr/>
        </p:nvSpPr>
        <p:spPr>
          <a:xfrm>
            <a:off x="8572789" y="3446439"/>
            <a:ext cx="2031042" cy="886692"/>
          </a:xfrm>
          <a:prstGeom prst="wedgeRectCallout">
            <a:avLst>
              <a:gd name="adj1" fmla="val -63844"/>
              <a:gd name="adj2" fmla="val -2720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atin typeface="UD デジタル 教科書体 NP-R" panose="02020400000000000000" pitchFamily="18" charset="-128"/>
                <a:ea typeface="UD デジタル 教科書体 NP-R" panose="02020400000000000000" pitchFamily="18" charset="-128"/>
              </a:rPr>
              <a:t>どのように</a:t>
            </a:r>
            <a:endParaRPr lang="en-US" altLang="ja-JP" sz="2400" dirty="0">
              <a:latin typeface="UD デジタル 教科書体 NP-R" panose="02020400000000000000" pitchFamily="18" charset="-128"/>
              <a:ea typeface="UD デジタル 教科書体 NP-R" panose="02020400000000000000" pitchFamily="18" charset="-128"/>
            </a:endParaRPr>
          </a:p>
          <a:p>
            <a:pPr algn="ctr"/>
            <a:r>
              <a:rPr lang="ja-JP" altLang="en-US" sz="2400" dirty="0">
                <a:latin typeface="UD デジタル 教科書体 NP-R" panose="02020400000000000000" pitchFamily="18" charset="-128"/>
                <a:ea typeface="UD デジタル 教科書体 NP-R" panose="02020400000000000000" pitchFamily="18" charset="-128"/>
              </a:rPr>
              <a:t>学ぶか</a:t>
            </a:r>
            <a:endParaRPr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11" name="四角形吹き出し 10"/>
          <p:cNvSpPr/>
          <p:nvPr/>
        </p:nvSpPr>
        <p:spPr>
          <a:xfrm>
            <a:off x="8281843" y="4901395"/>
            <a:ext cx="2321988" cy="886692"/>
          </a:xfrm>
          <a:prstGeom prst="wedgeRectCallout">
            <a:avLst>
              <a:gd name="adj1" fmla="val -61327"/>
              <a:gd name="adj2" fmla="val 399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atin typeface="UD デジタル 教科書体 NP-R" panose="02020400000000000000" pitchFamily="18" charset="-128"/>
                <a:ea typeface="UD デジタル 教科書体 NP-R" panose="02020400000000000000" pitchFamily="18" charset="-128"/>
              </a:rPr>
              <a:t>実現するために</a:t>
            </a:r>
            <a:endParaRPr lang="en-US" altLang="ja-JP" sz="2400" dirty="0">
              <a:latin typeface="UD デジタル 教科書体 NP-R" panose="02020400000000000000" pitchFamily="18" charset="-128"/>
              <a:ea typeface="UD デジタル 教科書体 NP-R" panose="02020400000000000000" pitchFamily="18" charset="-128"/>
            </a:endParaRPr>
          </a:p>
          <a:p>
            <a:pPr algn="ctr"/>
            <a:r>
              <a:rPr lang="ja-JP" altLang="en-US" sz="2400" dirty="0">
                <a:latin typeface="UD デジタル 教科書体 NP-R" panose="02020400000000000000" pitchFamily="18" charset="-128"/>
                <a:ea typeface="UD デジタル 教科書体 NP-R" panose="02020400000000000000" pitchFamily="18" charset="-128"/>
              </a:rPr>
              <a:t>何が必要か</a:t>
            </a:r>
            <a:endParaRPr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15</a:t>
            </a:fld>
            <a:endParaRPr kumimoji="1" lang="ja-JP" altLang="en-US">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116366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正方形/長方形 1"/>
          <p:cNvSpPr>
            <a:spLocks noChangeArrowheads="1"/>
          </p:cNvSpPr>
          <p:nvPr/>
        </p:nvSpPr>
        <p:spPr bwMode="auto">
          <a:xfrm>
            <a:off x="1847851" y="2645592"/>
            <a:ext cx="8558213" cy="18462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1800">
                <a:latin typeface="UD デジタル 教科書体 NP-R" panose="02020400000000000000" pitchFamily="18" charset="-128"/>
                <a:ea typeface="UD デジタル 教科書体 NP-R" panose="02020400000000000000" pitchFamily="18" charset="-128"/>
              </a:rPr>
              <a:t>　</a:t>
            </a:r>
            <a:endParaRPr lang="en-US" altLang="ja-JP" sz="1800">
              <a:latin typeface="UD デジタル 教科書体 NP-R" panose="02020400000000000000" pitchFamily="18" charset="-128"/>
              <a:ea typeface="UD デジタル 教科書体 NP-R" panose="02020400000000000000" pitchFamily="18" charset="-128"/>
            </a:endParaRPr>
          </a:p>
          <a:p>
            <a:pPr>
              <a:lnSpc>
                <a:spcPct val="100000"/>
              </a:lnSpc>
              <a:spcBef>
                <a:spcPct val="0"/>
              </a:spcBef>
              <a:buFontTx/>
              <a:buNone/>
            </a:pPr>
            <a:r>
              <a:rPr lang="ja-JP" altLang="en-US" sz="3200">
                <a:latin typeface="UD デジタル 教科書体 NP-R" panose="02020400000000000000" pitchFamily="18" charset="-128"/>
                <a:ea typeface="UD デジタル 教科書体 NP-R" panose="02020400000000000000" pitchFamily="18" charset="-128"/>
              </a:rPr>
              <a:t>　学校全体として、カリキュラム・マネジメントを確立し、各学校の教育活動の質を向上させ、学習の効果の最大化を図る。　　　　　　</a:t>
            </a:r>
            <a:endParaRPr lang="ja-JP" altLang="en-US" sz="3200" b="1">
              <a:latin typeface="UD デジタル 教科書体 NP-R" panose="02020400000000000000" pitchFamily="18" charset="-128"/>
              <a:ea typeface="UD デジタル 教科書体 NP-R" panose="02020400000000000000" pitchFamily="18" charset="-128"/>
            </a:endParaRPr>
          </a:p>
        </p:txBody>
      </p:sp>
      <p:sp>
        <p:nvSpPr>
          <p:cNvPr id="53251" name="正方形/長方形 1"/>
          <p:cNvSpPr>
            <a:spLocks noChangeArrowheads="1"/>
          </p:cNvSpPr>
          <p:nvPr/>
        </p:nvSpPr>
        <p:spPr bwMode="auto">
          <a:xfrm>
            <a:off x="1847851" y="2183630"/>
            <a:ext cx="2016125" cy="4619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0"/>
              </a:spcBef>
              <a:buFontTx/>
              <a:buNone/>
            </a:pPr>
            <a:r>
              <a:rPr lang="ja-JP" altLang="en-US" sz="2400" b="1">
                <a:solidFill>
                  <a:schemeClr val="bg1"/>
                </a:solidFill>
                <a:latin typeface="UD デジタル 教科書体 NP-R" panose="02020400000000000000" pitchFamily="18" charset="-128"/>
                <a:ea typeface="UD デジタル 教科書体 NP-R" panose="02020400000000000000" pitchFamily="18" charset="-128"/>
              </a:rPr>
              <a:t>目的の明確化</a:t>
            </a:r>
            <a:r>
              <a:rPr lang="ja-JP" altLang="en-US" sz="2400">
                <a:solidFill>
                  <a:schemeClr val="bg1"/>
                </a:solidFill>
                <a:latin typeface="UD デジタル 教科書体 NP-R" panose="02020400000000000000" pitchFamily="18" charset="-128"/>
                <a:ea typeface="UD デジタル 教科書体 NP-R" panose="02020400000000000000" pitchFamily="18" charset="-128"/>
              </a:rPr>
              <a:t>　　　　　　　　　</a:t>
            </a:r>
            <a:endParaRPr lang="ja-JP" altLang="en-US" sz="2400" b="1">
              <a:solidFill>
                <a:schemeClr val="bg1"/>
              </a:solidFill>
              <a:latin typeface="UD デジタル 教科書体 NP-R" panose="02020400000000000000" pitchFamily="18" charset="-128"/>
              <a:ea typeface="UD デジタル 教科書体 NP-R" panose="02020400000000000000" pitchFamily="18" charset="-128"/>
            </a:endParaRPr>
          </a:p>
        </p:txBody>
      </p:sp>
      <p:sp>
        <p:nvSpPr>
          <p:cNvPr id="53252" name="タイトル 4"/>
          <p:cNvSpPr txBox="1">
            <a:spLocks/>
          </p:cNvSpPr>
          <p:nvPr/>
        </p:nvSpPr>
        <p:spPr bwMode="auto">
          <a:xfrm>
            <a:off x="1554163" y="629468"/>
            <a:ext cx="9144000" cy="6381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defTabSz="6858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6858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6858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200000"/>
              </a:lnSpc>
              <a:spcBef>
                <a:spcPct val="0"/>
              </a:spcBef>
              <a:buFontTx/>
              <a:buNone/>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大切にしてほしいこと</a:t>
            </a:r>
          </a:p>
        </p:txBody>
      </p:sp>
      <p:sp>
        <p:nvSpPr>
          <p:cNvPr id="53253" name="スライド番号プレースホルダ 6"/>
          <p:cNvSpPr txBox="1">
            <a:spLocks/>
          </p:cNvSpPr>
          <p:nvPr/>
        </p:nvSpPr>
        <p:spPr bwMode="auto">
          <a:xfrm>
            <a:off x="2048669" y="6133262"/>
            <a:ext cx="8154988" cy="33813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00000"/>
              </a:lnSpc>
              <a:spcBef>
                <a:spcPct val="0"/>
              </a:spcBef>
              <a:buFontTx/>
              <a:buNone/>
            </a:pPr>
            <a:r>
              <a:rPr kumimoji="0" lang="ja-JP" altLang="en-US" sz="1600" dirty="0">
                <a:latin typeface="UD デジタル 教科書体 NP-R" panose="02020400000000000000" pitchFamily="18" charset="-128"/>
                <a:ea typeface="UD デジタル 教科書体 NP-R" panose="02020400000000000000" pitchFamily="18" charset="-128"/>
              </a:rPr>
              <a:t>小（中）学校学習指導要領解説総則編（平成</a:t>
            </a:r>
            <a:r>
              <a:rPr kumimoji="0" lang="en-US" altLang="ja-JP" sz="1600" dirty="0">
                <a:latin typeface="UD デジタル 教科書体 NP-R" panose="02020400000000000000" pitchFamily="18" charset="-128"/>
                <a:ea typeface="UD デジタル 教科書体 NP-R" panose="02020400000000000000" pitchFamily="18" charset="-128"/>
              </a:rPr>
              <a:t>29</a:t>
            </a:r>
            <a:r>
              <a:rPr kumimoji="0" lang="ja-JP" altLang="en-US" sz="1600" dirty="0">
                <a:latin typeface="UD デジタル 教科書体 NP-R" panose="02020400000000000000" pitchFamily="18" charset="-128"/>
                <a:ea typeface="UD デジタル 教科書体 NP-R" panose="02020400000000000000" pitchFamily="18" charset="-128"/>
              </a:rPr>
              <a:t>年６月（７月）文部科学省）より作成</a:t>
            </a:r>
            <a:endParaRPr kumimoji="0"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16</a:t>
            </a:fld>
            <a:endParaRPr kumimoji="1" lang="ja-JP" altLang="en-US">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5453533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2"/>
          <p:cNvSpPr txBox="1"/>
          <p:nvPr/>
        </p:nvSpPr>
        <p:spPr>
          <a:xfrm>
            <a:off x="1742662" y="815009"/>
            <a:ext cx="8925339" cy="61622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just">
              <a:lnSpc>
                <a:spcPts val="2600"/>
              </a:lnSpc>
              <a:defRPr/>
            </a:pPr>
            <a:r>
              <a:rPr lang="ja-JP" altLang="en-US" sz="3200" dirty="0">
                <a:solidFill>
                  <a:srgbClr val="000000"/>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a:t>
            </a:r>
            <a:r>
              <a:rPr lang="ja-JP" altLang="en-US" sz="2800" dirty="0">
                <a:solidFill>
                  <a:srgbClr val="000000"/>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　演習・協議の流れの説明</a:t>
            </a:r>
            <a:endParaRPr lang="en-US" altLang="ja-JP" sz="2800" dirty="0">
              <a:solidFill>
                <a:srgbClr val="000000"/>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endParaRPr>
          </a:p>
          <a:p>
            <a:pPr algn="just">
              <a:lnSpc>
                <a:spcPts val="2600"/>
              </a:lnSpc>
              <a:defRPr/>
            </a:pPr>
            <a:endParaRPr lang="en-US" altLang="ja-JP" sz="20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2600"/>
              </a:lnSpc>
              <a:defRPr/>
            </a:pPr>
            <a:endParaRPr lang="en-US" altLang="ja-JP" sz="20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defRPr/>
            </a:pPr>
            <a:r>
              <a:rPr lang="ja-JP" altLang="en-US" sz="40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endParaRPr lang="en-US" altLang="ja-JP" sz="40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endParaRPr lang="en-US" altLang="ja-JP" sz="32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endParaRPr lang="en-US" altLang="ja-JP" sz="28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2600"/>
              </a:lnSpc>
              <a:defRPr/>
            </a:pPr>
            <a:r>
              <a:rPr lang="ja-JP" altLang="en-US" sz="20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endParaRPr lang="ja-JP" altLang="ja-JP"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2600"/>
              </a:lnSpc>
              <a:defRPr/>
            </a:pPr>
            <a:endParaRPr lang="ja-JP" altLang="en-US" sz="20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6" name="角丸四角形 5"/>
          <p:cNvSpPr/>
          <p:nvPr/>
        </p:nvSpPr>
        <p:spPr>
          <a:xfrm>
            <a:off x="1742661" y="1266955"/>
            <a:ext cx="8711218" cy="1774420"/>
          </a:xfrm>
          <a:prstGeom prst="roundRect">
            <a:avLst>
              <a:gd name="adj" fmla="val 7118"/>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ja-JP" altLang="en-US" sz="32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＜協議題＞</a:t>
            </a:r>
            <a:endParaRPr lang="en-US" altLang="ja-JP" sz="32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defRPr/>
            </a:pPr>
            <a:r>
              <a:rPr lang="ja-JP" altLang="en-US" sz="32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目指す子どもの姿を実現するための教育課程をどのように編成・実施すべきか。</a:t>
            </a:r>
            <a:endParaRPr lang="en-US" altLang="ja-JP" sz="32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7" name="正方形/長方形 11"/>
          <p:cNvSpPr>
            <a:spLocks noChangeArrowheads="1"/>
          </p:cNvSpPr>
          <p:nvPr/>
        </p:nvSpPr>
        <p:spPr bwMode="auto">
          <a:xfrm>
            <a:off x="1756756" y="3306616"/>
            <a:ext cx="8711218" cy="20159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ts val="5000"/>
              </a:lnSpc>
              <a:spcBef>
                <a:spcPct val="0"/>
              </a:spcBef>
              <a:buNone/>
            </a:pPr>
            <a:r>
              <a:rPr lang="ja-JP" altLang="en-US" sz="3200" b="1" dirty="0">
                <a:latin typeface="UD デジタル 教科書体 NP-R" panose="02020400000000000000" pitchFamily="18" charset="-128"/>
                <a:ea typeface="UD デジタル 教科書体 NP-R" panose="02020400000000000000" pitchFamily="18" charset="-128"/>
              </a:rPr>
              <a:t>　</a:t>
            </a:r>
            <a:r>
              <a:rPr lang="en-US" altLang="ja-JP" sz="3200" b="1" dirty="0">
                <a:latin typeface="UD デジタル 教科書体 NP-R" panose="02020400000000000000" pitchFamily="18" charset="-128"/>
                <a:ea typeface="UD デジタル 教科書体 NP-R" panose="02020400000000000000" pitchFamily="18" charset="-128"/>
              </a:rPr>
              <a:t>【</a:t>
            </a:r>
            <a:r>
              <a:rPr lang="ja-JP" altLang="en-US" sz="3200" b="1" dirty="0">
                <a:latin typeface="UD デジタル 教科書体 NP-R" panose="02020400000000000000" pitchFamily="18" charset="-128"/>
                <a:ea typeface="UD デジタル 教科書体 NP-R" panose="02020400000000000000" pitchFamily="18" charset="-128"/>
              </a:rPr>
              <a:t>流れ</a:t>
            </a:r>
            <a:r>
              <a:rPr lang="en-US" altLang="ja-JP" sz="3200" b="1" dirty="0">
                <a:latin typeface="UD デジタル 教科書体 NP-R" panose="02020400000000000000" pitchFamily="18" charset="-128"/>
                <a:ea typeface="UD デジタル 教科書体 NP-R" panose="02020400000000000000" pitchFamily="18" charset="-128"/>
              </a:rPr>
              <a:t>】</a:t>
            </a:r>
          </a:p>
          <a:p>
            <a:pPr>
              <a:lnSpc>
                <a:spcPts val="5000"/>
              </a:lnSpc>
              <a:spcBef>
                <a:spcPct val="0"/>
              </a:spcBef>
              <a:buNone/>
            </a:pP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　①グループ演習・協議</a:t>
            </a:r>
            <a:r>
              <a:rPr lang="ja-JP" altLang="en-US" sz="3200" b="1" dirty="0" smtClean="0">
                <a:solidFill>
                  <a:srgbClr val="000000"/>
                </a:solidFill>
                <a:latin typeface="UD デジタル 教科書体 NP-R" panose="02020400000000000000" pitchFamily="18" charset="-128"/>
                <a:ea typeface="UD デジタル 教科書体 NP-R" panose="02020400000000000000" pitchFamily="18" charset="-128"/>
              </a:rPr>
              <a:t>（</a:t>
            </a:r>
            <a:r>
              <a:rPr lang="en-US" altLang="ja-JP" sz="3200" b="1" dirty="0" smtClean="0">
                <a:solidFill>
                  <a:srgbClr val="000000"/>
                </a:solidFill>
                <a:latin typeface="UD デジタル 教科書体 NP-R" panose="02020400000000000000" pitchFamily="18" charset="-128"/>
                <a:ea typeface="UD デジタル 教科書体 NP-R" panose="02020400000000000000" pitchFamily="18" charset="-128"/>
              </a:rPr>
              <a:t>40</a:t>
            </a:r>
            <a:r>
              <a:rPr lang="ja-JP" altLang="en-US" sz="3200" b="1" dirty="0" smtClean="0">
                <a:solidFill>
                  <a:srgbClr val="000000"/>
                </a:solidFill>
                <a:latin typeface="UD デジタル 教科書体 NP-R" panose="02020400000000000000" pitchFamily="18" charset="-128"/>
                <a:ea typeface="UD デジタル 教科書体 NP-R" panose="02020400000000000000" pitchFamily="18" charset="-128"/>
              </a:rPr>
              <a:t>分</a:t>
            </a: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a:t>
            </a:r>
            <a:r>
              <a:rPr lang="en-US" altLang="ja-JP" sz="3200" b="1" dirty="0">
                <a:solidFill>
                  <a:srgbClr val="000000"/>
                </a:solidFill>
                <a:latin typeface="UD デジタル 教科書体 NP-R" panose="02020400000000000000" pitchFamily="18" charset="-128"/>
                <a:ea typeface="UD デジタル 教科書体 NP-R" panose="02020400000000000000" pitchFamily="18" charset="-128"/>
              </a:rPr>
              <a:t>※</a:t>
            </a: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４人程度</a:t>
            </a:r>
            <a:endParaRPr lang="en-US" altLang="ja-JP" sz="3200" b="1" dirty="0">
              <a:solidFill>
                <a:srgbClr val="000000"/>
              </a:solidFill>
              <a:latin typeface="UD デジタル 教科書体 NP-R" panose="02020400000000000000" pitchFamily="18" charset="-128"/>
              <a:ea typeface="UD デジタル 教科書体 NP-R" panose="02020400000000000000" pitchFamily="18" charset="-128"/>
            </a:endParaRPr>
          </a:p>
          <a:p>
            <a:pPr>
              <a:lnSpc>
                <a:spcPts val="5000"/>
              </a:lnSpc>
              <a:spcBef>
                <a:spcPct val="0"/>
              </a:spcBef>
              <a:buNone/>
            </a:pP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　②全体</a:t>
            </a:r>
            <a:r>
              <a:rPr lang="ja-JP" altLang="en-US" sz="3200" b="1" dirty="0" smtClean="0">
                <a:solidFill>
                  <a:srgbClr val="000000"/>
                </a:solidFill>
                <a:latin typeface="UD デジタル 教科書体 NP-R" panose="02020400000000000000" pitchFamily="18" charset="-128"/>
                <a:ea typeface="UD デジタル 教科書体 NP-R" panose="02020400000000000000" pitchFamily="18" charset="-128"/>
              </a:rPr>
              <a:t>交流（</a:t>
            </a:r>
            <a:r>
              <a:rPr lang="ja-JP" altLang="en-US" sz="3200" b="1" dirty="0">
                <a:solidFill>
                  <a:srgbClr val="000000"/>
                </a:solidFill>
                <a:latin typeface="UD デジタル 教科書体 NP-R" panose="02020400000000000000" pitchFamily="18" charset="-128"/>
                <a:ea typeface="UD デジタル 教科書体 NP-R" panose="02020400000000000000" pitchFamily="18" charset="-128"/>
              </a:rPr>
              <a:t>５分</a:t>
            </a:r>
            <a:r>
              <a:rPr lang="ja-JP" altLang="en-US" sz="3200" b="1" dirty="0" smtClean="0">
                <a:solidFill>
                  <a:srgbClr val="000000"/>
                </a:solidFill>
                <a:latin typeface="UD デジタル 教科書体 NP-R" panose="02020400000000000000" pitchFamily="18" charset="-128"/>
                <a:ea typeface="UD デジタル 教科書体 NP-R" panose="02020400000000000000" pitchFamily="18" charset="-128"/>
              </a:rPr>
              <a:t>）</a:t>
            </a:r>
            <a:endParaRPr lang="en-US" altLang="ja-JP" sz="3200" b="1"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17</a:t>
            </a:fld>
            <a:endParaRPr kumimoji="1" lang="ja-JP" altLang="en-US">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3732998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24001" y="401639"/>
            <a:ext cx="9396413" cy="4927631"/>
          </a:xfrm>
          <a:prstGeom prst="rect">
            <a:avLst/>
          </a:prstGeom>
        </p:spPr>
        <p:txBody>
          <a:bodyPr>
            <a:spAutoFit/>
          </a:bodyPr>
          <a:lstStyle/>
          <a:p>
            <a:pPr algn="just">
              <a:lnSpc>
                <a:spcPts val="3500"/>
              </a:lnSpc>
              <a:defRPr/>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＜グループ演習・協議の進め方＞</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2500"/>
              </a:lnSpc>
              <a:defRPr/>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子どもの実態</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2500"/>
              </a:lnSpc>
              <a:defRPr/>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gn="just">
              <a:lnSpc>
                <a:spcPts val="3500"/>
              </a:lnSpc>
              <a:defRPr/>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目指す子どもの姿</a:t>
            </a:r>
            <a:r>
              <a:rPr lang="ja-JP" altLang="en-US" sz="28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a:t>
            </a:r>
            <a:endParaRPr lang="en-US" altLang="ja-JP" sz="2800" dirty="0">
              <a:solidFill>
                <a:srgbClr val="00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8" name="正方形/長方形 7"/>
          <p:cNvSpPr/>
          <p:nvPr/>
        </p:nvSpPr>
        <p:spPr>
          <a:xfrm>
            <a:off x="1524000" y="1670050"/>
            <a:ext cx="9107018" cy="2340000"/>
          </a:xfrm>
          <a:prstGeom prst="rect">
            <a:avLst/>
          </a:prstGeom>
        </p:spPr>
        <p:style>
          <a:lnRef idx="2">
            <a:schemeClr val="accent6"/>
          </a:lnRef>
          <a:fillRef idx="1">
            <a:schemeClr val="lt1"/>
          </a:fillRef>
          <a:effectRef idx="0">
            <a:schemeClr val="accent6"/>
          </a:effectRef>
          <a:fontRef idx="minor">
            <a:schemeClr val="dk1"/>
          </a:fontRef>
        </p:style>
        <p:txBody>
          <a:bodyPr anchor="t"/>
          <a:lstStyle/>
          <a:p>
            <a:pPr>
              <a:defRPr/>
            </a:pPr>
            <a:r>
              <a:rPr lang="ja-JP" altLang="en-US" sz="2800">
                <a:latin typeface="MS Gothic" panose="020B0609070205080204" pitchFamily="49" charset="-128"/>
                <a:ea typeface="MS Gothic" panose="020B0609070205080204" pitchFamily="49" charset="-128"/>
                <a:cs typeface="メイリオ" panose="020B0604030504040204" pitchFamily="50" charset="-128"/>
              </a:rPr>
              <a:t>・友達</a:t>
            </a:r>
            <a:r>
              <a:rPr lang="ja-JP" altLang="en-US" sz="2800" dirty="0">
                <a:latin typeface="MS Gothic" panose="020B0609070205080204" pitchFamily="49" charset="-128"/>
                <a:ea typeface="MS Gothic" panose="020B0609070205080204" pitchFamily="49" charset="-128"/>
                <a:cs typeface="メイリオ" panose="020B0604030504040204" pitchFamily="50" charset="-128"/>
              </a:rPr>
              <a:t>の考えに対して自分の考えをもてる子ども</a:t>
            </a:r>
            <a:r>
              <a:rPr lang="ja-JP" altLang="en-US" sz="2800">
                <a:latin typeface="MS Gothic" panose="020B0609070205080204" pitchFamily="49" charset="-128"/>
                <a:ea typeface="MS Gothic" panose="020B0609070205080204" pitchFamily="49" charset="-128"/>
                <a:cs typeface="メイリオ" panose="020B0604030504040204" pitchFamily="50" charset="-128"/>
              </a:rPr>
              <a:t>が３割</a:t>
            </a:r>
            <a:endParaRPr lang="en-US" altLang="ja-JP" sz="2800" dirty="0">
              <a:latin typeface="MS Gothic" panose="020B0609070205080204" pitchFamily="49" charset="-128"/>
              <a:ea typeface="MS Gothic" panose="020B0609070205080204" pitchFamily="49" charset="-128"/>
              <a:cs typeface="メイリオ" panose="020B0604030504040204" pitchFamily="50" charset="-128"/>
            </a:endParaRPr>
          </a:p>
          <a:p>
            <a:pPr>
              <a:defRPr/>
            </a:pPr>
            <a:r>
              <a:rPr lang="ja-JP" altLang="en-US" sz="2800">
                <a:latin typeface="MS Gothic" panose="020B0609070205080204" pitchFamily="49" charset="-128"/>
                <a:ea typeface="MS Gothic" panose="020B0609070205080204" pitchFamily="49" charset="-128"/>
                <a:cs typeface="メイリオ" panose="020B0604030504040204" pitchFamily="50" charset="-128"/>
              </a:rPr>
              <a:t>　程度</a:t>
            </a:r>
            <a:endParaRPr lang="en-US" altLang="ja-JP" sz="2800" dirty="0">
              <a:latin typeface="MS Gothic" panose="020B0609070205080204" pitchFamily="49" charset="-128"/>
              <a:ea typeface="MS Gothic" panose="020B0609070205080204" pitchFamily="49" charset="-128"/>
              <a:cs typeface="メイリオ" panose="020B0604030504040204" pitchFamily="50" charset="-128"/>
            </a:endParaRPr>
          </a:p>
          <a:p>
            <a:pPr>
              <a:defRPr/>
            </a:pPr>
            <a:r>
              <a:rPr lang="ja-JP" altLang="en-US" sz="2800">
                <a:latin typeface="MS Gothic" panose="020B0609070205080204" pitchFamily="49" charset="-128"/>
                <a:ea typeface="MS Gothic" panose="020B0609070205080204" pitchFamily="49" charset="-128"/>
                <a:cs typeface="メイリオ" panose="020B0604030504040204" pitchFamily="50" charset="-128"/>
              </a:rPr>
              <a:t>・自分には良いところがあると思っている子どもは３割</a:t>
            </a:r>
            <a:endParaRPr lang="en-US" altLang="ja-JP" sz="2800" dirty="0">
              <a:latin typeface="MS Gothic" panose="020B0609070205080204" pitchFamily="49" charset="-128"/>
              <a:ea typeface="MS Gothic" panose="020B0609070205080204" pitchFamily="49" charset="-128"/>
              <a:cs typeface="メイリオ" panose="020B0604030504040204" pitchFamily="50" charset="-128"/>
            </a:endParaRPr>
          </a:p>
          <a:p>
            <a:pPr>
              <a:defRPr/>
            </a:pPr>
            <a:r>
              <a:rPr lang="ja-JP" altLang="en-US" sz="2800">
                <a:latin typeface="MS Gothic" panose="020B0609070205080204" pitchFamily="49" charset="-128"/>
                <a:ea typeface="MS Gothic" panose="020B0609070205080204" pitchFamily="49" charset="-128"/>
                <a:cs typeface="メイリオ" panose="020B0604030504040204" pitchFamily="50" charset="-128"/>
              </a:rPr>
              <a:t>　程度</a:t>
            </a:r>
            <a:endParaRPr lang="en-US" altLang="ja-JP" sz="2800" dirty="0">
              <a:latin typeface="MS Gothic" panose="020B0609070205080204" pitchFamily="49" charset="-128"/>
              <a:ea typeface="MS Gothic" panose="020B0609070205080204" pitchFamily="49" charset="-128"/>
              <a:cs typeface="メイリオ" panose="020B0604030504040204" pitchFamily="50" charset="-128"/>
            </a:endParaRPr>
          </a:p>
          <a:p>
            <a:pPr>
              <a:defRPr/>
            </a:pPr>
            <a:r>
              <a:rPr lang="ja-JP" altLang="en-US" sz="2800">
                <a:latin typeface="MS Gothic" panose="020B0609070205080204" pitchFamily="49" charset="-128"/>
                <a:ea typeface="MS Gothic" panose="020B0609070205080204" pitchFamily="49" charset="-128"/>
                <a:cs typeface="メイリオ" panose="020B0604030504040204" pitchFamily="50" charset="-128"/>
              </a:rPr>
              <a:t>・物事を最後までやり遂げることができる子どもが多い</a:t>
            </a:r>
            <a:endParaRPr lang="en-US" altLang="ja-JP" sz="2800" dirty="0">
              <a:latin typeface="MS Gothic" panose="020B0609070205080204" pitchFamily="49" charset="-128"/>
              <a:ea typeface="MS Gothic" panose="020B0609070205080204" pitchFamily="49"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18</a:t>
            </a:fld>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10" name="正方形/長方形 9">
            <a:extLst>
              <a:ext uri="{FF2B5EF4-FFF2-40B4-BE49-F238E27FC236}">
                <a16:creationId xmlns:a16="http://schemas.microsoft.com/office/drawing/2014/main" id="{67FB2DC7-706D-8548-9B08-EBD28DF2FD72}"/>
              </a:ext>
            </a:extLst>
          </p:cNvPr>
          <p:cNvSpPr/>
          <p:nvPr/>
        </p:nvSpPr>
        <p:spPr>
          <a:xfrm>
            <a:off x="1562100" y="5080000"/>
            <a:ext cx="9107018" cy="1440000"/>
          </a:xfrm>
          <a:prstGeom prst="rect">
            <a:avLst/>
          </a:prstGeom>
        </p:spPr>
        <p:style>
          <a:lnRef idx="2">
            <a:schemeClr val="accent6"/>
          </a:lnRef>
          <a:fillRef idx="1">
            <a:schemeClr val="lt1"/>
          </a:fillRef>
          <a:effectRef idx="0">
            <a:schemeClr val="accent6"/>
          </a:effectRef>
          <a:fontRef idx="minor">
            <a:schemeClr val="dk1"/>
          </a:fontRef>
        </p:style>
        <p:txBody>
          <a:bodyPr anchor="t"/>
          <a:lstStyle/>
          <a:p>
            <a:r>
              <a:rPr lang="ja-JP" altLang="en-US" sz="280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ja-JP" altLang="en-US" sz="2800">
                <a:latin typeface="UD デジタル 教科書体 NP-R" panose="02020400000000000000" pitchFamily="18" charset="-128"/>
                <a:ea typeface="UD デジタル 教科書体 NP-R" panose="02020400000000000000" pitchFamily="18" charset="-128"/>
              </a:rPr>
              <a:t>ほかの人の話の内容と自分の考えを結び付ける</a:t>
            </a:r>
          </a:p>
          <a:p>
            <a:r>
              <a:rPr lang="ja-JP" altLang="en-US" sz="2800">
                <a:latin typeface="UD デジタル 教科書体 NP-R" panose="02020400000000000000" pitchFamily="18" charset="-128"/>
                <a:ea typeface="UD デジタル 教科書体 NP-R" panose="02020400000000000000" pitchFamily="18" charset="-128"/>
              </a:rPr>
              <a:t>・自分やほかの人のよいところを進んで見付ける</a:t>
            </a:r>
          </a:p>
          <a:p>
            <a:r>
              <a:rPr lang="ja-JP" altLang="en-US" sz="2800">
                <a:latin typeface="UD デジタル 教科書体 NP-R" panose="02020400000000000000" pitchFamily="18" charset="-128"/>
                <a:ea typeface="UD デジタル 教科書体 NP-R" panose="02020400000000000000" pitchFamily="18" charset="-128"/>
              </a:rPr>
              <a:t>・良い行動を考え、進んで取り組む</a:t>
            </a:r>
          </a:p>
        </p:txBody>
      </p:sp>
    </p:spTree>
    <p:extLst>
      <p:ext uri="{BB962C8B-B14F-4D97-AF65-F5344CB8AC3E}">
        <p14:creationId xmlns:p14="http://schemas.microsoft.com/office/powerpoint/2010/main" val="6388616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正方形/長方形 3"/>
          <p:cNvSpPr>
            <a:spLocks noChangeArrowheads="1"/>
          </p:cNvSpPr>
          <p:nvPr/>
        </p:nvSpPr>
        <p:spPr bwMode="auto">
          <a:xfrm>
            <a:off x="1558926" y="549275"/>
            <a:ext cx="9666122" cy="5927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＜グループ演習・協議の進め方＞</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en-US" altLang="ja-JP" sz="3600" dirty="0">
                <a:solidFill>
                  <a:srgbClr val="000000"/>
                </a:solidFill>
                <a:latin typeface="UD デジタル 教科書体 NP-R" panose="02020400000000000000" pitchFamily="18" charset="-128"/>
                <a:ea typeface="UD デジタル 教科書体 NP-R" panose="02020400000000000000" pitchFamily="18" charset="-128"/>
              </a:rPr>
              <a:t>(1)</a:t>
            </a: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教育課程をどのように編成・実施する</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a:t>
            </a:r>
            <a:r>
              <a:rPr lang="ja-JP" altLang="en-US" sz="3600" dirty="0" err="1">
                <a:solidFill>
                  <a:srgbClr val="000000"/>
                </a:solidFill>
                <a:latin typeface="UD デジタル 教科書体 NP-R" panose="02020400000000000000" pitchFamily="18" charset="-128"/>
                <a:ea typeface="UD デジタル 教科書体 NP-R" panose="02020400000000000000" pitchFamily="18" charset="-128"/>
              </a:rPr>
              <a:t>かを</a:t>
            </a: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検討（演習シートを活用）</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・視点１　何ができるようになる</a:t>
            </a:r>
            <a:r>
              <a:rPr lang="ja-JP" altLang="en-US" sz="3600" dirty="0" smtClean="0">
                <a:solidFill>
                  <a:srgbClr val="000000"/>
                </a:solidFill>
                <a:latin typeface="UD デジタル 教科書体 NP-R" panose="02020400000000000000" pitchFamily="18" charset="-128"/>
                <a:ea typeface="UD デジタル 教科書体 NP-R" panose="02020400000000000000" pitchFamily="18" charset="-128"/>
              </a:rPr>
              <a:t>か</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・視点２　何を学ぶ</a:t>
            </a:r>
            <a:r>
              <a:rPr lang="ja-JP" altLang="en-US" sz="3600" dirty="0" smtClean="0">
                <a:solidFill>
                  <a:srgbClr val="000000"/>
                </a:solidFill>
                <a:latin typeface="UD デジタル 教科書体 NP-R" panose="02020400000000000000" pitchFamily="18" charset="-128"/>
                <a:ea typeface="UD デジタル 教科書体 NP-R" panose="02020400000000000000" pitchFamily="18" charset="-128"/>
              </a:rPr>
              <a:t>か</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・視点３　どのように学ぶ</a:t>
            </a:r>
            <a:r>
              <a:rPr lang="ja-JP" altLang="en-US" sz="3600" dirty="0" smtClean="0">
                <a:solidFill>
                  <a:srgbClr val="000000"/>
                </a:solidFill>
                <a:latin typeface="UD デジタル 教科書体 NP-R" panose="02020400000000000000" pitchFamily="18" charset="-128"/>
                <a:ea typeface="UD デジタル 教科書体 NP-R" panose="02020400000000000000" pitchFamily="18" charset="-128"/>
              </a:rPr>
              <a:t>か</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・視点４　</a:t>
            </a:r>
            <a:r>
              <a:rPr lang="ja-JP" altLang="en-US" sz="3600" dirty="0" smtClean="0">
                <a:solidFill>
                  <a:srgbClr val="000000"/>
                </a:solidFill>
                <a:latin typeface="UD デジタル 教科書体 NP-R" panose="02020400000000000000" pitchFamily="18" charset="-128"/>
                <a:ea typeface="UD デジタル 教科書体 NP-R" panose="02020400000000000000" pitchFamily="18" charset="-128"/>
              </a:rPr>
              <a:t>子供一人一人</a:t>
            </a: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の発達を</a:t>
            </a:r>
            <a:r>
              <a:rPr lang="ja-JP" altLang="en-US" sz="3600" dirty="0" smtClean="0">
                <a:solidFill>
                  <a:srgbClr val="000000"/>
                </a:solidFill>
                <a:latin typeface="UD デジタル 教科書体 NP-R" panose="02020400000000000000" pitchFamily="18" charset="-128"/>
                <a:ea typeface="UD デジタル 教科書体 NP-R" panose="02020400000000000000" pitchFamily="18" charset="-128"/>
              </a:rPr>
              <a:t>どのよう</a:t>
            </a:r>
            <a:endParaRPr lang="en-US" altLang="ja-JP" sz="3600" dirty="0" smtClean="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smtClean="0">
                <a:solidFill>
                  <a:srgbClr val="000000"/>
                </a:solidFill>
                <a:latin typeface="UD デジタル 教科書体 NP-R" panose="02020400000000000000" pitchFamily="18" charset="-128"/>
                <a:ea typeface="UD デジタル 教科書体 NP-R" panose="02020400000000000000" pitchFamily="18" charset="-128"/>
              </a:rPr>
              <a:t>　　　　　　に</a:t>
            </a: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支援</a:t>
            </a:r>
            <a:r>
              <a:rPr lang="ja-JP" altLang="en-US" sz="3600">
                <a:solidFill>
                  <a:srgbClr val="000000"/>
                </a:solidFill>
                <a:latin typeface="UD デジタル 教科書体 NP-R" panose="02020400000000000000" pitchFamily="18" charset="-128"/>
                <a:ea typeface="UD デジタル 教科書体 NP-R" panose="02020400000000000000" pitchFamily="18" charset="-128"/>
              </a:rPr>
              <a:t>する</a:t>
            </a:r>
            <a:r>
              <a:rPr lang="ja-JP" altLang="en-US" sz="3600" smtClean="0">
                <a:solidFill>
                  <a:srgbClr val="000000"/>
                </a:solidFill>
                <a:latin typeface="UD デジタル 教科書体 NP-R" panose="02020400000000000000" pitchFamily="18" charset="-128"/>
                <a:ea typeface="UD デジタル 教科書体 NP-R" panose="02020400000000000000" pitchFamily="18" charset="-128"/>
              </a:rPr>
              <a:t>か</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en-US" altLang="ja-JP" sz="3600" dirty="0">
                <a:solidFill>
                  <a:srgbClr val="000000"/>
                </a:solidFill>
                <a:latin typeface="UD デジタル 教科書体 NP-R" panose="02020400000000000000" pitchFamily="18" charset="-128"/>
                <a:ea typeface="UD デジタル 教科書体 NP-R" panose="02020400000000000000" pitchFamily="18" charset="-128"/>
              </a:rPr>
              <a:t>(2)</a:t>
            </a: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検討した視点１～４の具体を、目指す</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子どもの姿を実現するためのグランド</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デザインに係る資料として演習シート</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a:p>
            <a:pPr algn="just">
              <a:lnSpc>
                <a:spcPts val="3500"/>
              </a:lnSpc>
              <a:spcBef>
                <a:spcPct val="0"/>
              </a:spcBef>
              <a:buNone/>
            </a:pPr>
            <a:r>
              <a:rPr lang="ja-JP" altLang="en-US" sz="3600" dirty="0">
                <a:solidFill>
                  <a:srgbClr val="000000"/>
                </a:solidFill>
                <a:latin typeface="UD デジタル 教科書体 NP-R" panose="02020400000000000000" pitchFamily="18" charset="-128"/>
                <a:ea typeface="UD デジタル 教科書体 NP-R" panose="02020400000000000000" pitchFamily="18" charset="-128"/>
              </a:rPr>
              <a:t>　　をＡ３に拡大した用紙に整理</a:t>
            </a:r>
            <a:endParaRPr lang="en-US" altLang="ja-JP" sz="3600"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a:xfrm>
            <a:off x="8610599" y="6356350"/>
            <a:ext cx="2910955" cy="365125"/>
          </a:xfrm>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19</a:t>
            </a:fld>
            <a:endParaRPr kumimoji="1" lang="ja-JP" altLang="en-US">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130481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87808" y="1208718"/>
            <a:ext cx="8643972" cy="4801314"/>
          </a:xfrm>
          <a:prstGeom prst="rect">
            <a:avLst/>
          </a:prstGeom>
          <a:noFill/>
        </p:spPr>
        <p:txBody>
          <a:bodyPr wrap="square">
            <a:spAutoFit/>
          </a:bodyPr>
          <a:lstStyle/>
          <a:p>
            <a:pPr hangingPunct="0"/>
            <a:r>
              <a:rPr lang="ja-JP" altLang="en-US"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１　講義「</a:t>
            </a:r>
            <a:r>
              <a:rPr lang="ja-JP" altLang="ja-JP" sz="3600" dirty="0">
                <a:latin typeface="UD デジタル 教科書体 NP-R" panose="02020400000000000000" pitchFamily="18" charset="-128"/>
                <a:ea typeface="UD デジタル 教科書体 NP-R" panose="02020400000000000000" pitchFamily="18" charset="-128"/>
              </a:rPr>
              <a:t>カリキュラム・マネジメント</a:t>
            </a:r>
            <a:endParaRPr lang="en-US" altLang="ja-JP" sz="3600" dirty="0">
              <a:latin typeface="UD デジタル 教科書体 NP-R" panose="02020400000000000000" pitchFamily="18" charset="-128"/>
              <a:ea typeface="UD デジタル 教科書体 NP-R" panose="02020400000000000000" pitchFamily="18" charset="-128"/>
            </a:endParaRPr>
          </a:p>
          <a:p>
            <a:pPr hangingPunct="0"/>
            <a:r>
              <a:rPr lang="ja-JP" altLang="en-US" sz="3600" dirty="0">
                <a:latin typeface="UD デジタル 教科書体 NP-R" panose="02020400000000000000" pitchFamily="18" charset="-128"/>
                <a:ea typeface="UD デジタル 教科書体 NP-R" panose="02020400000000000000" pitchFamily="18" charset="-128"/>
              </a:rPr>
              <a:t>　</a:t>
            </a:r>
            <a:r>
              <a:rPr lang="ja-JP" altLang="ja-JP" sz="3600" dirty="0">
                <a:latin typeface="UD デジタル 教科書体 NP-R" panose="02020400000000000000" pitchFamily="18" charset="-128"/>
                <a:ea typeface="UD デジタル 教科書体 NP-R" panose="02020400000000000000" pitchFamily="18" charset="-128"/>
              </a:rPr>
              <a:t>の考え方と実際</a:t>
            </a:r>
            <a:r>
              <a:rPr lang="ja-JP" altLang="en-US"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endParaRPr lang="en-US" altLang="ja-JP"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0" hangingPunct="0"/>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0" hangingPunct="0"/>
            <a:r>
              <a:rPr lang="ja-JP" altLang="en-US"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２　演習「カリキュラム・マネジメント</a:t>
            </a:r>
            <a:endParaRPr lang="en-US" altLang="ja-JP"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0" hangingPunct="0"/>
            <a:r>
              <a:rPr lang="ja-JP" altLang="en-US"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の実現に向けた課題の明確化」</a:t>
            </a:r>
            <a:endParaRPr lang="en-US" altLang="ja-JP"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0" hangingPunct="0"/>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0" hangingPunct="0"/>
            <a:r>
              <a:rPr lang="ja-JP" altLang="en-US"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３　演習・協議「カリキュラム・マネジ</a:t>
            </a:r>
            <a:endParaRPr lang="en-US" altLang="ja-JP"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0" hangingPunct="0"/>
            <a:r>
              <a:rPr lang="ja-JP" altLang="en-US"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メントの充実」</a:t>
            </a:r>
            <a:endParaRPr lang="en-US" altLang="ja-JP"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0" hangingPunct="0"/>
            <a:endParaRPr lang="en-US" altLang="ja-JP"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eaLnBrk="0" hangingPunct="0"/>
            <a:r>
              <a:rPr lang="ja-JP" altLang="en-US"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４　まとめ</a:t>
            </a:r>
            <a:endParaRPr lang="en-US" altLang="ja-JP" sz="3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5" name="テキスト ボックス 4"/>
          <p:cNvSpPr txBox="1"/>
          <p:nvPr/>
        </p:nvSpPr>
        <p:spPr>
          <a:xfrm>
            <a:off x="1902108" y="255213"/>
            <a:ext cx="1671482" cy="608619"/>
          </a:xfrm>
          <a:prstGeom prst="rect">
            <a:avLst/>
          </a:prstGeom>
          <a:solidFill>
            <a:srgbClr val="FFFF99"/>
          </a:solidFill>
          <a:ln w="19050">
            <a:solidFill>
              <a:srgbClr val="FF8900"/>
            </a:solidFill>
          </a:ln>
          <a:effectLst>
            <a:outerShdw blurRad="50800" dist="38100" dir="2700000" algn="tl" rotWithShape="0">
              <a:prstClr val="black">
                <a:alpha val="40000"/>
              </a:prstClr>
            </a:outerShdw>
          </a:effectLst>
        </p:spPr>
        <p:txBody>
          <a:bodyPr wrap="square" lIns="90000" tIns="72000">
            <a:spAutoFit/>
          </a:bodyPr>
          <a:lstStyle/>
          <a:p>
            <a:pPr algn="ctr">
              <a:lnSpc>
                <a:spcPts val="4400"/>
              </a:lnSpc>
              <a:defRPr/>
            </a:pPr>
            <a:r>
              <a:rPr lang="ja-JP" altLang="en-US" sz="3600" b="1" dirty="0">
                <a:latin typeface="UD デジタル 教科書体 NP-B" panose="02020700000000000000" pitchFamily="18" charset="-128"/>
                <a:ea typeface="UD デジタル 教科書体 NP-B" panose="02020700000000000000" pitchFamily="18" charset="-128"/>
              </a:rPr>
              <a:t>内容</a:t>
            </a:r>
            <a:r>
              <a:rPr lang="ja-JP" altLang="en-US" sz="2800" dirty="0">
                <a:latin typeface="UD デジタル 教科書体 NP-B" panose="02020700000000000000" pitchFamily="18" charset="-128"/>
                <a:ea typeface="UD デジタル 教科書体 NP-B" panose="02020700000000000000" pitchFamily="18" charset="-128"/>
              </a:rPr>
              <a:t>　</a:t>
            </a:r>
            <a:endParaRPr lang="en-US" altLang="ja-JP" sz="2800" dirty="0">
              <a:latin typeface="UD デジタル 教科書体 NP-B" panose="02020700000000000000" pitchFamily="18" charset="-128"/>
              <a:ea typeface="UD デジタル 教科書体 NP-B" panose="02020700000000000000" pitchFamily="18"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2</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98021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図 9"/>
          <p:cNvPicPr>
            <a:picLocks noChangeAspect="1"/>
          </p:cNvPicPr>
          <p:nvPr/>
        </p:nvPicPr>
        <p:blipFill>
          <a:blip r:embed="rId3">
            <a:extLst>
              <a:ext uri="{28A0092B-C50C-407E-A947-70E740481C1C}">
                <a14:useLocalDpi xmlns:a14="http://schemas.microsoft.com/office/drawing/2010/main" val="0"/>
              </a:ext>
            </a:extLst>
          </a:blip>
          <a:srcRect b="6583"/>
          <a:stretch>
            <a:fillRect/>
          </a:stretch>
        </p:blipFill>
        <p:spPr bwMode="auto">
          <a:xfrm>
            <a:off x="1701273" y="418045"/>
            <a:ext cx="8816323" cy="59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p:cNvSpPr txBox="1"/>
          <p:nvPr/>
        </p:nvSpPr>
        <p:spPr>
          <a:xfrm>
            <a:off x="2090738" y="6362700"/>
            <a:ext cx="8172450" cy="508000"/>
          </a:xfrm>
          <a:prstGeom prst="rect">
            <a:avLst/>
          </a:prstGeom>
          <a:noFill/>
        </p:spPr>
        <p:txBody>
          <a:bodyPr>
            <a:spAutoFit/>
          </a:bodyPr>
          <a:lstStyle/>
          <a:p>
            <a:pPr>
              <a:defRPr/>
            </a:pP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中央教育審議会　幼稚園、小学校、中学校、高等学校及び特別支援学校の学習指導要領等の改善及び必</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
            </a:r>
            <a:b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b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　　　　　　　　要な方策等について（答申）　平成</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28</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年</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12</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月</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21</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日より作成</a:t>
            </a: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3</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5712328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0961354A-D4A6-4C7A-BF59-A98E27D3EB41}"/>
              </a:ext>
            </a:extLst>
          </p:cNvPr>
          <p:cNvGrpSpPr/>
          <p:nvPr/>
        </p:nvGrpSpPr>
        <p:grpSpPr>
          <a:xfrm>
            <a:off x="184327" y="656590"/>
            <a:ext cx="11765217" cy="5480110"/>
            <a:chOff x="999767" y="1519717"/>
            <a:chExt cx="10365756" cy="3880847"/>
          </a:xfrm>
        </p:grpSpPr>
        <p:sp>
          <p:nvSpPr>
            <p:cNvPr id="2" name="正方形/長方形 1">
              <a:extLst>
                <a:ext uri="{FF2B5EF4-FFF2-40B4-BE49-F238E27FC236}">
                  <a16:creationId xmlns:a16="http://schemas.microsoft.com/office/drawing/2014/main" id="{C831CBD5-5507-4F98-BEE5-43BCEF512377}"/>
                </a:ext>
              </a:extLst>
            </p:cNvPr>
            <p:cNvSpPr/>
            <p:nvPr/>
          </p:nvSpPr>
          <p:spPr>
            <a:xfrm>
              <a:off x="2032780" y="1519717"/>
              <a:ext cx="8588328" cy="1315226"/>
            </a:xfrm>
            <a:prstGeom prst="rect">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5" name="正方形/長方形 4">
              <a:extLst>
                <a:ext uri="{FF2B5EF4-FFF2-40B4-BE49-F238E27FC236}">
                  <a16:creationId xmlns:a16="http://schemas.microsoft.com/office/drawing/2014/main" id="{DE882A68-9285-4E95-B72A-43A256514AAE}"/>
                </a:ext>
              </a:extLst>
            </p:cNvPr>
            <p:cNvSpPr/>
            <p:nvPr/>
          </p:nvSpPr>
          <p:spPr>
            <a:xfrm>
              <a:off x="2655277" y="3190427"/>
              <a:ext cx="8710246" cy="722728"/>
            </a:xfrm>
            <a:prstGeom prst="rect">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10" name="楕円 9">
              <a:extLst>
                <a:ext uri="{FF2B5EF4-FFF2-40B4-BE49-F238E27FC236}">
                  <a16:creationId xmlns:a16="http://schemas.microsoft.com/office/drawing/2014/main" id="{FB954FA0-0924-43EF-A6F9-801DFEFBF8C5}"/>
                </a:ext>
              </a:extLst>
            </p:cNvPr>
            <p:cNvSpPr/>
            <p:nvPr/>
          </p:nvSpPr>
          <p:spPr>
            <a:xfrm>
              <a:off x="999767" y="1647006"/>
              <a:ext cx="1433343" cy="1060647"/>
            </a:xfrm>
            <a:prstGeom prst="ellipse">
              <a:avLst/>
            </a:prstGeom>
            <a:solidFill>
              <a:srgbClr val="FFC000"/>
            </a:solidFill>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目指すもの</a:t>
              </a:r>
            </a:p>
          </p:txBody>
        </p:sp>
        <p:sp>
          <p:nvSpPr>
            <p:cNvPr id="11" name="吹き出し: 四角形 10">
              <a:extLst>
                <a:ext uri="{FF2B5EF4-FFF2-40B4-BE49-F238E27FC236}">
                  <a16:creationId xmlns:a16="http://schemas.microsoft.com/office/drawing/2014/main" id="{B04A1C7F-6300-44B1-9847-CE26B22009AF}"/>
                </a:ext>
              </a:extLst>
            </p:cNvPr>
            <p:cNvSpPr/>
            <p:nvPr/>
          </p:nvSpPr>
          <p:spPr>
            <a:xfrm>
              <a:off x="2655277" y="4883653"/>
              <a:ext cx="3270739" cy="516911"/>
            </a:xfrm>
            <a:prstGeom prst="wedgeRectCallout">
              <a:avLst>
                <a:gd name="adj1" fmla="val -19047"/>
                <a:gd name="adj2" fmla="val -100790"/>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b="1" dirty="0"/>
            </a:p>
          </p:txBody>
        </p:sp>
        <p:sp>
          <p:nvSpPr>
            <p:cNvPr id="12" name="吹き出し: 四角形 11">
              <a:extLst>
                <a:ext uri="{FF2B5EF4-FFF2-40B4-BE49-F238E27FC236}">
                  <a16:creationId xmlns:a16="http://schemas.microsoft.com/office/drawing/2014/main" id="{B6328FCD-43C1-4F51-A1C7-24928052642B}"/>
                </a:ext>
              </a:extLst>
            </p:cNvPr>
            <p:cNvSpPr/>
            <p:nvPr/>
          </p:nvSpPr>
          <p:spPr>
            <a:xfrm>
              <a:off x="6096000" y="4882215"/>
              <a:ext cx="3270739" cy="516911"/>
            </a:xfrm>
            <a:prstGeom prst="wedgeRectCallout">
              <a:avLst>
                <a:gd name="adj1" fmla="val -19047"/>
                <a:gd name="adj2" fmla="val -100790"/>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b="1" dirty="0"/>
            </a:p>
          </p:txBody>
        </p:sp>
        <p:sp>
          <p:nvSpPr>
            <p:cNvPr id="7" name="正方形/長方形 6">
              <a:extLst>
                <a:ext uri="{FF2B5EF4-FFF2-40B4-BE49-F238E27FC236}">
                  <a16:creationId xmlns:a16="http://schemas.microsoft.com/office/drawing/2014/main" id="{2F1E9084-BC02-4F1E-8B1B-0062D276AE33}"/>
                </a:ext>
              </a:extLst>
            </p:cNvPr>
            <p:cNvSpPr/>
            <p:nvPr/>
          </p:nvSpPr>
          <p:spPr>
            <a:xfrm>
              <a:off x="2655277" y="4054492"/>
              <a:ext cx="8710246" cy="650043"/>
            </a:xfrm>
            <a:prstGeom prst="rect">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9" name="楕円 8">
              <a:extLst>
                <a:ext uri="{FF2B5EF4-FFF2-40B4-BE49-F238E27FC236}">
                  <a16:creationId xmlns:a16="http://schemas.microsoft.com/office/drawing/2014/main" id="{EACA4E06-0443-4CA8-8BA4-243A56727556}"/>
                </a:ext>
              </a:extLst>
            </p:cNvPr>
            <p:cNvSpPr/>
            <p:nvPr/>
          </p:nvSpPr>
          <p:spPr>
            <a:xfrm>
              <a:off x="1716439" y="3453500"/>
              <a:ext cx="1195754" cy="1060647"/>
            </a:xfrm>
            <a:prstGeom prst="ellipse">
              <a:avLst/>
            </a:prstGeom>
            <a:solidFill>
              <a:schemeClr val="accent4">
                <a:lumMod val="40000"/>
                <a:lumOff val="60000"/>
              </a:schemeClr>
            </a:solidFill>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0" anchor="ctr"/>
            <a:lstStyle/>
            <a:p>
              <a:pPr algn="ctr"/>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方策</a:t>
              </a:r>
              <a:endParaRPr kumimoji="1" lang="ja-JP" altLang="en-US" sz="2400" b="1" dirty="0">
                <a:solidFill>
                  <a:schemeClr val="tx1"/>
                </a:solidFill>
                <a:latin typeface="UD デジタル 教科書体 NP-R" panose="02020400000000000000" pitchFamily="18" charset="-128"/>
                <a:ea typeface="UD デジタル 教科書体 NP-R" panose="02020400000000000000" pitchFamily="18" charset="-128"/>
              </a:endParaRPr>
            </a:p>
          </p:txBody>
        </p:sp>
      </p:grpSp>
      <p:sp>
        <p:nvSpPr>
          <p:cNvPr id="15" name="テキスト ボックス 14"/>
          <p:cNvSpPr txBox="1"/>
          <p:nvPr/>
        </p:nvSpPr>
        <p:spPr>
          <a:xfrm>
            <a:off x="2207568" y="6365909"/>
            <a:ext cx="8172000" cy="507831"/>
          </a:xfrm>
          <a:prstGeom prst="rect">
            <a:avLst/>
          </a:prstGeom>
          <a:noFill/>
        </p:spPr>
        <p:txBody>
          <a:bodyPr wrap="square" rtlCol="0">
            <a:spAutoFit/>
          </a:bodyPr>
          <a:lstStyle/>
          <a:p>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出典　中央教育審議会　「幼稚園、小学校、中学校、高等学校及び特別支援学校の学習指導要領等の改善及び必要な方策等について（答申）」から</a:t>
            </a:r>
          </a:p>
        </p:txBody>
      </p:sp>
      <p:sp>
        <p:nvSpPr>
          <p:cNvPr id="4" name="スライド番号プレースホルダー 3"/>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4</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764300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831CBD5-5507-4F98-BEE5-43BCEF512377}"/>
              </a:ext>
            </a:extLst>
          </p:cNvPr>
          <p:cNvSpPr/>
          <p:nvPr/>
        </p:nvSpPr>
        <p:spPr>
          <a:xfrm>
            <a:off x="1356805" y="656590"/>
            <a:ext cx="9747822" cy="1857219"/>
          </a:xfrm>
          <a:prstGeom prst="rect">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「社会に開かれた教育課程」の実現</a:t>
            </a:r>
            <a:endParaRPr lang="en-US" altLang="ja-JP" sz="2400" b="1" dirty="0">
              <a:solidFill>
                <a:schemeClr val="tx1"/>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目標「よりよい学校教育を通じてよりよい社会を創る」</a:t>
            </a:r>
          </a:p>
        </p:txBody>
      </p:sp>
      <p:sp>
        <p:nvSpPr>
          <p:cNvPr id="5" name="正方形/長方形 4">
            <a:extLst>
              <a:ext uri="{FF2B5EF4-FFF2-40B4-BE49-F238E27FC236}">
                <a16:creationId xmlns:a16="http://schemas.microsoft.com/office/drawing/2014/main" id="{DE882A68-9285-4E95-B72A-43A256514AAE}"/>
              </a:ext>
            </a:extLst>
          </p:cNvPr>
          <p:cNvSpPr/>
          <p:nvPr/>
        </p:nvSpPr>
        <p:spPr>
          <a:xfrm>
            <a:off x="2063344" y="3015785"/>
            <a:ext cx="9886200" cy="1020558"/>
          </a:xfrm>
          <a:prstGeom prst="rect">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教職員間、学校段階間、学校と社会との相互連携・協働</a:t>
            </a:r>
          </a:p>
        </p:txBody>
      </p:sp>
      <p:sp>
        <p:nvSpPr>
          <p:cNvPr id="10" name="楕円 9">
            <a:extLst>
              <a:ext uri="{FF2B5EF4-FFF2-40B4-BE49-F238E27FC236}">
                <a16:creationId xmlns:a16="http://schemas.microsoft.com/office/drawing/2014/main" id="{FB954FA0-0924-43EF-A6F9-801DFEFBF8C5}"/>
              </a:ext>
            </a:extLst>
          </p:cNvPr>
          <p:cNvSpPr/>
          <p:nvPr/>
        </p:nvSpPr>
        <p:spPr>
          <a:xfrm>
            <a:off x="184327" y="836334"/>
            <a:ext cx="1626856" cy="1497730"/>
          </a:xfrm>
          <a:prstGeom prst="ellipse">
            <a:avLst/>
          </a:prstGeom>
          <a:solidFill>
            <a:srgbClr val="FFC000"/>
          </a:solidFill>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0" anchor="ctr"/>
          <a:lstStyle/>
          <a:p>
            <a:pPr algn="ctr"/>
            <a:r>
              <a:rPr kumimoji="1" lang="ja-JP" altLang="en-US" sz="2000" b="1" dirty="0">
                <a:solidFill>
                  <a:schemeClr val="tx1"/>
                </a:solidFill>
                <a:latin typeface="UD デジタル 教科書体 NP-R" panose="02020400000000000000" pitchFamily="18" charset="-128"/>
                <a:ea typeface="UD デジタル 教科書体 NP-R" panose="02020400000000000000" pitchFamily="18" charset="-128"/>
              </a:rPr>
              <a:t>目指すもの</a:t>
            </a:r>
          </a:p>
        </p:txBody>
      </p:sp>
      <p:sp>
        <p:nvSpPr>
          <p:cNvPr id="11" name="吹き出し: 四角形 10">
            <a:extLst>
              <a:ext uri="{FF2B5EF4-FFF2-40B4-BE49-F238E27FC236}">
                <a16:creationId xmlns:a16="http://schemas.microsoft.com/office/drawing/2014/main" id="{B04A1C7F-6300-44B1-9847-CE26B22009AF}"/>
              </a:ext>
            </a:extLst>
          </p:cNvPr>
          <p:cNvSpPr/>
          <p:nvPr/>
        </p:nvSpPr>
        <p:spPr>
          <a:xfrm>
            <a:off x="2063344" y="5406775"/>
            <a:ext cx="3712315" cy="729925"/>
          </a:xfrm>
          <a:prstGeom prst="wedgeRectCallout">
            <a:avLst>
              <a:gd name="adj1" fmla="val -19047"/>
              <a:gd name="adj2" fmla="val -100790"/>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latin typeface="UD デジタル 教科書体 NP-R" panose="02020400000000000000" pitchFamily="18" charset="-128"/>
                <a:ea typeface="UD デジタル 教科書体 NP-R" panose="02020400000000000000" pitchFamily="18" charset="-128"/>
              </a:rPr>
              <a:t>カリキュラム・マネジメント</a:t>
            </a:r>
          </a:p>
        </p:txBody>
      </p:sp>
      <p:sp>
        <p:nvSpPr>
          <p:cNvPr id="12" name="吹き出し: 四角形 11">
            <a:extLst>
              <a:ext uri="{FF2B5EF4-FFF2-40B4-BE49-F238E27FC236}">
                <a16:creationId xmlns:a16="http://schemas.microsoft.com/office/drawing/2014/main" id="{B6328FCD-43C1-4F51-A1C7-24928052642B}"/>
              </a:ext>
            </a:extLst>
          </p:cNvPr>
          <p:cNvSpPr/>
          <p:nvPr/>
        </p:nvSpPr>
        <p:spPr>
          <a:xfrm>
            <a:off x="5968593" y="5404744"/>
            <a:ext cx="3712315" cy="729925"/>
          </a:xfrm>
          <a:prstGeom prst="wedgeRectCallout">
            <a:avLst>
              <a:gd name="adj1" fmla="val -19047"/>
              <a:gd name="adj2" fmla="val -100790"/>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latin typeface="UD デジタル 教科書体 NP-R" panose="02020400000000000000" pitchFamily="18" charset="-128"/>
                <a:ea typeface="UD デジタル 教科書体 NP-R" panose="02020400000000000000" pitchFamily="18" charset="-128"/>
              </a:rPr>
              <a:t>主体的</a:t>
            </a:r>
            <a:r>
              <a:rPr kumimoji="1" lang="ja-JP" altLang="en-US" b="1" dirty="0">
                <a:latin typeface="UD デジタル 教科書体 NP-R" panose="02020400000000000000" pitchFamily="18" charset="-128"/>
                <a:ea typeface="UD デジタル 教科書体 NP-R" panose="02020400000000000000" pitchFamily="18" charset="-128"/>
              </a:rPr>
              <a:t>・対話的で深い学び</a:t>
            </a:r>
          </a:p>
        </p:txBody>
      </p:sp>
      <p:sp>
        <p:nvSpPr>
          <p:cNvPr id="7" name="正方形/長方形 6">
            <a:extLst>
              <a:ext uri="{FF2B5EF4-FFF2-40B4-BE49-F238E27FC236}">
                <a16:creationId xmlns:a16="http://schemas.microsoft.com/office/drawing/2014/main" id="{2F1E9084-BC02-4F1E-8B1B-0062D276AE33}"/>
              </a:ext>
            </a:extLst>
          </p:cNvPr>
          <p:cNvSpPr/>
          <p:nvPr/>
        </p:nvSpPr>
        <p:spPr>
          <a:xfrm>
            <a:off x="2063344" y="4235924"/>
            <a:ext cx="9886200" cy="917920"/>
          </a:xfrm>
          <a:prstGeom prst="rect">
            <a:avLst/>
          </a:prstGeom>
          <a:solidFill>
            <a:schemeClr val="accent4">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身に付ける資質・能力と学び方を明確にした学校教育の推進</a:t>
            </a:r>
            <a:endParaRPr kumimoji="1" lang="ja-JP" altLang="en-US" sz="24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9" name="楕円 8">
            <a:extLst>
              <a:ext uri="{FF2B5EF4-FFF2-40B4-BE49-F238E27FC236}">
                <a16:creationId xmlns:a16="http://schemas.microsoft.com/office/drawing/2014/main" id="{EACA4E06-0443-4CA8-8BA4-243A56727556}"/>
              </a:ext>
            </a:extLst>
          </p:cNvPr>
          <p:cNvSpPr/>
          <p:nvPr/>
        </p:nvSpPr>
        <p:spPr>
          <a:xfrm>
            <a:off x="997756" y="3387268"/>
            <a:ext cx="1357190" cy="1497730"/>
          </a:xfrm>
          <a:prstGeom prst="ellipse">
            <a:avLst/>
          </a:prstGeom>
          <a:solidFill>
            <a:schemeClr val="accent4">
              <a:lumMod val="40000"/>
              <a:lumOff val="60000"/>
            </a:schemeClr>
          </a:solidFill>
          <a:scene3d>
            <a:camera prst="orthographicFront"/>
            <a:lightRig rig="threePt" dir="t"/>
          </a:scene3d>
          <a:sp3d>
            <a:bevelT/>
          </a:sp3d>
        </p:spPr>
        <p:style>
          <a:lnRef idx="1">
            <a:schemeClr val="accent4"/>
          </a:lnRef>
          <a:fillRef idx="3">
            <a:schemeClr val="accent4"/>
          </a:fillRef>
          <a:effectRef idx="2">
            <a:schemeClr val="accent4"/>
          </a:effectRef>
          <a:fontRef idx="minor">
            <a:schemeClr val="lt1"/>
          </a:fontRef>
        </p:style>
        <p:txBody>
          <a:bodyPr rtlCol="0" anchor="ctr"/>
          <a:lstStyle/>
          <a:p>
            <a:pPr algn="ctr"/>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方策</a:t>
            </a:r>
            <a:endParaRPr kumimoji="1" lang="ja-JP" altLang="en-US" sz="2400" b="1"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5" name="テキスト ボックス 14"/>
          <p:cNvSpPr txBox="1"/>
          <p:nvPr/>
        </p:nvSpPr>
        <p:spPr>
          <a:xfrm>
            <a:off x="2207568" y="6365909"/>
            <a:ext cx="8172000" cy="507831"/>
          </a:xfrm>
          <a:prstGeom prst="rect">
            <a:avLst/>
          </a:prstGeom>
          <a:noFill/>
        </p:spPr>
        <p:txBody>
          <a:bodyPr wrap="square" rtlCol="0">
            <a:spAutoFit/>
          </a:bodyPr>
          <a:lstStyle/>
          <a:p>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出典　中央教育審議会　「幼稚園、小学校、中学校、高等学校及び特別支援学校の学習指導要領等の改善及び必要な方策等について（答申）」から</a:t>
            </a:r>
          </a:p>
        </p:txBody>
      </p:sp>
      <p:sp>
        <p:nvSpPr>
          <p:cNvPr id="6" name="スライド番号プレースホルダー 5"/>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5</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20178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5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1">
                                            <p:txEl>
                                              <p:pRg st="0" end="0"/>
                                            </p:txEl>
                                          </p:spTgt>
                                        </p:tgtEl>
                                        <p:attrNameLst>
                                          <p:attrName>style.visibility</p:attrName>
                                        </p:attrNameLst>
                                      </p:cBhvr>
                                      <p:to>
                                        <p:strVal val="visible"/>
                                      </p:to>
                                    </p:set>
                                    <p:animEffect transition="in" filter="fade">
                                      <p:cBhvr>
                                        <p:cTn id="25" dur="500"/>
                                        <p:tgtEl>
                                          <p:spTgt spid="11">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xEl>
                                              <p:pRg st="0" end="0"/>
                                            </p:txEl>
                                          </p:spTgt>
                                        </p:tgtEl>
                                        <p:attrNameLst>
                                          <p:attrName>style.visibility</p:attrName>
                                        </p:attrNameLst>
                                      </p:cBhvr>
                                      <p:to>
                                        <p:strVal val="visible"/>
                                      </p:to>
                                    </p:set>
                                    <p:animEffect transition="in" filter="fade">
                                      <p:cBhvr>
                                        <p:cTn id="30"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ChangeArrowheads="1"/>
          </p:cNvSpPr>
          <p:nvPr/>
        </p:nvSpPr>
        <p:spPr bwMode="auto">
          <a:xfrm>
            <a:off x="1628775" y="976936"/>
            <a:ext cx="8964000" cy="5318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20000"/>
              </a:lnSpc>
              <a:spcBef>
                <a:spcPct val="20000"/>
              </a:spcBef>
              <a:buFontTx/>
              <a:buNone/>
            </a:pPr>
            <a:r>
              <a:rPr lang="ja-JP" altLang="en-US" sz="3200" b="1" dirty="0">
                <a:latin typeface="MS Gothic" panose="020B0609070205080204" pitchFamily="49" charset="-128"/>
                <a:ea typeface="MS Gothic" panose="020B0609070205080204" pitchFamily="49" charset="-128"/>
                <a:cs typeface="メイリオ" panose="020B0604030504040204" pitchFamily="50" charset="-128"/>
              </a:rPr>
              <a:t>　</a:t>
            </a:r>
            <a:r>
              <a:rPr lang="ja-JP" altLang="en-US" sz="3200" b="1"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児童生徒や学校、地域の実態を適切に把握し、教育の目的や目標の実現に必要な教育の内容等を教科等横断的な視点で組み立てていくこと、教育課程の実施状況を評価してその改善を図っていくこと、教育課程の実施に必要な人的又は物的な体制を確保するとともにその改善を図っていくことなどを通して、</a:t>
            </a:r>
            <a:r>
              <a:rPr lang="ja-JP" altLang="en-US" sz="3200" b="1" u="sng"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教育課程に基づき組織的かつ計画的に各学校の教育活動の質の向上を図っていくこと。</a:t>
            </a:r>
          </a:p>
        </p:txBody>
      </p:sp>
      <p:sp>
        <p:nvSpPr>
          <p:cNvPr id="8" name="スライド番号プレースホルダ 6"/>
          <p:cNvSpPr txBox="1">
            <a:spLocks/>
          </p:cNvSpPr>
          <p:nvPr/>
        </p:nvSpPr>
        <p:spPr bwMode="auto">
          <a:xfrm>
            <a:off x="1798637" y="6405563"/>
            <a:ext cx="7452000" cy="36933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00000"/>
              </a:lnSpc>
              <a:spcBef>
                <a:spcPct val="0"/>
              </a:spcBef>
              <a:buFontTx/>
              <a:buNone/>
            </a:pPr>
            <a:r>
              <a:rPr kumimoji="0" lang="ja-JP" altLang="en-US" sz="1800" b="1" dirty="0">
                <a:latin typeface="UD デジタル 教科書体 NP-R" panose="02020400000000000000" pitchFamily="18" charset="-128"/>
                <a:ea typeface="UD デジタル 教科書体 NP-R" panose="02020400000000000000" pitchFamily="18" charset="-128"/>
              </a:rPr>
              <a:t>小（中）学校学習指導要領　（平成</a:t>
            </a:r>
            <a:r>
              <a:rPr kumimoji="0" lang="en-US" altLang="ja-JP" sz="1800" b="1" dirty="0">
                <a:latin typeface="UD デジタル 教科書体 NP-R" panose="02020400000000000000" pitchFamily="18" charset="-128"/>
                <a:ea typeface="UD デジタル 教科書体 NP-R" panose="02020400000000000000" pitchFamily="18" charset="-128"/>
              </a:rPr>
              <a:t>29</a:t>
            </a:r>
            <a:r>
              <a:rPr kumimoji="0" lang="ja-JP" altLang="en-US" sz="1800" b="1" dirty="0">
                <a:latin typeface="UD デジタル 教科書体 NP-R" panose="02020400000000000000" pitchFamily="18" charset="-128"/>
                <a:ea typeface="UD デジタル 教科書体 NP-R" panose="02020400000000000000" pitchFamily="18" charset="-128"/>
              </a:rPr>
              <a:t>年３月　文部科学省）より作成</a:t>
            </a:r>
            <a:endParaRPr kumimoji="0" lang="en-US" altLang="ja-JP" sz="1800" b="1" dirty="0">
              <a:latin typeface="UD デジタル 教科書体 NP-R" panose="02020400000000000000" pitchFamily="18" charset="-128"/>
              <a:ea typeface="UD デジタル 教科書体 NP-R" panose="02020400000000000000" pitchFamily="18"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6</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7" name="タイトル 4">
            <a:extLst>
              <a:ext uri="{FF2B5EF4-FFF2-40B4-BE49-F238E27FC236}">
                <a16:creationId xmlns:a16="http://schemas.microsoft.com/office/drawing/2014/main" id="{1C0A4702-F9BA-A14C-B1D0-F4CBD26E241B}"/>
              </a:ext>
            </a:extLst>
          </p:cNvPr>
          <p:cNvSpPr txBox="1">
            <a:spLocks/>
          </p:cNvSpPr>
          <p:nvPr/>
        </p:nvSpPr>
        <p:spPr bwMode="auto">
          <a:xfrm>
            <a:off x="1568450" y="214935"/>
            <a:ext cx="7886700"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6858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6858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6858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b="1" dirty="0">
                <a:solidFill>
                  <a:srgbClr val="000000"/>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　カリキュラム・マネジメント</a:t>
            </a:r>
          </a:p>
        </p:txBody>
      </p:sp>
    </p:spTree>
    <p:extLst>
      <p:ext uri="{BB962C8B-B14F-4D97-AF65-F5344CB8AC3E}">
        <p14:creationId xmlns:p14="http://schemas.microsoft.com/office/powerpoint/2010/main" val="674453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ChangeArrowheads="1"/>
          </p:cNvSpPr>
          <p:nvPr/>
        </p:nvSpPr>
        <p:spPr bwMode="auto">
          <a:xfrm>
            <a:off x="1609725" y="881685"/>
            <a:ext cx="9108000" cy="549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nSpc>
                <a:spcPct val="100000"/>
              </a:lnSpc>
              <a:spcBef>
                <a:spcPct val="20000"/>
              </a:spcBef>
              <a:buFontTx/>
              <a:buNone/>
            </a:pPr>
            <a:r>
              <a:rPr lang="ja-JP" altLang="en-US" b="1"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三つの側面</a:t>
            </a:r>
            <a:endParaRPr lang="en-US" altLang="ja-JP" b="1" dirty="0">
              <a:solidFill>
                <a:srgbClr val="FF0000"/>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pPr>
              <a:lnSpc>
                <a:spcPts val="2900"/>
              </a:lnSpc>
              <a:spcBef>
                <a:spcPct val="20000"/>
              </a:spcBef>
              <a:buNone/>
            </a:pPr>
            <a:r>
              <a:rPr lang="en-US" altLang="ja-JP" dirty="0">
                <a:latin typeface="UD デジタル 教科書体 NP-R" panose="02020400000000000000" pitchFamily="18" charset="-128"/>
                <a:ea typeface="UD デジタル 教科書体 NP-R" panose="02020400000000000000" pitchFamily="18" charset="-128"/>
              </a:rPr>
              <a:t>①</a:t>
            </a: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各教科等の教育内容を相互の関係で捉え、学校教育</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目標を踏まえた教科等横断的な視点で、その目標の達</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成に必要な教育の内容を組織的に配列していくこと。</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1200"/>
              </a:lnSpc>
              <a:spcBef>
                <a:spcPct val="20000"/>
              </a:spcBef>
              <a:buNone/>
            </a:pP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en-US" altLang="ja-JP" dirty="0">
                <a:latin typeface="UD デジタル 教科書体 NP-R" panose="02020400000000000000" pitchFamily="18" charset="-128"/>
                <a:ea typeface="UD デジタル 教科書体 NP-R" panose="02020400000000000000" pitchFamily="18" charset="-128"/>
              </a:rPr>
              <a:t>②</a:t>
            </a: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教育内容の質の向上に向けて、子供たちの姿や地域</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の現状等に関する調査や各種データ等に基づき、教育</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課程を編成し、実施し、評価して改善を図る一連の</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ＰＤＣＡサイクルを確立すること</a:t>
            </a:r>
            <a:r>
              <a:rPr lang="ja-JP" altLang="en-US" dirty="0">
                <a:latin typeface="UD デジタル 教科書体 NP-R" panose="02020400000000000000" pitchFamily="18" charset="-128"/>
                <a:ea typeface="UD デジタル 教科書体 NP-R" panose="02020400000000000000" pitchFamily="18" charset="-128"/>
              </a:rPr>
              <a:t>。</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1200"/>
              </a:lnSpc>
              <a:spcBef>
                <a:spcPct val="20000"/>
              </a:spcBef>
              <a:buNone/>
            </a:pP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en-US" altLang="ja-JP" dirty="0">
                <a:latin typeface="UD デジタル 教科書体 NP-R" panose="02020400000000000000" pitchFamily="18" charset="-128"/>
                <a:ea typeface="UD デジタル 教科書体 NP-R" panose="02020400000000000000" pitchFamily="18" charset="-128"/>
              </a:rPr>
              <a:t>③</a:t>
            </a: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教育内容と、教育活動に必要な人的・物的資源等を、</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地域等の外部の資源も含めて活用しながら効果的に組</a:t>
            </a:r>
            <a:endParaRPr lang="en-US" altLang="ja-JP" dirty="0">
              <a:latin typeface="UD デジタル 教科書体 NP-R" panose="02020400000000000000" pitchFamily="18" charset="-128"/>
              <a:ea typeface="UD デジタル 教科書体 NP-R" panose="02020400000000000000" pitchFamily="18" charset="-128"/>
            </a:endParaRPr>
          </a:p>
          <a:p>
            <a:pPr>
              <a:lnSpc>
                <a:spcPts val="2900"/>
              </a:lnSpc>
              <a:spcBef>
                <a:spcPct val="20000"/>
              </a:spcBef>
              <a:buNone/>
            </a:pPr>
            <a:r>
              <a:rPr lang="ja-JP" altLang="en-US" dirty="0">
                <a:latin typeface="UD デジタル 教科書体 NP-R" panose="02020400000000000000" pitchFamily="18" charset="-128"/>
                <a:ea typeface="UD デジタル 教科書体 NP-R" panose="02020400000000000000" pitchFamily="18" charset="-128"/>
              </a:rPr>
              <a:t>　</a:t>
            </a:r>
            <a:r>
              <a:rPr lang="ja-JP" altLang="ja-JP" dirty="0">
                <a:latin typeface="UD デジタル 教科書体 NP-R" panose="02020400000000000000" pitchFamily="18" charset="-128"/>
                <a:ea typeface="UD デジタル 教科書体 NP-R" panose="02020400000000000000" pitchFamily="18" charset="-128"/>
              </a:rPr>
              <a:t>み合わせること。</a:t>
            </a:r>
            <a:endParaRPr lang="ja-JP" altLang="en-US" b="1"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47108" name="タイトル 4"/>
          <p:cNvSpPr txBox="1">
            <a:spLocks/>
          </p:cNvSpPr>
          <p:nvPr/>
        </p:nvSpPr>
        <p:spPr bwMode="auto">
          <a:xfrm>
            <a:off x="1568450" y="214935"/>
            <a:ext cx="7886700"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6858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6858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6858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b="1" dirty="0">
                <a:solidFill>
                  <a:srgbClr val="000000"/>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　カリキュラム・マネジメント</a:t>
            </a: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7</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a:extLst>
              <a:ext uri="{FF2B5EF4-FFF2-40B4-BE49-F238E27FC236}">
                <a16:creationId xmlns:a16="http://schemas.microsoft.com/office/drawing/2014/main" id="{E2F08F24-0682-3F49-8318-C9C5AA9758F9}"/>
              </a:ext>
            </a:extLst>
          </p:cNvPr>
          <p:cNvSpPr txBox="1"/>
          <p:nvPr/>
        </p:nvSpPr>
        <p:spPr>
          <a:xfrm>
            <a:off x="2090738" y="6362700"/>
            <a:ext cx="8172450" cy="508000"/>
          </a:xfrm>
          <a:prstGeom prst="rect">
            <a:avLst/>
          </a:prstGeom>
          <a:noFill/>
        </p:spPr>
        <p:txBody>
          <a:bodyPr>
            <a:spAutoFit/>
          </a:bodyPr>
          <a:lstStyle/>
          <a:p>
            <a:pPr>
              <a:defRPr/>
            </a:pP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中央教育審議会　幼稚園、小学校、中学校、高等学校及び特別支援学校の学習指導要領等の改善及び必</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
            </a:r>
            <a:b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b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　　　　　　　　要な方策等について（答申）　平成</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28</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年</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12</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月</a:t>
            </a:r>
            <a:r>
              <a:rPr lang="en-US" altLang="ja-JP" sz="1350" dirty="0">
                <a:solidFill>
                  <a:prstClr val="black"/>
                </a:solidFill>
                <a:latin typeface="UD デジタル 教科書体 NP-R" panose="02020400000000000000" pitchFamily="18" charset="-128"/>
                <a:ea typeface="UD デジタル 教科書体 NP-R" panose="02020400000000000000" pitchFamily="18" charset="-128"/>
              </a:rPr>
              <a:t>21</a:t>
            </a:r>
            <a:r>
              <a:rPr lang="ja-JP" altLang="en-US" sz="1350" dirty="0">
                <a:solidFill>
                  <a:prstClr val="black"/>
                </a:solidFill>
                <a:latin typeface="UD デジタル 教科書体 NP-R" panose="02020400000000000000" pitchFamily="18" charset="-128"/>
                <a:ea typeface="UD デジタル 教科書体 NP-R" panose="02020400000000000000" pitchFamily="18" charset="-128"/>
              </a:rPr>
              <a:t>日より作成</a:t>
            </a:r>
          </a:p>
        </p:txBody>
      </p:sp>
      <p:cxnSp>
        <p:nvCxnSpPr>
          <p:cNvPr id="4" name="直線コネクタ 3"/>
          <p:cNvCxnSpPr/>
          <p:nvPr/>
        </p:nvCxnSpPr>
        <p:spPr>
          <a:xfrm>
            <a:off x="9128234" y="2238703"/>
            <a:ext cx="1589491" cy="0"/>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8" name="直線コネクタ 7"/>
          <p:cNvCxnSpPr/>
          <p:nvPr/>
        </p:nvCxnSpPr>
        <p:spPr>
          <a:xfrm flipV="1">
            <a:off x="2090738" y="2727434"/>
            <a:ext cx="8172450" cy="10510"/>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9" name="直線コネクタ 38"/>
          <p:cNvCxnSpPr/>
          <p:nvPr/>
        </p:nvCxnSpPr>
        <p:spPr>
          <a:xfrm flipV="1">
            <a:off x="2090738" y="4776952"/>
            <a:ext cx="5145634" cy="876"/>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4" name="直線コネクタ 43"/>
          <p:cNvCxnSpPr/>
          <p:nvPr/>
        </p:nvCxnSpPr>
        <p:spPr>
          <a:xfrm>
            <a:off x="7236372" y="5439103"/>
            <a:ext cx="3481353" cy="0"/>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8" name="直線コネクタ 47"/>
          <p:cNvCxnSpPr/>
          <p:nvPr/>
        </p:nvCxnSpPr>
        <p:spPr>
          <a:xfrm flipV="1">
            <a:off x="2030447" y="5896303"/>
            <a:ext cx="5332050" cy="10510"/>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01875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left)">
                                      <p:cBhvr>
                                        <p:cTn id="15" dur="500"/>
                                        <p:tgtEl>
                                          <p:spTgt spid="3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wipe(left)">
                                      <p:cBhvr>
                                        <p:cTn id="20" dur="500"/>
                                        <p:tgtEl>
                                          <p:spTgt spid="44"/>
                                        </p:tgtEl>
                                      </p:cBhvr>
                                    </p:animEffect>
                                  </p:childTnLst>
                                </p:cTn>
                              </p:par>
                              <p:par>
                                <p:cTn id="21" presetID="22" presetClass="entr" presetSubtype="8" fill="hold" nodeType="with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wipe(left)">
                                      <p:cBhvr>
                                        <p:cTn id="2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タイトル 4"/>
          <p:cNvSpPr txBox="1">
            <a:spLocks/>
          </p:cNvSpPr>
          <p:nvPr/>
        </p:nvSpPr>
        <p:spPr bwMode="auto">
          <a:xfrm>
            <a:off x="1568450" y="214935"/>
            <a:ext cx="7886700"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68580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68580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6858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defTabSz="6858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defTabSz="6858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b="1" dirty="0">
                <a:solidFill>
                  <a:srgbClr val="000000"/>
                </a:solidFill>
                <a:latin typeface="UD デジタル 教科書体 NP-B" panose="02020700000000000000" pitchFamily="18" charset="-128"/>
                <a:ea typeface="UD デジタル 教科書体 NP-B" panose="02020700000000000000" pitchFamily="18" charset="-128"/>
                <a:cs typeface="メイリオ" panose="020B0604030504040204" pitchFamily="50" charset="-128"/>
              </a:rPr>
              <a:t>○　カリキュラム・マネジメント</a:t>
            </a: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8</a:t>
            </a:fld>
            <a:endParaRPr kumimoji="1" lang="ja-JP" altLang="en-US" dirty="0">
              <a:latin typeface="UD デジタル 教科書体 NP-R" panose="02020400000000000000" pitchFamily="18" charset="-128"/>
              <a:ea typeface="UD デジタル 教科書体 NP-R" panose="02020400000000000000" pitchFamily="18" charset="-128"/>
            </a:endParaRPr>
          </a:p>
        </p:txBody>
      </p:sp>
      <p:pic>
        <p:nvPicPr>
          <p:cNvPr id="3" name="図 2"/>
          <p:cNvPicPr>
            <a:picLocks noChangeAspect="1"/>
          </p:cNvPicPr>
          <p:nvPr/>
        </p:nvPicPr>
        <p:blipFill rotWithShape="1">
          <a:blip r:embed="rId3"/>
          <a:srcRect l="13522" t="6849" r="13520"/>
          <a:stretch/>
        </p:blipFill>
        <p:spPr>
          <a:xfrm>
            <a:off x="1941924" y="851522"/>
            <a:ext cx="8325012" cy="5976000"/>
          </a:xfrm>
          <a:prstGeom prst="rect">
            <a:avLst/>
          </a:prstGeom>
        </p:spPr>
      </p:pic>
      <p:sp>
        <p:nvSpPr>
          <p:cNvPr id="7" name="吹き出し: 四角形 10">
            <a:extLst>
              <a:ext uri="{FF2B5EF4-FFF2-40B4-BE49-F238E27FC236}">
                <a16:creationId xmlns:a16="http://schemas.microsoft.com/office/drawing/2014/main" id="{B04A1C7F-6300-44B1-9847-CE26B22009AF}"/>
              </a:ext>
            </a:extLst>
          </p:cNvPr>
          <p:cNvSpPr/>
          <p:nvPr/>
        </p:nvSpPr>
        <p:spPr>
          <a:xfrm>
            <a:off x="382095" y="1370804"/>
            <a:ext cx="4946650" cy="457998"/>
          </a:xfrm>
          <a:prstGeom prst="wedgeRectCallout">
            <a:avLst>
              <a:gd name="adj1" fmla="val -3845"/>
              <a:gd name="adj2" fmla="val -117597"/>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smtClean="0">
                <a:latin typeface="UD デジタル 教科書体 NP-R" panose="02020400000000000000" pitchFamily="18" charset="-128"/>
                <a:ea typeface="UD デジタル 教科書体 NP-R" panose="02020400000000000000" pitchFamily="18" charset="-128"/>
              </a:rPr>
              <a:t>言葉を大切にし、社会力を育てる</a:t>
            </a:r>
            <a:endParaRPr kumimoji="1" lang="ja-JP" altLang="en-US" sz="2400" b="1"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238429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ドーナツ 11"/>
          <p:cNvSpPr/>
          <p:nvPr/>
        </p:nvSpPr>
        <p:spPr bwMode="auto">
          <a:xfrm>
            <a:off x="3363914" y="2810420"/>
            <a:ext cx="5400675" cy="519351"/>
          </a:xfrm>
          <a:prstGeom prst="donut">
            <a:avLst>
              <a:gd name="adj" fmla="val 16046"/>
            </a:avLst>
          </a:prstGeom>
          <a:solidFill>
            <a:srgbClr val="FFFF99"/>
          </a:solidFill>
          <a:ln w="9525" cap="flat" cmpd="sng" algn="ctr">
            <a:noFill/>
            <a:prstDash val="solid"/>
            <a:round/>
            <a:headEnd type="none" w="med" len="med"/>
            <a:tailEnd type="none" w="med" len="med"/>
          </a:ln>
          <a:effectLst/>
        </p:spPr>
        <p:txBody>
          <a:bodyPr anchor="ctr">
            <a:spAutoFit/>
          </a:bodyPr>
          <a:lstStyle/>
          <a:p>
            <a:pPr eaLnBrk="1" hangingPunct="1">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155" name="スライド番号プレースホルダ 6"/>
          <p:cNvSpPr txBox="1">
            <a:spLocks/>
          </p:cNvSpPr>
          <p:nvPr/>
        </p:nvSpPr>
        <p:spPr bwMode="auto">
          <a:xfrm>
            <a:off x="3254375" y="6033644"/>
            <a:ext cx="5789612"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00000"/>
              </a:lnSpc>
              <a:spcBef>
                <a:spcPct val="0"/>
              </a:spcBef>
              <a:buFontTx/>
              <a:buNone/>
            </a:pPr>
            <a:r>
              <a:rPr kumimoji="0" lang="ja-JP" altLang="en-US" sz="1800" b="1" dirty="0">
                <a:latin typeface="UD デジタル 教科書体 NP-R" panose="02020400000000000000" pitchFamily="18" charset="-128"/>
                <a:ea typeface="UD デジタル 教科書体 NP-R" panose="02020400000000000000" pitchFamily="18" charset="-128"/>
              </a:rPr>
              <a:t>文部科学省初等中等教育局教育課程課教育課程企画室</a:t>
            </a:r>
            <a:endParaRPr kumimoji="0" lang="en-US" altLang="ja-JP" sz="1800" b="1" dirty="0">
              <a:latin typeface="UD デジタル 教科書体 NP-R" panose="02020400000000000000" pitchFamily="18" charset="-128"/>
              <a:ea typeface="UD デジタル 教科書体 NP-R" panose="02020400000000000000" pitchFamily="18" charset="-128"/>
            </a:endParaRPr>
          </a:p>
        </p:txBody>
      </p:sp>
      <p:sp>
        <p:nvSpPr>
          <p:cNvPr id="49156" name="正方形/長方形 1"/>
          <p:cNvSpPr>
            <a:spLocks noChangeArrowheads="1"/>
          </p:cNvSpPr>
          <p:nvPr/>
        </p:nvSpPr>
        <p:spPr bwMode="auto">
          <a:xfrm>
            <a:off x="9436100" y="5578031"/>
            <a:ext cx="99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ja-JP" altLang="en-US" sz="2400">
                <a:latin typeface="UD デジタル 教科書体 NP-R" panose="02020400000000000000" pitchFamily="18" charset="-128"/>
                <a:ea typeface="UD デジタル 教科書体 NP-R" panose="02020400000000000000" pitchFamily="18" charset="-128"/>
              </a:rPr>
              <a:t>など</a:t>
            </a:r>
          </a:p>
        </p:txBody>
      </p:sp>
      <p:sp>
        <p:nvSpPr>
          <p:cNvPr id="3" name="正方形/長方形 2"/>
          <p:cNvSpPr/>
          <p:nvPr/>
        </p:nvSpPr>
        <p:spPr>
          <a:xfrm>
            <a:off x="4719639" y="504038"/>
            <a:ext cx="2859087" cy="830262"/>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グランドデザイン</a:t>
            </a:r>
          </a:p>
          <a:p>
            <a:pPr algn="ctr">
              <a:defRPr/>
            </a:pPr>
            <a:r>
              <a:rPr lang="zh-CN"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学校経営計画</a:t>
            </a:r>
          </a:p>
        </p:txBody>
      </p:sp>
      <p:sp>
        <p:nvSpPr>
          <p:cNvPr id="4" name="正方形/長方形 3"/>
          <p:cNvSpPr/>
          <p:nvPr/>
        </p:nvSpPr>
        <p:spPr>
          <a:xfrm>
            <a:off x="7078664" y="1433691"/>
            <a:ext cx="2928937" cy="830263"/>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目標や基本方針の</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地域や家庭との共有</a:t>
            </a:r>
          </a:p>
        </p:txBody>
      </p:sp>
      <p:sp>
        <p:nvSpPr>
          <p:cNvPr id="5" name="正方形/長方形 4"/>
          <p:cNvSpPr/>
          <p:nvPr/>
        </p:nvSpPr>
        <p:spPr>
          <a:xfrm>
            <a:off x="7899401" y="2444169"/>
            <a:ext cx="2695575" cy="830263"/>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児童生徒や地域の</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実態の把握</a:t>
            </a:r>
          </a:p>
        </p:txBody>
      </p:sp>
      <p:sp>
        <p:nvSpPr>
          <p:cNvPr id="6" name="正方形/長方形 5"/>
          <p:cNvSpPr/>
          <p:nvPr/>
        </p:nvSpPr>
        <p:spPr>
          <a:xfrm>
            <a:off x="7142163" y="3539680"/>
            <a:ext cx="3592512" cy="831850"/>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年間指導計画</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単元や授業ごとの指導案</a:t>
            </a:r>
          </a:p>
        </p:txBody>
      </p:sp>
      <p:sp>
        <p:nvSpPr>
          <p:cNvPr id="7" name="正方形/長方形 6"/>
          <p:cNvSpPr/>
          <p:nvPr/>
        </p:nvSpPr>
        <p:spPr>
          <a:xfrm>
            <a:off x="6488114" y="4769993"/>
            <a:ext cx="3100387" cy="831850"/>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総合的な学習の時間の目標や内容</a:t>
            </a:r>
          </a:p>
        </p:txBody>
      </p:sp>
      <p:sp>
        <p:nvSpPr>
          <p:cNvPr id="8" name="正方形/長方形 7"/>
          <p:cNvSpPr/>
          <p:nvPr/>
        </p:nvSpPr>
        <p:spPr>
          <a:xfrm>
            <a:off x="2820989" y="4811337"/>
            <a:ext cx="2955925" cy="461963"/>
          </a:xfrm>
          <a:prstGeom prst="rect">
            <a:avLst/>
          </a:prstGeom>
        </p:spPr>
        <p:txBody>
          <a:bodyPr wrap="none">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教科等間の関連付け</a:t>
            </a:r>
          </a:p>
        </p:txBody>
      </p:sp>
      <p:sp>
        <p:nvSpPr>
          <p:cNvPr id="10" name="正方形/長方形 9"/>
          <p:cNvSpPr/>
          <p:nvPr/>
        </p:nvSpPr>
        <p:spPr>
          <a:xfrm>
            <a:off x="2011364" y="3473628"/>
            <a:ext cx="2701925" cy="831850"/>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教育活動を支える学校運営の充実</a:t>
            </a:r>
          </a:p>
        </p:txBody>
      </p:sp>
      <p:sp>
        <p:nvSpPr>
          <p:cNvPr id="11" name="正方形/長方形 10"/>
          <p:cNvSpPr/>
          <p:nvPr/>
        </p:nvSpPr>
        <p:spPr>
          <a:xfrm>
            <a:off x="1517651" y="2282038"/>
            <a:ext cx="3363913" cy="830262"/>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家庭や地域との</a:t>
            </a:r>
            <a:endParaRPr lang="en-US" altLang="ja-JP"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endParaRPr>
          </a:p>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連携・協働策の具体化</a:t>
            </a:r>
          </a:p>
        </p:txBody>
      </p:sp>
      <p:sp>
        <p:nvSpPr>
          <p:cNvPr id="16" name="正方形/長方形 15"/>
          <p:cNvSpPr/>
          <p:nvPr/>
        </p:nvSpPr>
        <p:spPr>
          <a:xfrm>
            <a:off x="1511300" y="1461301"/>
            <a:ext cx="4572000" cy="460375"/>
          </a:xfrm>
          <a:prstGeom prst="rect">
            <a:avLst/>
          </a:prstGeom>
        </p:spPr>
        <p:txBody>
          <a:bodyPr>
            <a:spAutoFit/>
          </a:bodyPr>
          <a:lstStyle/>
          <a:p>
            <a:pPr algn="ctr">
              <a:defRPr/>
            </a:pPr>
            <a:r>
              <a:rPr lang="ja-JP" altLang="en-US" sz="2400" b="1"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学校の教育目標</a:t>
            </a:r>
          </a:p>
        </p:txBody>
      </p:sp>
      <p:sp>
        <p:nvSpPr>
          <p:cNvPr id="13" name="正方形/長方形 12"/>
          <p:cNvSpPr/>
          <p:nvPr/>
        </p:nvSpPr>
        <p:spPr>
          <a:xfrm>
            <a:off x="4754235" y="2276922"/>
            <a:ext cx="2967480" cy="923330"/>
          </a:xfrm>
          <a:prstGeom prst="rect">
            <a:avLst/>
          </a:prstGeom>
          <a:noFill/>
        </p:spPr>
        <p:txBody>
          <a:bodyPr wrap="none">
            <a:spAutoFit/>
          </a:bodyPr>
          <a:lstStyle/>
          <a:p>
            <a:pPr algn="ctr">
              <a:defRPr/>
            </a:pPr>
            <a:r>
              <a:rPr lang="ja-JP" altLang="en-US" sz="5400" b="1" dirty="0">
                <a:ln w="6600">
                  <a:solidFill>
                    <a:schemeClr val="accent2"/>
                  </a:solidFill>
                  <a:prstDash val="solid"/>
                </a:ln>
                <a:solidFill>
                  <a:srgbClr val="FFFFFF"/>
                </a:solidFill>
                <a:effectLst>
                  <a:outerShdw dist="38100" dir="2700000" algn="tl" rotWithShape="0">
                    <a:schemeClr val="accent2"/>
                  </a:outerShdw>
                </a:effectLst>
                <a:latin typeface="UD デジタル 教科書体 NP-R" panose="02020400000000000000" pitchFamily="18" charset="-128"/>
                <a:ea typeface="UD デジタル 教科書体 NP-R" panose="02020400000000000000" pitchFamily="18" charset="-128"/>
              </a:rPr>
              <a:t>教育課程</a:t>
            </a:r>
          </a:p>
        </p:txBody>
      </p:sp>
      <p:sp>
        <p:nvSpPr>
          <p:cNvPr id="49167" name="テキスト ボックス 13"/>
          <p:cNvSpPr txBox="1">
            <a:spLocks noChangeArrowheads="1"/>
          </p:cNvSpPr>
          <p:nvPr/>
        </p:nvSpPr>
        <p:spPr bwMode="auto">
          <a:xfrm rot="-582249">
            <a:off x="4827589" y="3449193"/>
            <a:ext cx="2339975" cy="830262"/>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ctr">
              <a:lnSpc>
                <a:spcPct val="100000"/>
              </a:lnSpc>
              <a:spcBef>
                <a:spcPct val="0"/>
              </a:spcBef>
              <a:buFontTx/>
              <a:buNone/>
            </a:pPr>
            <a:r>
              <a:rPr lang="ja-JP" altLang="en-US" sz="2400" b="1">
                <a:solidFill>
                  <a:schemeClr val="bg1"/>
                </a:solidFill>
                <a:latin typeface="UD デジタル 教科書体 NP-R" panose="02020400000000000000" pitchFamily="18" charset="-128"/>
                <a:ea typeface="UD デジタル 教科書体 NP-R" panose="02020400000000000000" pitchFamily="18" charset="-128"/>
              </a:rPr>
              <a:t>カリキュラム・</a:t>
            </a:r>
            <a:endParaRPr lang="en-US" altLang="ja-JP" sz="2400" b="1">
              <a:solidFill>
                <a:schemeClr val="bg1"/>
              </a:solidFill>
              <a:latin typeface="UD デジタル 教科書体 NP-R" panose="02020400000000000000" pitchFamily="18" charset="-128"/>
              <a:ea typeface="UD デジタル 教科書体 NP-R" panose="02020400000000000000" pitchFamily="18" charset="-128"/>
            </a:endParaRPr>
          </a:p>
          <a:p>
            <a:pPr algn="ctr">
              <a:lnSpc>
                <a:spcPct val="100000"/>
              </a:lnSpc>
              <a:spcBef>
                <a:spcPct val="0"/>
              </a:spcBef>
              <a:buFontTx/>
              <a:buNone/>
            </a:pPr>
            <a:r>
              <a:rPr lang="ja-JP" altLang="en-US" sz="2400" b="1">
                <a:solidFill>
                  <a:schemeClr val="bg1"/>
                </a:solidFill>
                <a:latin typeface="UD デジタル 教科書体 NP-R" panose="02020400000000000000" pitchFamily="18" charset="-128"/>
                <a:ea typeface="UD デジタル 教科書体 NP-R" panose="02020400000000000000" pitchFamily="18" charset="-128"/>
              </a:rPr>
              <a:t>マネジメント</a:t>
            </a: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latin typeface="UD デジタル 教科書体 NP-R" panose="02020400000000000000" pitchFamily="18" charset="-128"/>
                <a:ea typeface="UD デジタル 教科書体 NP-R" panose="02020400000000000000" pitchFamily="18" charset="-128"/>
              </a:rPr>
              <a:t>9</a:t>
            </a:fld>
            <a:endParaRPr kumimoji="1" lang="ja-JP" altLang="en-US">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040371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5472</TotalTime>
  <Words>2224</Words>
  <Application>Microsoft Office PowerPoint</Application>
  <PresentationFormat>ワイド画面</PresentationFormat>
  <Paragraphs>355</Paragraphs>
  <Slides>19</Slides>
  <Notes>19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19</vt:i4>
      </vt:variant>
    </vt:vector>
  </HeadingPairs>
  <TitlesOfParts>
    <vt:vector size="30" baseType="lpstr">
      <vt:lpstr>ＭＳ Ｐゴシック</vt:lpstr>
      <vt:lpstr>ＭＳ ゴシック</vt:lpstr>
      <vt:lpstr>ＭＳ ゴシック</vt:lpstr>
      <vt:lpstr>UD デジタル 教科書体 NP-B</vt:lpstr>
      <vt:lpstr>UD デジタル 教科書体 NP-R</vt:lpstr>
      <vt:lpstr>メイリオ</vt:lpstr>
      <vt:lpstr>Arial</vt:lpstr>
      <vt:lpstr>Calibri</vt:lpstr>
      <vt:lpstr>Calibri Light</vt:lpstr>
      <vt:lpstr>Times New Roman</vt:lpstr>
      <vt:lpstr>Office Theme</vt:lpstr>
      <vt:lpstr>カリキュラム・マネジメントの在り方について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児童生徒理解</dc:title>
  <dc:creator>北海道</dc:creator>
  <cp:lastModifiedBy>赤松＿恵</cp:lastModifiedBy>
  <cp:revision>417</cp:revision>
  <cp:lastPrinted>2020-05-20T23:22:34Z</cp:lastPrinted>
  <dcterms:created xsi:type="dcterms:W3CDTF">2017-03-08T08:10:15Z</dcterms:created>
  <dcterms:modified xsi:type="dcterms:W3CDTF">2020-05-20T23:23:55Z</dcterms:modified>
</cp:coreProperties>
</file>