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notesMasterIdLst>
    <p:notesMasterId r:id="rId19"/>
  </p:notesMasterIdLst>
  <p:handoutMasterIdLst>
    <p:handoutMasterId r:id="rId20"/>
  </p:handoutMasterIdLst>
  <p:sldIdLst>
    <p:sldId id="256" r:id="rId2"/>
    <p:sldId id="371" r:id="rId3"/>
    <p:sldId id="471" r:id="rId4"/>
    <p:sldId id="511" r:id="rId5"/>
    <p:sldId id="512" r:id="rId6"/>
    <p:sldId id="499" r:id="rId7"/>
    <p:sldId id="502" r:id="rId8"/>
    <p:sldId id="503" r:id="rId9"/>
    <p:sldId id="504" r:id="rId10"/>
    <p:sldId id="505" r:id="rId11"/>
    <p:sldId id="506" r:id="rId12"/>
    <p:sldId id="500" r:id="rId13"/>
    <p:sldId id="513" r:id="rId14"/>
    <p:sldId id="507" r:id="rId15"/>
    <p:sldId id="464" r:id="rId16"/>
    <p:sldId id="509" r:id="rId17"/>
    <p:sldId id="508" r:id="rId18"/>
  </p:sldIdLst>
  <p:sldSz cx="9144000" cy="6858000" type="screen4x3"/>
  <p:notesSz cx="674211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92" autoAdjust="0"/>
    <p:restoredTop sz="61871" autoAdjust="0"/>
  </p:normalViewPr>
  <p:slideViewPr>
    <p:cSldViewPr snapToGrid="0">
      <p:cViewPr varScale="1">
        <p:scale>
          <a:sx n="47" d="100"/>
          <a:sy n="47" d="100"/>
        </p:scale>
        <p:origin x="1644" y="36"/>
      </p:cViewPr>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0"/>
    </p:cViewPr>
  </p:sorterViewPr>
  <p:notesViewPr>
    <p:cSldViewPr snapToGrid="0">
      <p:cViewPr>
        <p:scale>
          <a:sx n="120" d="100"/>
          <a:sy n="120" d="100"/>
        </p:scale>
        <p:origin x="1506" y="-21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3"/>
          </p:nvPr>
        </p:nvSpPr>
        <p:spPr>
          <a:xfrm>
            <a:off x="3818971" y="9377319"/>
            <a:ext cx="2921582" cy="495346"/>
          </a:xfrm>
          <a:prstGeom prst="rect">
            <a:avLst/>
          </a:prstGeom>
        </p:spPr>
        <p:txBody>
          <a:bodyPr vert="horz" lIns="91467" tIns="45733" rIns="91467" bIns="45733" rtlCol="0" anchor="b"/>
          <a:lstStyle>
            <a:lvl1pPr algn="r">
              <a:defRPr sz="1200"/>
            </a:lvl1pPr>
          </a:lstStyle>
          <a:p>
            <a:fld id="{BAF33F2D-2087-4D46-896B-7BB22E6A5EFF}" type="slidenum">
              <a:rPr kumimoji="1" lang="ja-JP" altLang="en-US" smtClean="0"/>
              <a:t>‹#›</a:t>
            </a:fld>
            <a:endParaRPr kumimoji="1" lang="ja-JP" altLang="en-US"/>
          </a:p>
        </p:txBody>
      </p:sp>
    </p:spTree>
    <p:extLst>
      <p:ext uri="{BB962C8B-B14F-4D97-AF65-F5344CB8AC3E}">
        <p14:creationId xmlns:p14="http://schemas.microsoft.com/office/powerpoint/2010/main" val="28964372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7"/>
            <a:ext cx="2921582" cy="495348"/>
          </a:xfrm>
          <a:prstGeom prst="rect">
            <a:avLst/>
          </a:prstGeom>
        </p:spPr>
        <p:txBody>
          <a:bodyPr vert="horz" lIns="91467" tIns="45733" rIns="91467" bIns="45733"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8971" y="7"/>
            <a:ext cx="2921582" cy="495348"/>
          </a:xfrm>
          <a:prstGeom prst="rect">
            <a:avLst/>
          </a:prstGeom>
        </p:spPr>
        <p:txBody>
          <a:bodyPr vert="horz" lIns="91467" tIns="45733" rIns="91467" bIns="45733" rtlCol="0"/>
          <a:lstStyle>
            <a:lvl1pPr algn="r">
              <a:defRPr sz="1200"/>
            </a:lvl1pPr>
          </a:lstStyle>
          <a:p>
            <a:fld id="{C51DA328-7C77-487B-9D9A-193813DFC2AE}" type="datetimeFigureOut">
              <a:rPr kumimoji="1" lang="ja-JP" altLang="en-US" smtClean="0"/>
              <a:t>2017/6/9</a:t>
            </a:fld>
            <a:endParaRPr kumimoji="1" lang="ja-JP" altLang="en-US"/>
          </a:p>
        </p:txBody>
      </p:sp>
      <p:sp>
        <p:nvSpPr>
          <p:cNvPr id="4" name="スライド イメージ プレースホルダー 3"/>
          <p:cNvSpPr>
            <a:spLocks noGrp="1" noRot="1" noChangeAspect="1"/>
          </p:cNvSpPr>
          <p:nvPr>
            <p:ph type="sldImg" idx="2"/>
          </p:nvPr>
        </p:nvSpPr>
        <p:spPr>
          <a:xfrm>
            <a:off x="1149350" y="1235075"/>
            <a:ext cx="4443413" cy="3332163"/>
          </a:xfrm>
          <a:prstGeom prst="rect">
            <a:avLst/>
          </a:prstGeom>
          <a:noFill/>
          <a:ln w="12700">
            <a:solidFill>
              <a:prstClr val="black"/>
            </a:solidFill>
          </a:ln>
        </p:spPr>
        <p:txBody>
          <a:bodyPr vert="horz" lIns="91467" tIns="45733" rIns="91467" bIns="45733" rtlCol="0" anchor="ctr"/>
          <a:lstStyle/>
          <a:p>
            <a:endParaRPr lang="ja-JP" altLang="en-US"/>
          </a:p>
        </p:txBody>
      </p:sp>
      <p:sp>
        <p:nvSpPr>
          <p:cNvPr id="5" name="ノート プレースホルダー 4"/>
          <p:cNvSpPr>
            <a:spLocks noGrp="1"/>
          </p:cNvSpPr>
          <p:nvPr>
            <p:ph type="body" sz="quarter" idx="3"/>
          </p:nvPr>
        </p:nvSpPr>
        <p:spPr>
          <a:xfrm>
            <a:off x="674212" y="4751218"/>
            <a:ext cx="5393690" cy="3887362"/>
          </a:xfrm>
          <a:prstGeom prst="rect">
            <a:avLst/>
          </a:prstGeom>
        </p:spPr>
        <p:txBody>
          <a:bodyPr vert="horz" lIns="91467" tIns="45733" rIns="91467" bIns="4573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7319"/>
            <a:ext cx="2921582" cy="495346"/>
          </a:xfrm>
          <a:prstGeom prst="rect">
            <a:avLst/>
          </a:prstGeom>
        </p:spPr>
        <p:txBody>
          <a:bodyPr vert="horz" lIns="91467" tIns="45733" rIns="91467" bIns="4573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8971" y="9377319"/>
            <a:ext cx="2921582" cy="495346"/>
          </a:xfrm>
          <a:prstGeom prst="rect">
            <a:avLst/>
          </a:prstGeom>
        </p:spPr>
        <p:txBody>
          <a:bodyPr vert="horz" lIns="91467" tIns="45733" rIns="91467" bIns="45733" rtlCol="0" anchor="b"/>
          <a:lstStyle>
            <a:lvl1pPr algn="r">
              <a:defRPr sz="1200"/>
            </a:lvl1pPr>
          </a:lstStyle>
          <a:p>
            <a:fld id="{1DED8DB4-83AB-419C-8274-84D89AD81538}" type="slidenum">
              <a:rPr kumimoji="1" lang="ja-JP" altLang="en-US" smtClean="0"/>
              <a:t>‹#›</a:t>
            </a:fld>
            <a:endParaRPr kumimoji="1" lang="ja-JP" altLang="en-US"/>
          </a:p>
        </p:txBody>
      </p:sp>
    </p:spTree>
    <p:extLst>
      <p:ext uri="{BB962C8B-B14F-4D97-AF65-F5344CB8AC3E}">
        <p14:creationId xmlns:p14="http://schemas.microsoft.com/office/powerpoint/2010/main" val="25311583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9350" y="1235075"/>
            <a:ext cx="4443413" cy="3332163"/>
          </a:xfrm>
        </p:spPr>
      </p:sp>
      <p:sp>
        <p:nvSpPr>
          <p:cNvPr id="3" name="ノート プレースホルダー 2"/>
          <p:cNvSpPr>
            <a:spLocks noGrp="1"/>
          </p:cNvSpPr>
          <p:nvPr>
            <p:ph type="body" idx="1"/>
          </p:nvPr>
        </p:nvSpPr>
        <p:spPr/>
        <p:txBody>
          <a:bodyPr/>
          <a:lstStyle/>
          <a:p>
            <a:r>
              <a:rPr kumimoji="1" lang="ja-JP" altLang="en-US" dirty="0" smtClean="0"/>
              <a:t>○これから学級経営の研修を行います。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1</a:t>
            </a:fld>
            <a:endParaRPr kumimoji="1" lang="ja-JP" altLang="en-US"/>
          </a:p>
        </p:txBody>
      </p:sp>
    </p:spTree>
    <p:extLst>
      <p:ext uri="{BB962C8B-B14F-4D97-AF65-F5344CB8AC3E}">
        <p14:creationId xmlns:p14="http://schemas.microsoft.com/office/powerpoint/2010/main" val="30989244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9350" y="1235075"/>
            <a:ext cx="4443413" cy="3332163"/>
          </a:xfrm>
        </p:spPr>
      </p:sp>
      <p:sp>
        <p:nvSpPr>
          <p:cNvPr id="3" name="ノート プレースホルダー 2"/>
          <p:cNvSpPr>
            <a:spLocks noGrp="1"/>
          </p:cNvSpPr>
          <p:nvPr>
            <p:ph type="body" idx="1"/>
          </p:nvPr>
        </p:nvSpPr>
        <p:spPr/>
        <p:txBody>
          <a:bodyPr/>
          <a:lstStyle/>
          <a:p>
            <a:r>
              <a:rPr kumimoji="1" lang="ja-JP" altLang="en-US" dirty="0" smtClean="0"/>
              <a:t>○「チェック」で大事なことは、児童生徒自身の活動を振り返る時間と場を保障してあげることです。</a:t>
            </a:r>
            <a:endParaRPr kumimoji="1" lang="en-US" altLang="ja-JP" dirty="0" smtClean="0"/>
          </a:p>
          <a:p>
            <a:r>
              <a:rPr kumimoji="1" lang="ja-JP" altLang="en-US" dirty="0" smtClean="0"/>
              <a:t>○「児童生徒には、計画したことが実践されているか」、また、「教師はその実践がゴールに向かっているか」、という視点で活動を振り返ります。</a:t>
            </a:r>
            <a:endParaRPr kumimoji="1" lang="en-US" altLang="ja-JP" dirty="0" smtClean="0"/>
          </a:p>
          <a:p>
            <a:r>
              <a:rPr kumimoji="1" lang="ja-JP" altLang="en-US" dirty="0" smtClean="0"/>
              <a:t>○様々な取組（係活動、学級のイベント、席替え等）は、一見すると別々のもののように思われるが、目指すゴールは学校の教育目標の実現であることを意識して指導することが大切です。</a:t>
            </a:r>
            <a:endParaRPr kumimoji="1" lang="en-US" altLang="ja-JP" dirty="0" smtClean="0"/>
          </a:p>
          <a:p>
            <a:r>
              <a:rPr kumimoji="1" lang="ja-JP" altLang="en-US" dirty="0" smtClean="0"/>
              <a:t>○また、記録化してきたものを振り返り、目標（ゴール）との関係で児童生徒や学級全体の状況を評価します。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10</a:t>
            </a:fld>
            <a:endParaRPr kumimoji="1" lang="ja-JP" altLang="en-US"/>
          </a:p>
        </p:txBody>
      </p:sp>
    </p:spTree>
    <p:extLst>
      <p:ext uri="{BB962C8B-B14F-4D97-AF65-F5344CB8AC3E}">
        <p14:creationId xmlns:p14="http://schemas.microsoft.com/office/powerpoint/2010/main" val="31012137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9350" y="1235075"/>
            <a:ext cx="4443413" cy="3332163"/>
          </a:xfrm>
        </p:spPr>
      </p:sp>
      <p:sp>
        <p:nvSpPr>
          <p:cNvPr id="3" name="ノート プレースホルダー 2"/>
          <p:cNvSpPr>
            <a:spLocks noGrp="1"/>
          </p:cNvSpPr>
          <p:nvPr>
            <p:ph type="body" idx="1"/>
          </p:nvPr>
        </p:nvSpPr>
        <p:spPr/>
        <p:txBody>
          <a:bodyPr/>
          <a:lstStyle/>
          <a:p>
            <a:r>
              <a:rPr kumimoji="1" lang="ja-JP" altLang="en-US" dirty="0" smtClean="0"/>
              <a:t>○児童生徒の活動が順調にいっているときは、その手立てを継続していきます。</a:t>
            </a:r>
            <a:endParaRPr kumimoji="1" lang="en-US" altLang="ja-JP" dirty="0" smtClean="0"/>
          </a:p>
          <a:p>
            <a:r>
              <a:rPr kumimoji="1" lang="ja-JP" altLang="en-US" dirty="0" smtClean="0"/>
              <a:t>○うまく機能していないときは、新たな手立てを考えます。</a:t>
            </a:r>
            <a:endParaRPr kumimoji="1" lang="en-US" altLang="ja-JP" dirty="0" smtClean="0"/>
          </a:p>
          <a:p>
            <a:r>
              <a:rPr kumimoji="1" lang="ja-JP" altLang="en-US" dirty="0" smtClean="0"/>
              <a:t>○その際、教師が「こうすれば・・・」と手立てを示すのは簡単ですが、それでは、児童生徒の主体性は育ちません。</a:t>
            </a:r>
            <a:endParaRPr kumimoji="1" lang="en-US" altLang="ja-JP" dirty="0" smtClean="0"/>
          </a:p>
          <a:p>
            <a:r>
              <a:rPr kumimoji="1" lang="ja-JP" altLang="en-US" dirty="0" smtClean="0"/>
              <a:t>○児童生徒に考えさせる時間を保障し、児童生徒自身が決めたことを応援する立場で指導するゆとりをもつことが大切です。</a:t>
            </a:r>
            <a:endParaRPr kumimoji="1" lang="ja-JP" altLang="en-US" dirty="0"/>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11</a:t>
            </a:fld>
            <a:endParaRPr kumimoji="1" lang="ja-JP" altLang="en-US"/>
          </a:p>
        </p:txBody>
      </p:sp>
    </p:spTree>
    <p:extLst>
      <p:ext uri="{BB962C8B-B14F-4D97-AF65-F5344CB8AC3E}">
        <p14:creationId xmlns:p14="http://schemas.microsoft.com/office/powerpoint/2010/main" val="42849168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9350" y="1235075"/>
            <a:ext cx="4443413" cy="3332163"/>
          </a:xfrm>
        </p:spPr>
      </p:sp>
      <p:sp>
        <p:nvSpPr>
          <p:cNvPr id="3" name="ノート プレースホルダー 2"/>
          <p:cNvSpPr>
            <a:spLocks noGrp="1"/>
          </p:cNvSpPr>
          <p:nvPr>
            <p:ph type="body" idx="1"/>
          </p:nvPr>
        </p:nvSpPr>
        <p:spPr/>
        <p:txBody>
          <a:bodyPr/>
          <a:lstStyle/>
          <a:p>
            <a:r>
              <a:rPr kumimoji="1" lang="ja-JP" altLang="en-US" dirty="0" smtClean="0"/>
              <a:t>○ここで、</a:t>
            </a:r>
            <a:r>
              <a:rPr kumimoji="1" lang="en-US" altLang="ja-JP" dirty="0" smtClean="0"/>
              <a:t>PDCA</a:t>
            </a:r>
            <a:r>
              <a:rPr kumimoji="1" lang="ja-JP" altLang="en-US" dirty="0" smtClean="0"/>
              <a:t>のマネジメント・サイクルのそれぞれの段階の留意点を皆さんと整理していきたいと思います。</a:t>
            </a:r>
            <a:endParaRPr kumimoji="1" lang="en-US" altLang="ja-JP" dirty="0" smtClean="0"/>
          </a:p>
          <a:p>
            <a:r>
              <a:rPr kumimoji="1" lang="ja-JP" altLang="en-US" dirty="0" smtClean="0"/>
              <a:t>○</a:t>
            </a:r>
            <a:r>
              <a:rPr kumimoji="1" lang="en-US" altLang="ja-JP" dirty="0" smtClean="0"/>
              <a:t>Plan</a:t>
            </a:r>
            <a:r>
              <a:rPr kumimoji="1" lang="ja-JP" altLang="en-US" dirty="0" smtClean="0"/>
              <a:t>の段階では、明確で具体的なゴール（到達点）を設定すること、ゴール（到達点）を共有すること、目標達成までの期限を明確に設定することなどに留意してください。</a:t>
            </a:r>
            <a:endParaRPr kumimoji="1" lang="en-US" altLang="ja-JP" dirty="0" smtClean="0"/>
          </a:p>
          <a:p>
            <a:r>
              <a:rPr kumimoji="1" lang="ja-JP" altLang="en-US" dirty="0" smtClean="0"/>
              <a:t>○</a:t>
            </a:r>
            <a:r>
              <a:rPr kumimoji="1" lang="en-US" altLang="ja-JP" dirty="0" smtClean="0"/>
              <a:t>Do</a:t>
            </a:r>
            <a:r>
              <a:rPr kumimoji="1" lang="ja-JP" altLang="en-US" dirty="0" smtClean="0"/>
              <a:t>では、「</a:t>
            </a:r>
            <a:r>
              <a:rPr kumimoji="1" lang="en-US" altLang="ja-JP" dirty="0" smtClean="0"/>
              <a:t>Plan</a:t>
            </a:r>
            <a:r>
              <a:rPr kumimoji="1" lang="ja-JP" altLang="en-US" dirty="0" smtClean="0"/>
              <a:t>が曖昧なため、しっかりと実行されていない」「具体性に欠けるため何をしてよいか分からない」「見通しがもてない」などということがないよう、具体的な実践内容を共有することに留意してください。</a:t>
            </a:r>
          </a:p>
          <a:p>
            <a:r>
              <a:rPr kumimoji="1" lang="ja-JP" altLang="en-US" dirty="0" smtClean="0"/>
              <a:t>○</a:t>
            </a:r>
            <a:r>
              <a:rPr kumimoji="1" lang="en-US" altLang="ja-JP" dirty="0" smtClean="0"/>
              <a:t>Check</a:t>
            </a:r>
            <a:r>
              <a:rPr kumimoji="1" lang="ja-JP" altLang="en-US" dirty="0" smtClean="0"/>
              <a:t>では、「検証が困難である」「検証プロセスが遅すぎる」「検証自体が内部に閉じている」「成果が関係者に自覚されていない」などということがないよう、検証手段や時期を明確化し</a:t>
            </a:r>
            <a:r>
              <a:rPr kumimoji="1" lang="ja-JP" altLang="en-US" smtClean="0"/>
              <a:t>、検証したことについて情報共有することや関係者が成果を明確に自覚できるよう留意</a:t>
            </a:r>
            <a:r>
              <a:rPr kumimoji="1" lang="ja-JP" altLang="en-US" dirty="0" smtClean="0"/>
              <a:t>してください。</a:t>
            </a:r>
          </a:p>
          <a:p>
            <a:r>
              <a:rPr kumimoji="1" lang="ja-JP" altLang="en-US" dirty="0" smtClean="0"/>
              <a:t>○</a:t>
            </a:r>
            <a:r>
              <a:rPr kumimoji="1" lang="en-US" altLang="ja-JP" dirty="0" smtClean="0"/>
              <a:t>Action</a:t>
            </a:r>
            <a:r>
              <a:rPr kumimoji="1" lang="ja-JP" altLang="en-US" dirty="0" smtClean="0"/>
              <a:t>では、「そもそも、ＡとＰのつながりが明確になっていない」ということがないよう、プロセスの改善を具体的な計画につなげていくことに留意してください。</a:t>
            </a:r>
            <a:endParaRPr kumimoji="1" lang="en-US" altLang="ja-JP" dirty="0" smtClean="0"/>
          </a:p>
          <a:p>
            <a:endParaRPr kumimoji="1" lang="ja-JP" altLang="en-US" dirty="0" smtClean="0"/>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12</a:t>
            </a:fld>
            <a:endParaRPr kumimoji="1" lang="ja-JP" altLang="en-US"/>
          </a:p>
        </p:txBody>
      </p:sp>
    </p:spTree>
    <p:extLst>
      <p:ext uri="{BB962C8B-B14F-4D97-AF65-F5344CB8AC3E}">
        <p14:creationId xmlns:p14="http://schemas.microsoft.com/office/powerpoint/2010/main" val="28689713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TextEdit="1"/>
          </p:cNvSpPr>
          <p:nvPr>
            <p:ph type="sldImg"/>
          </p:nvPr>
        </p:nvSpPr>
        <p:spPr bwMode="auto">
          <a:xfrm>
            <a:off x="1149350" y="1235075"/>
            <a:ext cx="4443413" cy="33321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smtClean="0"/>
              <a:t>○学級経営の目標</a:t>
            </a:r>
            <a:r>
              <a:rPr lang="ja-JP" altLang="en-US" dirty="0"/>
              <a:t>が学校の教育目標の実現を図るものであることを意識して学級づくりを進めるということは、同時に学校経営の改善につながって</a:t>
            </a:r>
            <a:r>
              <a:rPr lang="ja-JP" altLang="en-US" dirty="0" smtClean="0"/>
              <a:t>いきます。</a:t>
            </a:r>
            <a:endParaRPr lang="en-US" altLang="ja-JP" dirty="0"/>
          </a:p>
          <a:p>
            <a:r>
              <a:rPr lang="ja-JP" altLang="en-US" dirty="0" smtClean="0"/>
              <a:t>○その</a:t>
            </a:r>
            <a:r>
              <a:rPr lang="ja-JP" altLang="en-US" dirty="0"/>
              <a:t>際、教頭先生をはじめ、教務主任の</a:t>
            </a:r>
            <a:r>
              <a:rPr lang="ja-JP" altLang="en-US" dirty="0" smtClean="0"/>
              <a:t>先生方に学校</a:t>
            </a:r>
            <a:r>
              <a:rPr lang="ja-JP" altLang="en-US" dirty="0"/>
              <a:t>運営</a:t>
            </a:r>
            <a:r>
              <a:rPr lang="ja-JP" altLang="en-US" dirty="0" smtClean="0"/>
              <a:t>と学級経営の関連の視点から、</a:t>
            </a:r>
            <a:r>
              <a:rPr lang="ja-JP" altLang="en-US" dirty="0"/>
              <a:t>ＰＤＣＡのマネジメント・サイクルを踏まえた学級経営に</a:t>
            </a:r>
            <a:r>
              <a:rPr lang="ja-JP" altLang="en-US" dirty="0" smtClean="0"/>
              <a:t>ついて指導・助言して</a:t>
            </a:r>
            <a:r>
              <a:rPr lang="ja-JP" altLang="en-US" dirty="0"/>
              <a:t>もらうことも大切</a:t>
            </a:r>
            <a:r>
              <a:rPr lang="ja-JP" altLang="en-US" dirty="0" smtClean="0"/>
              <a:t>です。</a:t>
            </a:r>
            <a:endParaRPr lang="en-US" altLang="ja-JP" dirty="0" smtClean="0"/>
          </a:p>
          <a:p>
            <a:r>
              <a:rPr lang="ja-JP" altLang="en-US" dirty="0" smtClean="0"/>
              <a:t>○今一度、御自身の学級経営の在り方について、学校運営の視点を踏まえたものとなっているか、振り返ってください。</a:t>
            </a:r>
            <a:endParaRPr lang="en-US" altLang="ja-JP" dirty="0"/>
          </a:p>
          <a:p>
            <a:r>
              <a:rPr lang="ja-JP" altLang="en-US" dirty="0" smtClean="0"/>
              <a:t>○この</a:t>
            </a:r>
            <a:r>
              <a:rPr lang="ja-JP" altLang="en-US" dirty="0"/>
              <a:t>ような考えをもつことで</a:t>
            </a:r>
            <a:r>
              <a:rPr lang="ja-JP" altLang="en-US" dirty="0" smtClean="0"/>
              <a:t>、</a:t>
            </a:r>
            <a:r>
              <a:rPr lang="ja-JP" altLang="en-US" dirty="0"/>
              <a:t>「</a:t>
            </a:r>
            <a:r>
              <a:rPr lang="ja-JP" altLang="en-US" dirty="0" smtClean="0"/>
              <a:t>学級経営の目標</a:t>
            </a:r>
            <a:r>
              <a:rPr lang="ja-JP" altLang="en-US" dirty="0"/>
              <a:t>が学校の教育目標を実現するために、学級を基本の組織として展開される教育活動の計画、実施及び評価など、学級担任が関わる全ての活動」を意識することが</a:t>
            </a:r>
            <a:r>
              <a:rPr lang="ja-JP" altLang="en-US" dirty="0" smtClean="0"/>
              <a:t>できると思います。</a:t>
            </a:r>
            <a:endParaRPr lang="en-US" altLang="ja-JP" dirty="0"/>
          </a:p>
          <a:p>
            <a:r>
              <a:rPr lang="ja-JP" altLang="en-US" dirty="0" smtClean="0"/>
              <a:t>○さらに</a:t>
            </a:r>
            <a:r>
              <a:rPr lang="ja-JP" altLang="en-US" dirty="0"/>
              <a:t>、この考え方は、学校全体で統一した取組を進める学校力の向上にもつながって</a:t>
            </a:r>
            <a:r>
              <a:rPr lang="ja-JP" altLang="en-US" dirty="0" smtClean="0"/>
              <a:t>いきます。</a:t>
            </a:r>
            <a:endParaRPr lang="en-US" altLang="ja-JP" dirty="0" smtClean="0"/>
          </a:p>
          <a:p>
            <a:endParaRPr lang="ja-JP" altLang="en-US" dirty="0" smtClean="0"/>
          </a:p>
        </p:txBody>
      </p:sp>
    </p:spTree>
    <p:extLst>
      <p:ext uri="{BB962C8B-B14F-4D97-AF65-F5344CB8AC3E}">
        <p14:creationId xmlns:p14="http://schemas.microsoft.com/office/powerpoint/2010/main" val="6500934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○今までの説明を踏まえて、あらためて「学級経営」について確認します。</a:t>
            </a:r>
            <a:endParaRPr kumimoji="1" lang="en-US" altLang="ja-JP" dirty="0" smtClean="0"/>
          </a:p>
          <a:p>
            <a:r>
              <a:rPr kumimoji="1" lang="ja-JP" altLang="en-US" dirty="0" smtClean="0"/>
              <a:t>○「学級経営」で最も大切だと思うことをシートに一言で書いて、その理由や具体策などを隣同士で交流してください。（ペアで２分間交流）</a:t>
            </a:r>
            <a:endParaRPr kumimoji="1" lang="en-US" altLang="ja-JP" dirty="0" smtClean="0"/>
          </a:p>
          <a:p>
            <a:r>
              <a:rPr kumimoji="1" lang="ja-JP" altLang="en-US" dirty="0" smtClean="0"/>
              <a:t>○学級経営は、「組織づくり」「学級文化づくり」「あたたかな雰囲気づくり」「学習規律や学習環境づくり」「人間関係づくり」など様々な表現で表されます。</a:t>
            </a:r>
            <a:endParaRPr kumimoji="1" lang="en-US" altLang="ja-JP" dirty="0" smtClean="0"/>
          </a:p>
          <a:p>
            <a:r>
              <a:rPr kumimoji="1" lang="ja-JP" altLang="en-US" dirty="0" smtClean="0"/>
              <a:t>○学級は、多様な要因が絡み合う複雑な構造をしています。</a:t>
            </a:r>
            <a:endParaRPr kumimoji="1" lang="en-US" altLang="ja-JP" dirty="0" smtClean="0"/>
          </a:p>
          <a:p>
            <a:r>
              <a:rPr kumimoji="1" lang="ja-JP" altLang="en-US" dirty="0" smtClean="0"/>
              <a:t>○同じ教師がどの学級を担任しても決して同じ学級にはなりません。</a:t>
            </a:r>
            <a:endParaRPr kumimoji="1" lang="en-US" altLang="ja-JP" dirty="0" smtClean="0"/>
          </a:p>
          <a:p>
            <a:r>
              <a:rPr kumimoji="1" lang="ja-JP" altLang="en-US" dirty="0" smtClean="0"/>
              <a:t>○しかし、集まった子どもたちの集団を、「学校の教育目標を実現するため」という一つの目標に向かって進むチームにするという目的は変わらないのです。</a:t>
            </a:r>
            <a:endParaRPr kumimoji="1" lang="en-US" altLang="ja-JP" dirty="0" smtClean="0"/>
          </a:p>
          <a:p>
            <a:r>
              <a:rPr kumimoji="1" lang="ja-JP" altLang="en-US" dirty="0" smtClean="0"/>
              <a:t>○そのため、学級担任は、学級の全ての諸活動に対して、ＰＤＣＡのマネジメント・サイクルを踏まえ、意図的・計画的行うことを常に心がけてください。</a:t>
            </a:r>
          </a:p>
          <a:p>
            <a:endParaRPr kumimoji="1" lang="en-US" altLang="ja-JP" dirty="0" smtClean="0"/>
          </a:p>
          <a:p>
            <a:endParaRPr kumimoji="1" lang="ja-JP" altLang="en-US" dirty="0" smtClean="0"/>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14</a:t>
            </a:fld>
            <a:endParaRPr kumimoji="1" lang="ja-JP" altLang="en-US"/>
          </a:p>
        </p:txBody>
      </p:sp>
    </p:spTree>
    <p:extLst>
      <p:ext uri="{BB962C8B-B14F-4D97-AF65-F5344CB8AC3E}">
        <p14:creationId xmlns:p14="http://schemas.microsoft.com/office/powerpoint/2010/main" val="1619348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4775" y="307975"/>
            <a:ext cx="4116388" cy="3087688"/>
          </a:xfrm>
        </p:spPr>
      </p:sp>
      <p:sp>
        <p:nvSpPr>
          <p:cNvPr id="3" name="ノート プレースホルダー 2"/>
          <p:cNvSpPr>
            <a:spLocks noGrp="1"/>
          </p:cNvSpPr>
          <p:nvPr>
            <p:ph type="body" idx="1"/>
          </p:nvPr>
        </p:nvSpPr>
        <p:spPr>
          <a:xfrm>
            <a:off x="686609" y="3598282"/>
            <a:ext cx="5492867" cy="5551604"/>
          </a:xfrm>
        </p:spPr>
        <p:txBody>
          <a:bodyPr/>
          <a:lstStyle/>
          <a:p>
            <a:r>
              <a:rPr kumimoji="1" lang="en-US" altLang="ja-JP" dirty="0" smtClean="0"/>
              <a:t>※</a:t>
            </a:r>
            <a:r>
              <a:rPr kumimoji="1" lang="ja-JP" altLang="en-US" smtClean="0"/>
              <a:t>「演習の流れ」を</a:t>
            </a:r>
            <a:r>
              <a:rPr kumimoji="1" lang="ja-JP" altLang="en-US" dirty="0" smtClean="0"/>
              <a:t>作成してください。</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15</a:t>
            </a:fld>
            <a:endParaRPr kumimoji="1" lang="ja-JP" altLang="en-US"/>
          </a:p>
        </p:txBody>
      </p:sp>
    </p:spTree>
    <p:extLst>
      <p:ext uri="{BB962C8B-B14F-4D97-AF65-F5344CB8AC3E}">
        <p14:creationId xmlns:p14="http://schemas.microsoft.com/office/powerpoint/2010/main" val="26203402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5700" y="1238250"/>
            <a:ext cx="4454525" cy="3341688"/>
          </a:xfrm>
        </p:spPr>
      </p:sp>
      <p:sp>
        <p:nvSpPr>
          <p:cNvPr id="3" name="ノート プレースホルダー 2"/>
          <p:cNvSpPr>
            <a:spLocks noGrp="1"/>
          </p:cNvSpPr>
          <p:nvPr>
            <p:ph type="body" idx="1"/>
          </p:nvPr>
        </p:nvSpPr>
        <p:spPr/>
        <p:txBody>
          <a:bodyPr/>
          <a:lstStyle/>
          <a:p>
            <a:pPr>
              <a:defRPr/>
            </a:pPr>
            <a:r>
              <a:rPr lang="ja-JP" altLang="en-US" dirty="0" smtClean="0"/>
              <a:t>○それでは、まとめとして、</a:t>
            </a:r>
            <a:r>
              <a:rPr lang="ja-JP" altLang="en-US" dirty="0"/>
              <a:t>次の２点について再確認して</a:t>
            </a:r>
            <a:r>
              <a:rPr lang="ja-JP" altLang="en-US" dirty="0" smtClean="0"/>
              <a:t>おきます。</a:t>
            </a:r>
            <a:endParaRPr lang="en-US" altLang="ja-JP" dirty="0"/>
          </a:p>
          <a:p>
            <a:pPr>
              <a:defRPr/>
            </a:pPr>
            <a:r>
              <a:rPr lang="ja-JP" altLang="en-US" sz="1100" dirty="0"/>
              <a:t>○</a:t>
            </a:r>
            <a:r>
              <a:rPr lang="ja-JP" altLang="en-US" dirty="0" smtClean="0"/>
              <a:t>学級</a:t>
            </a:r>
            <a:r>
              <a:rPr lang="ja-JP" altLang="en-US" dirty="0"/>
              <a:t>経営は、</a:t>
            </a:r>
            <a:r>
              <a:rPr lang="ja-JP" altLang="en-US" dirty="0" smtClean="0"/>
              <a:t>学校の教育</a:t>
            </a:r>
            <a:r>
              <a:rPr lang="ja-JP" altLang="en-US" dirty="0"/>
              <a:t>目標を実現するために、学級を基本の組織として展開される教育活動の計画、実施及び評価など、学級担任が関わる全ての活動</a:t>
            </a:r>
            <a:r>
              <a:rPr lang="ja-JP" altLang="en-US" dirty="0" smtClean="0"/>
              <a:t>です。</a:t>
            </a:r>
            <a:endParaRPr lang="en-US" altLang="ja-JP" dirty="0"/>
          </a:p>
          <a:p>
            <a:pPr>
              <a:defRPr/>
            </a:pPr>
            <a:r>
              <a:rPr lang="ja-JP" altLang="en-US" dirty="0" smtClean="0"/>
              <a:t>○学級</a:t>
            </a:r>
            <a:r>
              <a:rPr lang="ja-JP" altLang="en-US" dirty="0"/>
              <a:t>経営には、明確な「目標」をもち、その目標を達成するための具体的な方法や手立てを「計画」し、「実践」したことについて「</a:t>
            </a:r>
            <a:r>
              <a:rPr lang="ja-JP" altLang="en-US" dirty="0" smtClean="0"/>
              <a:t>評価</a:t>
            </a:r>
            <a:r>
              <a:rPr lang="ja-JP" altLang="en-US" dirty="0"/>
              <a:t>」を行い、その後の学級経営の「改善」に努めていくことが大切</a:t>
            </a:r>
            <a:r>
              <a:rPr lang="ja-JP" altLang="en-US" dirty="0" smtClean="0"/>
              <a:t>です。</a:t>
            </a:r>
            <a:endParaRPr lang="en-US" altLang="ja-JP" dirty="0"/>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16</a:t>
            </a:fld>
            <a:endParaRPr kumimoji="1" lang="ja-JP" altLang="en-US"/>
          </a:p>
        </p:txBody>
      </p:sp>
    </p:spTree>
    <p:extLst>
      <p:ext uri="{BB962C8B-B14F-4D97-AF65-F5344CB8AC3E}">
        <p14:creationId xmlns:p14="http://schemas.microsoft.com/office/powerpoint/2010/main" val="28131922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9350" y="1235075"/>
            <a:ext cx="4443413" cy="3332163"/>
          </a:xfrm>
        </p:spPr>
      </p:sp>
      <p:sp>
        <p:nvSpPr>
          <p:cNvPr id="3" name="ノート プレースホルダー 2"/>
          <p:cNvSpPr>
            <a:spLocks noGrp="1"/>
          </p:cNvSpPr>
          <p:nvPr>
            <p:ph type="body" idx="1"/>
          </p:nvPr>
        </p:nvSpPr>
        <p:spPr/>
        <p:txBody>
          <a:bodyPr/>
          <a:lstStyle/>
          <a:p>
            <a:pPr>
              <a:defRPr/>
            </a:pPr>
            <a:r>
              <a:rPr lang="ja-JP" altLang="en-US" dirty="0" smtClean="0"/>
              <a:t>○それでは、今回のミニ研修を通して、得られた成果や、今後の研修への課題等を振り返って、記入してください。</a:t>
            </a:r>
            <a:endParaRPr lang="en-US" altLang="ja-JP" dirty="0"/>
          </a:p>
          <a:p>
            <a:pPr defTabSz="914115">
              <a:defRPr/>
            </a:pPr>
            <a:r>
              <a:rPr kumimoji="1" lang="ja-JP" altLang="en-US" dirty="0" smtClean="0"/>
              <a:t>○以上で、学級経営の講座を終わります。</a:t>
            </a:r>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17</a:t>
            </a:fld>
            <a:endParaRPr kumimoji="1" lang="ja-JP" altLang="en-US"/>
          </a:p>
        </p:txBody>
      </p:sp>
    </p:spTree>
    <p:extLst>
      <p:ext uri="{BB962C8B-B14F-4D97-AF65-F5344CB8AC3E}">
        <p14:creationId xmlns:p14="http://schemas.microsoft.com/office/powerpoint/2010/main" val="4283326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9350" y="1235075"/>
            <a:ext cx="4443413" cy="3332163"/>
          </a:xfrm>
        </p:spPr>
      </p:sp>
      <p:sp>
        <p:nvSpPr>
          <p:cNvPr id="3" name="ノート プレースホルダー 2"/>
          <p:cNvSpPr>
            <a:spLocks noGrp="1"/>
          </p:cNvSpPr>
          <p:nvPr>
            <p:ph type="body" idx="1"/>
          </p:nvPr>
        </p:nvSpPr>
        <p:spPr/>
        <p:txBody>
          <a:bodyPr/>
          <a:lstStyle/>
          <a:p>
            <a:pPr defTabSz="917509">
              <a:defRPr/>
            </a:pPr>
            <a:r>
              <a:rPr lang="ja-JP" altLang="en-US" dirty="0"/>
              <a:t>○本研修のねらいは、「</a:t>
            </a:r>
            <a:r>
              <a:rPr lang="ja-JP" altLang="en-US" dirty="0">
                <a:latin typeface="ＭＳ ゴシック" panose="020B0609070205080204" pitchFamily="49" charset="-128"/>
                <a:ea typeface="ＭＳ ゴシック" panose="020B0609070205080204" pitchFamily="49" charset="-128"/>
              </a:rPr>
              <a:t>ＰＤＣＡマネジメントサイクルを踏まえた学級経営の在り方を理解し、学校の教育目標の実現し、児童生徒の豊かな成長を目指す学級づくりを推進する力量の向上を図る」</a:t>
            </a:r>
            <a:r>
              <a:rPr lang="ja-JP" altLang="en-US" dirty="0"/>
              <a:t>ことです。</a:t>
            </a:r>
            <a:endParaRPr lang="en-US" altLang="ja-JP" dirty="0"/>
          </a:p>
          <a:p>
            <a:pPr>
              <a:defRPr/>
            </a:pPr>
            <a:endParaRPr lang="en-US" altLang="ja-JP" dirty="0"/>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2</a:t>
            </a:fld>
            <a:endParaRPr kumimoji="1" lang="ja-JP" altLang="en-US"/>
          </a:p>
        </p:txBody>
      </p:sp>
    </p:spTree>
    <p:extLst>
      <p:ext uri="{BB962C8B-B14F-4D97-AF65-F5344CB8AC3E}">
        <p14:creationId xmlns:p14="http://schemas.microsoft.com/office/powerpoint/2010/main" val="60724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9350" y="1235075"/>
            <a:ext cx="4443413" cy="3332163"/>
          </a:xfrm>
        </p:spPr>
      </p:sp>
      <p:sp>
        <p:nvSpPr>
          <p:cNvPr id="3" name="ノート プレースホルダー 2"/>
          <p:cNvSpPr>
            <a:spLocks noGrp="1"/>
          </p:cNvSpPr>
          <p:nvPr>
            <p:ph type="body" idx="1"/>
          </p:nvPr>
        </p:nvSpPr>
        <p:spPr/>
        <p:txBody>
          <a:bodyPr/>
          <a:lstStyle/>
          <a:p>
            <a:pPr>
              <a:defRPr/>
            </a:pPr>
            <a:r>
              <a:rPr lang="ja-JP" altLang="en-US" dirty="0" smtClean="0"/>
              <a:t>○そのために用意した内容は、</a:t>
            </a:r>
            <a:endParaRPr lang="en-US" altLang="ja-JP" dirty="0" smtClean="0"/>
          </a:p>
          <a:p>
            <a:pPr>
              <a:lnSpc>
                <a:spcPts val="1500"/>
              </a:lnSpc>
            </a:pPr>
            <a:r>
              <a:rPr lang="ja-JP" altLang="en-US" dirty="0">
                <a:latin typeface="+mj-ea"/>
              </a:rPr>
              <a:t>１　説明</a:t>
            </a:r>
            <a:r>
              <a:rPr lang="en-US" altLang="ja-JP" dirty="0">
                <a:latin typeface="+mj-ea"/>
              </a:rPr>
              <a:t>【10</a:t>
            </a:r>
            <a:r>
              <a:rPr lang="ja-JP" altLang="en-US" dirty="0">
                <a:latin typeface="+mj-ea"/>
              </a:rPr>
              <a:t>分</a:t>
            </a:r>
            <a:r>
              <a:rPr lang="en-US" altLang="ja-JP" dirty="0">
                <a:latin typeface="+mj-ea"/>
              </a:rPr>
              <a:t>】</a:t>
            </a:r>
          </a:p>
          <a:p>
            <a:pPr>
              <a:lnSpc>
                <a:spcPts val="1500"/>
              </a:lnSpc>
            </a:pPr>
            <a:r>
              <a:rPr lang="ja-JP" altLang="en-US" dirty="0">
                <a:latin typeface="+mj-ea"/>
              </a:rPr>
              <a:t>　　（１）学級経営の意義</a:t>
            </a:r>
            <a:endParaRPr lang="en-US" altLang="ja-JP" dirty="0">
              <a:latin typeface="+mj-ea"/>
            </a:endParaRPr>
          </a:p>
          <a:p>
            <a:pPr>
              <a:lnSpc>
                <a:spcPts val="1500"/>
              </a:lnSpc>
            </a:pPr>
            <a:r>
              <a:rPr lang="ja-JP" altLang="en-US" dirty="0">
                <a:latin typeface="+mj-ea"/>
              </a:rPr>
              <a:t>　　（２</a:t>
            </a:r>
            <a:r>
              <a:rPr lang="ja-JP" altLang="en-US" dirty="0" smtClean="0">
                <a:latin typeface="+mj-ea"/>
              </a:rPr>
              <a:t>）ＰＤＣＡマネジメント・サイクルを踏まえた学級経営</a:t>
            </a:r>
            <a:endParaRPr lang="en-US" altLang="ja-JP" dirty="0">
              <a:latin typeface="+mj-ea"/>
            </a:endParaRPr>
          </a:p>
          <a:p>
            <a:pPr>
              <a:lnSpc>
                <a:spcPts val="1500"/>
              </a:lnSpc>
            </a:pPr>
            <a:r>
              <a:rPr lang="ja-JP" altLang="en-US" dirty="0">
                <a:latin typeface="+mj-ea"/>
              </a:rPr>
              <a:t>２　演習</a:t>
            </a:r>
            <a:r>
              <a:rPr lang="en-US" altLang="ja-JP" dirty="0">
                <a:latin typeface="+mj-ea"/>
              </a:rPr>
              <a:t>【15</a:t>
            </a:r>
            <a:r>
              <a:rPr lang="ja-JP" altLang="en-US" dirty="0">
                <a:latin typeface="+mj-ea"/>
              </a:rPr>
              <a:t>分</a:t>
            </a:r>
            <a:r>
              <a:rPr lang="en-US" altLang="ja-JP" dirty="0">
                <a:latin typeface="+mj-ea"/>
              </a:rPr>
              <a:t>】</a:t>
            </a:r>
          </a:p>
          <a:p>
            <a:pPr>
              <a:lnSpc>
                <a:spcPts val="1500"/>
              </a:lnSpc>
            </a:pPr>
            <a:r>
              <a:rPr lang="ja-JP" altLang="en-US" dirty="0">
                <a:latin typeface="+mj-ea"/>
              </a:rPr>
              <a:t>　　・ワークショップ型演習</a:t>
            </a:r>
            <a:endParaRPr lang="en-US" altLang="ja-JP" dirty="0">
              <a:latin typeface="+mj-ea"/>
            </a:endParaRPr>
          </a:p>
          <a:p>
            <a:pPr>
              <a:lnSpc>
                <a:spcPts val="1500"/>
              </a:lnSpc>
            </a:pPr>
            <a:r>
              <a:rPr lang="ja-JP" altLang="en-US" dirty="0">
                <a:latin typeface="+mj-ea"/>
              </a:rPr>
              <a:t>３　まとめ</a:t>
            </a:r>
            <a:r>
              <a:rPr lang="en-US" altLang="ja-JP" dirty="0">
                <a:latin typeface="+mj-ea"/>
              </a:rPr>
              <a:t>【</a:t>
            </a:r>
            <a:r>
              <a:rPr lang="ja-JP" altLang="en-US" dirty="0">
                <a:latin typeface="+mj-ea"/>
              </a:rPr>
              <a:t>５分</a:t>
            </a:r>
            <a:r>
              <a:rPr lang="en-US" altLang="ja-JP" dirty="0">
                <a:latin typeface="+mj-ea"/>
              </a:rPr>
              <a:t>】</a:t>
            </a:r>
            <a:r>
              <a:rPr lang="ja-JP" altLang="en-US" dirty="0">
                <a:latin typeface="+mj-ea"/>
              </a:rPr>
              <a:t>　</a:t>
            </a:r>
            <a:endParaRPr lang="en-US" altLang="ja-JP" dirty="0">
              <a:latin typeface="+mj-ea"/>
            </a:endParaRPr>
          </a:p>
          <a:p>
            <a:pPr>
              <a:lnSpc>
                <a:spcPts val="1500"/>
              </a:lnSpc>
            </a:pPr>
            <a:r>
              <a:rPr lang="ja-JP" altLang="en-US" dirty="0">
                <a:latin typeface="+mj-ea"/>
              </a:rPr>
              <a:t>となります。</a:t>
            </a:r>
            <a:endParaRPr lang="en-US" altLang="ja-JP" dirty="0">
              <a:latin typeface="+mj-ea"/>
            </a:endParaRPr>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3</a:t>
            </a:fld>
            <a:endParaRPr kumimoji="1" lang="ja-JP" altLang="en-US"/>
          </a:p>
        </p:txBody>
      </p:sp>
    </p:spTree>
    <p:extLst>
      <p:ext uri="{BB962C8B-B14F-4D97-AF65-F5344CB8AC3E}">
        <p14:creationId xmlns:p14="http://schemas.microsoft.com/office/powerpoint/2010/main" val="4244334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TextEdit="1"/>
          </p:cNvSpPr>
          <p:nvPr>
            <p:ph type="sldImg"/>
          </p:nvPr>
        </p:nvSpPr>
        <p:spPr bwMode="auto">
          <a:xfrm>
            <a:off x="1149350" y="1235075"/>
            <a:ext cx="4443413" cy="33321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a:t>○</a:t>
            </a:r>
            <a:r>
              <a:rPr lang="ja-JP" altLang="en-US" dirty="0" smtClean="0"/>
              <a:t>はじめ</a:t>
            </a:r>
            <a:r>
              <a:rPr lang="ja-JP" altLang="en-US" dirty="0"/>
              <a:t>に、学級経営の意義について</a:t>
            </a:r>
            <a:r>
              <a:rPr lang="ja-JP" altLang="en-US" dirty="0" smtClean="0"/>
              <a:t>確認します。</a:t>
            </a:r>
            <a:endParaRPr lang="en-US" altLang="ja-JP" dirty="0"/>
          </a:p>
          <a:p>
            <a:r>
              <a:rPr lang="ja-JP" altLang="en-US" dirty="0" smtClean="0"/>
              <a:t>○</a:t>
            </a:r>
            <a:r>
              <a:rPr lang="ja-JP" altLang="ja-JP" dirty="0" smtClean="0"/>
              <a:t>学級</a:t>
            </a:r>
            <a:r>
              <a:rPr lang="ja-JP" altLang="ja-JP" dirty="0"/>
              <a:t>経営とは、</a:t>
            </a:r>
            <a:r>
              <a:rPr lang="ja-JP" altLang="en-US" dirty="0"/>
              <a:t>「</a:t>
            </a:r>
            <a:r>
              <a:rPr lang="ja-JP" altLang="en-US" u="sng" dirty="0"/>
              <a:t>　　　　　　　　</a:t>
            </a:r>
            <a:r>
              <a:rPr lang="ja-JP" altLang="en-US" u="sng" dirty="0" smtClean="0"/>
              <a:t>　　　　</a:t>
            </a:r>
            <a:r>
              <a:rPr lang="ja-JP" altLang="en-US" dirty="0" smtClean="0"/>
              <a:t>」</a:t>
            </a:r>
            <a:r>
              <a:rPr lang="ja-JP" altLang="ja-JP" dirty="0" smtClean="0"/>
              <a:t>ため</a:t>
            </a:r>
            <a:r>
              <a:rPr lang="ja-JP" altLang="ja-JP" dirty="0"/>
              <a:t>に、学級を基本の組織として展開される教育活動の計画、実施及び評価など、学級担任が関わる全ての活動である。</a:t>
            </a:r>
            <a:r>
              <a:rPr lang="ja-JP" altLang="en-US" dirty="0"/>
              <a:t>」とスライドで</a:t>
            </a:r>
            <a:r>
              <a:rPr lang="ja-JP" altLang="en-US" dirty="0" smtClean="0"/>
              <a:t>示しましたが</a:t>
            </a:r>
            <a:r>
              <a:rPr lang="ja-JP" altLang="en-US" dirty="0"/>
              <a:t>、□にはどんな言葉が入ると思う</a:t>
            </a:r>
            <a:r>
              <a:rPr lang="ja-JP" altLang="en-US" dirty="0" smtClean="0"/>
              <a:t>かシートに書き込んでください。</a:t>
            </a:r>
            <a:endParaRPr lang="en-US" altLang="ja-JP" dirty="0"/>
          </a:p>
          <a:p>
            <a:r>
              <a:rPr lang="ja-JP" altLang="en-US" dirty="0" smtClean="0"/>
              <a:t>○□</a:t>
            </a:r>
            <a:r>
              <a:rPr lang="ja-JP" altLang="en-US" dirty="0"/>
              <a:t>には、「学校の教育</a:t>
            </a:r>
            <a:r>
              <a:rPr lang="ja-JP" altLang="en-US" dirty="0" smtClean="0"/>
              <a:t>目標を実現する」</a:t>
            </a:r>
            <a:r>
              <a:rPr lang="ja-JP" altLang="en-US" dirty="0"/>
              <a:t>という言葉が</a:t>
            </a:r>
            <a:r>
              <a:rPr lang="ja-JP" altLang="en-US" dirty="0" smtClean="0"/>
              <a:t>入ります。</a:t>
            </a:r>
            <a:endParaRPr lang="en-US" altLang="ja-JP" dirty="0"/>
          </a:p>
          <a:p>
            <a:r>
              <a:rPr lang="ja-JP" altLang="en-US" dirty="0" smtClean="0"/>
              <a:t>○つまり</a:t>
            </a:r>
            <a:r>
              <a:rPr lang="ja-JP" altLang="en-US" dirty="0"/>
              <a:t>、学級経営とは、学校の教育目標を実現するために行われるもの</a:t>
            </a:r>
            <a:r>
              <a:rPr lang="ja-JP" altLang="en-US" dirty="0" smtClean="0"/>
              <a:t>です。</a:t>
            </a:r>
            <a:endParaRPr lang="en-US" altLang="ja-JP" dirty="0"/>
          </a:p>
          <a:p>
            <a:r>
              <a:rPr lang="ja-JP" altLang="en-US" dirty="0" smtClean="0"/>
              <a:t>○この</a:t>
            </a:r>
            <a:r>
              <a:rPr lang="ja-JP" altLang="en-US" dirty="0"/>
              <a:t>「学校の教育目標を実現するために」という点をみなさんと改めて共通理解を</a:t>
            </a:r>
            <a:r>
              <a:rPr lang="ja-JP" altLang="en-US" dirty="0" smtClean="0"/>
              <a:t>図りたいと思います。</a:t>
            </a:r>
            <a:endParaRPr lang="en-US" altLang="ja-JP" dirty="0" smtClean="0"/>
          </a:p>
          <a:p>
            <a:endParaRPr lang="en-US" altLang="ja-JP" dirty="0" smtClean="0"/>
          </a:p>
          <a:p>
            <a:r>
              <a:rPr lang="ja-JP" altLang="en-US" dirty="0" smtClean="0"/>
              <a:t>★配付資料は、空欄にする。</a:t>
            </a:r>
            <a:endParaRPr lang="en-US" altLang="ja-JP" dirty="0" smtClean="0"/>
          </a:p>
          <a:p>
            <a:endParaRPr lang="en-US" altLang="ja-JP" dirty="0"/>
          </a:p>
          <a:p>
            <a:endParaRPr lang="ja-JP" altLang="en-US" dirty="0" smtClean="0"/>
          </a:p>
          <a:p>
            <a:endParaRPr lang="ja-JP" altLang="en-US" dirty="0" smtClean="0"/>
          </a:p>
          <a:p>
            <a:endParaRPr lang="ja-JP" altLang="en-US" dirty="0" smtClean="0"/>
          </a:p>
          <a:p>
            <a:endParaRPr lang="ja-JP" altLang="en-US" dirty="0" smtClean="0"/>
          </a:p>
        </p:txBody>
      </p:sp>
    </p:spTree>
    <p:extLst>
      <p:ext uri="{BB962C8B-B14F-4D97-AF65-F5344CB8AC3E}">
        <p14:creationId xmlns:p14="http://schemas.microsoft.com/office/powerpoint/2010/main" val="591245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TextEdit="1"/>
          </p:cNvSpPr>
          <p:nvPr>
            <p:ph type="sldImg"/>
          </p:nvPr>
        </p:nvSpPr>
        <p:spPr bwMode="auto">
          <a:xfrm>
            <a:off x="1149350" y="1235075"/>
            <a:ext cx="4443413" cy="33321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smtClean="0"/>
              <a:t>○学級経営には、大きく分けて、スライドに示したような内容があります。</a:t>
            </a:r>
            <a:endParaRPr lang="en-US" altLang="ja-JP" dirty="0" smtClean="0"/>
          </a:p>
          <a:p>
            <a:r>
              <a:rPr lang="ja-JP" altLang="en-US" dirty="0" smtClean="0"/>
              <a:t>〇学級経営に関わることとして、学級目標の設定、学級経営計画の立案、学級組織の編成、学級経営の評価と改善などがあります。</a:t>
            </a:r>
            <a:endParaRPr lang="en-US" altLang="ja-JP" dirty="0" smtClean="0"/>
          </a:p>
          <a:p>
            <a:r>
              <a:rPr lang="ja-JP" altLang="en-US" dirty="0" smtClean="0"/>
              <a:t>〇学習環境に関わることとして、教室環境（温度、採光・照明、通風）の調整、教室の美化、教室外の学習環境の整備などがあります。</a:t>
            </a:r>
            <a:endParaRPr lang="en-US" altLang="ja-JP" dirty="0" smtClean="0"/>
          </a:p>
          <a:p>
            <a:r>
              <a:rPr lang="ja-JP" altLang="en-US" dirty="0" smtClean="0"/>
              <a:t>〇家庭との連携に関わることに関して、保護者、ＰＴＡ、地域との連携、学年・学校との連絡・調整、望ましい生活習慣の確立、宿題や家庭学習などがあります。</a:t>
            </a:r>
            <a:endParaRPr lang="en-US" altLang="ja-JP" dirty="0" smtClean="0"/>
          </a:p>
          <a:p>
            <a:r>
              <a:rPr lang="ja-JP" altLang="en-US" dirty="0" smtClean="0"/>
              <a:t>〇学習指導に関わることとして、学習に関する指導全般、朝自習や朝読書など、学習を支援するための取組などがあります。</a:t>
            </a:r>
            <a:endParaRPr lang="en-US" altLang="ja-JP" dirty="0" smtClean="0"/>
          </a:p>
          <a:p>
            <a:r>
              <a:rPr lang="ja-JP" altLang="en-US" dirty="0" smtClean="0"/>
              <a:t>〇生徒指導に関わることとして、児童生徒理解の推進、教育相談の実施、児童生徒の自発的活動を促すルールづくり、望ましい学級の雰囲気づくり、教師と児童生徒、児童生徒相互の好ましい人間関係づくり（支持的風土）、学級集団づくり、いじめや不登校の未然防止などがあります。</a:t>
            </a:r>
            <a:endParaRPr lang="en-US" altLang="ja-JP" dirty="0" smtClean="0"/>
          </a:p>
          <a:p>
            <a:r>
              <a:rPr lang="ja-JP" altLang="en-US" dirty="0" smtClean="0"/>
              <a:t>〇進路指導に関わることとして、在り方や生き方についての指導、進路情報の提供、三者面談の実施などがあります。</a:t>
            </a:r>
            <a:endParaRPr lang="en-US" altLang="ja-JP" dirty="0" smtClean="0"/>
          </a:p>
          <a:p>
            <a:r>
              <a:rPr lang="ja-JP" altLang="en-US" dirty="0" smtClean="0"/>
              <a:t>〇学級事務に関わることとして、諸表簿の整理、備品の管理などがあります</a:t>
            </a:r>
            <a:r>
              <a:rPr lang="ja-JP" altLang="en-US" dirty="0" smtClean="0"/>
              <a:t>。</a:t>
            </a:r>
            <a:endParaRPr lang="en-US" altLang="ja-JP" dirty="0" smtClean="0"/>
          </a:p>
          <a:p>
            <a:endParaRPr lang="en-US" altLang="ja-JP" dirty="0" smtClean="0"/>
          </a:p>
          <a:p>
            <a:r>
              <a:rPr lang="ja-JP" altLang="en-US" dirty="0" smtClean="0"/>
              <a:t>○学級経営では、これらの内容に関する取組について、</a:t>
            </a:r>
            <a:r>
              <a:rPr lang="en-US" altLang="ja-JP" dirty="0" smtClean="0"/>
              <a:t>PDCA</a:t>
            </a:r>
            <a:r>
              <a:rPr lang="ja-JP" altLang="en-US" dirty="0" smtClean="0"/>
              <a:t>のマネジメントサイクルを実施し、より効果的・効率的な取組となるよう努めることが大切です。</a:t>
            </a:r>
            <a:endParaRPr lang="en-US" altLang="ja-JP" dirty="0" smtClean="0"/>
          </a:p>
        </p:txBody>
      </p:sp>
    </p:spTree>
    <p:extLst>
      <p:ext uri="{BB962C8B-B14F-4D97-AF65-F5344CB8AC3E}">
        <p14:creationId xmlns:p14="http://schemas.microsoft.com/office/powerpoint/2010/main" val="3857136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9350" y="1235075"/>
            <a:ext cx="4443413" cy="3332163"/>
          </a:xfrm>
        </p:spPr>
      </p:sp>
      <p:sp>
        <p:nvSpPr>
          <p:cNvPr id="3" name="ノート プレースホルダー 2"/>
          <p:cNvSpPr>
            <a:spLocks noGrp="1"/>
          </p:cNvSpPr>
          <p:nvPr>
            <p:ph type="body" idx="1"/>
          </p:nvPr>
        </p:nvSpPr>
        <p:spPr/>
        <p:txBody>
          <a:bodyPr/>
          <a:lstStyle/>
          <a:p>
            <a:r>
              <a:rPr kumimoji="1" lang="ja-JP" altLang="en-US" dirty="0" smtClean="0"/>
              <a:t>○学級経営は、年間を通して、組織的、計画的に行うことが重要です。</a:t>
            </a:r>
            <a:endParaRPr kumimoji="1" lang="en-US" altLang="ja-JP" dirty="0" smtClean="0"/>
          </a:p>
          <a:p>
            <a:r>
              <a:rPr kumimoji="1" lang="ja-JP" altLang="en-US" dirty="0" smtClean="0"/>
              <a:t>○「　　」の中には、どのような言葉が入るか考えてください。</a:t>
            </a:r>
            <a:endParaRPr kumimoji="1" lang="en-US" altLang="ja-JP" dirty="0" smtClean="0"/>
          </a:p>
          <a:p>
            <a:r>
              <a:rPr kumimoji="1" lang="en-US" altLang="ja-JP" dirty="0" smtClean="0"/>
              <a:t>〔30</a:t>
            </a:r>
            <a:r>
              <a:rPr kumimoji="1" lang="ja-JP" altLang="en-US" dirty="0" smtClean="0"/>
              <a:t>秒ほど時間をとる</a:t>
            </a:r>
            <a:r>
              <a:rPr kumimoji="1" lang="en-US" altLang="ja-JP" dirty="0" smtClean="0"/>
              <a:t>〕</a:t>
            </a:r>
          </a:p>
          <a:p>
            <a:pPr defTabSz="917509">
              <a:defRPr/>
            </a:pPr>
            <a:r>
              <a:rPr kumimoji="1" lang="ja-JP" altLang="en-US" dirty="0" smtClean="0"/>
              <a:t>○学級経営を充実させるためには、明確な「目標」をもつことが大切であり、その目標を達成するための具体的な方法や手立てをまずは「計画」し、「実践」したことについて「評価」を行い、その後の学級経営の「改善」に努めていくことが大切であるということになります。</a:t>
            </a:r>
            <a:endParaRPr kumimoji="1" lang="en-US" altLang="ja-JP" dirty="0" smtClean="0"/>
          </a:p>
          <a:p>
            <a:r>
              <a:rPr kumimoji="1" lang="ja-JP" altLang="en-US" dirty="0" smtClean="0"/>
              <a:t>○「学級経営の目標」のほか、「学級組織の編成」「学級経営の評価と改善」といったものは、</a:t>
            </a:r>
            <a:r>
              <a:rPr kumimoji="1" lang="en-US" altLang="ja-JP" dirty="0" smtClean="0"/>
              <a:t>1</a:t>
            </a:r>
            <a:r>
              <a:rPr kumimoji="1" lang="ja-JP" altLang="en-US" dirty="0" smtClean="0"/>
              <a:t>年間、学期ごと、１か月ごと、１週間ごとなど、長期・中期・短期でＰＤＣＡのマネジメント・サイクルを踏まえて実施していくことが大切です。</a:t>
            </a:r>
            <a:endParaRPr kumimoji="1" lang="en-US" altLang="ja-JP" dirty="0" smtClean="0"/>
          </a:p>
          <a:p>
            <a:r>
              <a:rPr kumimoji="1" lang="ja-JP" altLang="en-US" dirty="0" smtClean="0"/>
              <a:t>○マネジメントとは、目標の実現に向け、計画（Ｐｌａｎ＝Ｐ）をきちんともち、計画を実施（実践）（Ｄ</a:t>
            </a:r>
            <a:r>
              <a:rPr kumimoji="1" lang="en-US" altLang="ja-JP" dirty="0" smtClean="0"/>
              <a:t>o</a:t>
            </a:r>
            <a:r>
              <a:rPr kumimoji="1" lang="ja-JP" altLang="en-US" dirty="0" smtClean="0"/>
              <a:t>＝Ｄ）し、実施した内容の評価（点検）（Ｃｈｅｃｋ＝Ｃ）を行い、改善（Ａｃｔｉｏｎ＝Ａ）を図るという一連の流れです。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6</a:t>
            </a:fld>
            <a:endParaRPr kumimoji="1" lang="ja-JP" altLang="en-US"/>
          </a:p>
        </p:txBody>
      </p:sp>
    </p:spTree>
    <p:extLst>
      <p:ext uri="{BB962C8B-B14F-4D97-AF65-F5344CB8AC3E}">
        <p14:creationId xmlns:p14="http://schemas.microsoft.com/office/powerpoint/2010/main" val="42106233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9350" y="1235075"/>
            <a:ext cx="4443413" cy="3332163"/>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a:t>
            </a:r>
            <a:r>
              <a:rPr kumimoji="1" lang="en-US" altLang="ja-JP" dirty="0" smtClean="0">
                <a:latin typeface="+mn-ea"/>
                <a:ea typeface="+mn-ea"/>
              </a:rPr>
              <a:t>PDCA</a:t>
            </a:r>
            <a:r>
              <a:rPr kumimoji="1" lang="ja-JP" altLang="en-US" dirty="0" smtClean="0">
                <a:latin typeface="+mn-ea"/>
                <a:ea typeface="+mn-ea"/>
              </a:rPr>
              <a:t>のマネジメント・サイクルを実施する際、はじめに、実態を把握すること（Ｒ（リサーチ））が大切です。</a:t>
            </a:r>
            <a:endParaRPr kumimoji="1" lang="en-US" altLang="ja-JP" dirty="0" smtClean="0">
              <a:latin typeface="+mn-ea"/>
              <a:ea typeface="+mn-ea"/>
            </a:endParaRPr>
          </a:p>
          <a:p>
            <a:r>
              <a:rPr kumimoji="1" lang="ja-JP" altLang="en-US" dirty="0" smtClean="0">
                <a:latin typeface="+mn-ea"/>
                <a:ea typeface="+mn-ea"/>
              </a:rPr>
              <a:t>○ゴールを設定するためには、まず、学級の児童生徒の実態把握に努めることが大切です。</a:t>
            </a:r>
            <a:endParaRPr kumimoji="1" lang="en-US" altLang="ja-JP" dirty="0" smtClean="0">
              <a:latin typeface="+mn-ea"/>
              <a:ea typeface="+mn-ea"/>
            </a:endParaRPr>
          </a:p>
          <a:p>
            <a:r>
              <a:rPr kumimoji="1" lang="ja-JP" altLang="en-US" dirty="0" smtClean="0">
                <a:latin typeface="+mn-ea"/>
                <a:ea typeface="+mn-ea"/>
              </a:rPr>
              <a:t>○方法は、主観的な見取りと客観的な見取りがあります。</a:t>
            </a:r>
            <a:endParaRPr kumimoji="1" lang="en-US" altLang="ja-JP" dirty="0" smtClean="0">
              <a:latin typeface="+mn-ea"/>
              <a:ea typeface="+mn-ea"/>
            </a:endParaRPr>
          </a:p>
          <a:p>
            <a:pPr eaLnBrk="0" fontAlgn="base" hangingPunct="0">
              <a:spcBef>
                <a:spcPct val="0"/>
              </a:spcBef>
              <a:spcAft>
                <a:spcPct val="0"/>
              </a:spcAft>
            </a:pPr>
            <a:r>
              <a:rPr kumimoji="0" lang="ja-JP" altLang="en-US" dirty="0" smtClean="0">
                <a:latin typeface="+mn-ea"/>
              </a:rPr>
              <a:t>○</a:t>
            </a:r>
            <a:r>
              <a:rPr kumimoji="0" lang="ja-JP" altLang="ja-JP" dirty="0" smtClean="0">
                <a:latin typeface="+mn-ea"/>
              </a:rPr>
              <a:t>主観的</a:t>
            </a:r>
            <a:r>
              <a:rPr kumimoji="0" lang="ja-JP" altLang="ja-JP" dirty="0">
                <a:latin typeface="+mn-ea"/>
              </a:rPr>
              <a:t>な見取り</a:t>
            </a:r>
            <a:r>
              <a:rPr kumimoji="0" lang="ja-JP" altLang="en-US" dirty="0">
                <a:latin typeface="+mn-ea"/>
              </a:rPr>
              <a:t>は、児童生徒</a:t>
            </a:r>
            <a:r>
              <a:rPr kumimoji="0" lang="ja-JP" altLang="ja-JP" dirty="0">
                <a:latin typeface="+mn-ea"/>
              </a:rPr>
              <a:t>と共に活動する中で、教師自身が</a:t>
            </a:r>
            <a:r>
              <a:rPr kumimoji="0" lang="ja-JP" altLang="en-US" dirty="0">
                <a:latin typeface="+mn-ea"/>
              </a:rPr>
              <a:t>捉えた児童生徒</a:t>
            </a:r>
            <a:r>
              <a:rPr kumimoji="0" lang="ja-JP" altLang="ja-JP" dirty="0">
                <a:latin typeface="+mn-ea"/>
              </a:rPr>
              <a:t>の状況</a:t>
            </a:r>
            <a:r>
              <a:rPr kumimoji="0" lang="ja-JP" altLang="ja-JP" dirty="0" smtClean="0">
                <a:latin typeface="+mn-ea"/>
              </a:rPr>
              <a:t>を</a:t>
            </a:r>
            <a:r>
              <a:rPr kumimoji="0" lang="ja-JP" altLang="en-US" dirty="0" smtClean="0">
                <a:latin typeface="+mn-ea"/>
              </a:rPr>
              <a:t>把握する</a:t>
            </a:r>
            <a:r>
              <a:rPr kumimoji="0" lang="ja-JP" altLang="ja-JP" dirty="0" smtClean="0">
                <a:latin typeface="+mn-ea"/>
              </a:rPr>
              <a:t>ことで</a:t>
            </a:r>
            <a:r>
              <a:rPr kumimoji="0" lang="ja-JP" altLang="en-US" dirty="0" smtClean="0">
                <a:latin typeface="+mn-ea"/>
              </a:rPr>
              <a:t>す</a:t>
            </a:r>
            <a:r>
              <a:rPr kumimoji="0" lang="ja-JP" altLang="ja-JP" dirty="0" smtClean="0">
                <a:latin typeface="+mn-ea"/>
              </a:rPr>
              <a:t>。</a:t>
            </a:r>
            <a:endParaRPr kumimoji="0" lang="en-US" altLang="ja-JP" dirty="0">
              <a:latin typeface="+mn-ea"/>
            </a:endParaRPr>
          </a:p>
          <a:p>
            <a:pPr eaLnBrk="0" fontAlgn="base" hangingPunct="0">
              <a:spcBef>
                <a:spcPct val="0"/>
              </a:spcBef>
              <a:spcAft>
                <a:spcPct val="0"/>
              </a:spcAft>
            </a:pPr>
            <a:r>
              <a:rPr kumimoji="0" lang="ja-JP" altLang="en-US" dirty="0" smtClean="0">
                <a:latin typeface="+mn-ea"/>
              </a:rPr>
              <a:t>○休み</a:t>
            </a:r>
            <a:r>
              <a:rPr kumimoji="0" lang="ja-JP" altLang="en-US" dirty="0">
                <a:latin typeface="+mn-ea"/>
              </a:rPr>
              <a:t>時間に一緒に遊んだり、給食を一緒に食べたりするなど、児童生徒と触れ合う時間をたくさん</a:t>
            </a:r>
            <a:r>
              <a:rPr kumimoji="0" lang="ja-JP" altLang="en-US" dirty="0" smtClean="0">
                <a:latin typeface="+mn-ea"/>
              </a:rPr>
              <a:t>つくり、児童生徒の日常的な様子から、実態を把握することが大切です。</a:t>
            </a:r>
            <a:endParaRPr kumimoji="0" lang="ja-JP" altLang="ja-JP" dirty="0">
              <a:latin typeface="+mn-ea"/>
            </a:endParaRPr>
          </a:p>
          <a:p>
            <a:pPr eaLnBrk="0" fontAlgn="base" hangingPunct="0">
              <a:spcBef>
                <a:spcPct val="0"/>
              </a:spcBef>
              <a:spcAft>
                <a:spcPct val="0"/>
              </a:spcAft>
            </a:pPr>
            <a:r>
              <a:rPr kumimoji="0" lang="ja-JP" altLang="en-US" dirty="0">
                <a:latin typeface="+mn-ea"/>
              </a:rPr>
              <a:t>○</a:t>
            </a:r>
            <a:r>
              <a:rPr kumimoji="0" lang="ja-JP" altLang="ja-JP" dirty="0">
                <a:latin typeface="+mn-ea"/>
              </a:rPr>
              <a:t>客観的な見取り</a:t>
            </a:r>
            <a:r>
              <a:rPr kumimoji="0" lang="ja-JP" altLang="en-US" dirty="0">
                <a:latin typeface="+mn-ea"/>
              </a:rPr>
              <a:t>は、例えば、学級独自に「日常生活に関するアンケート」など</a:t>
            </a:r>
            <a:r>
              <a:rPr kumimoji="0" lang="ja-JP" altLang="ja-JP" dirty="0">
                <a:latin typeface="+mn-ea"/>
              </a:rPr>
              <a:t>様々な調査や</a:t>
            </a:r>
            <a:r>
              <a:rPr kumimoji="0" lang="ja-JP" altLang="en-US" dirty="0">
                <a:latin typeface="+mn-ea"/>
              </a:rPr>
              <a:t>道教委作成の「ほっと」などの</a:t>
            </a:r>
            <a:r>
              <a:rPr kumimoji="0" lang="ja-JP" altLang="ja-JP" dirty="0">
                <a:latin typeface="+mn-ea"/>
              </a:rPr>
              <a:t>利用が考えられ</a:t>
            </a:r>
            <a:r>
              <a:rPr kumimoji="0" lang="ja-JP" altLang="en-US" dirty="0">
                <a:latin typeface="+mn-ea"/>
              </a:rPr>
              <a:t>ます。</a:t>
            </a:r>
            <a:endParaRPr kumimoji="0" lang="en-US" altLang="ja-JP" dirty="0">
              <a:latin typeface="+mn-ea"/>
            </a:endParaRPr>
          </a:p>
          <a:p>
            <a:pPr eaLnBrk="0" fontAlgn="base" hangingPunct="0">
              <a:spcBef>
                <a:spcPct val="0"/>
              </a:spcBef>
              <a:spcAft>
                <a:spcPct val="0"/>
              </a:spcAft>
            </a:pPr>
            <a:r>
              <a:rPr kumimoji="0" lang="ja-JP" altLang="en-US" dirty="0">
                <a:latin typeface="+mn-ea"/>
              </a:rPr>
              <a:t>○その他、他の教師の視点で情報をもらったり、家庭との連携により情報を得ることも考えられます。</a:t>
            </a:r>
            <a:endParaRPr lang="en-US" altLang="ja-JP" dirty="0">
              <a:latin typeface="+mn-ea"/>
            </a:endParaRPr>
          </a:p>
          <a:p>
            <a:r>
              <a:rPr lang="ja-JP" altLang="en-US" dirty="0">
                <a:latin typeface="+mn-ea"/>
              </a:rPr>
              <a:t>○この２つについては、見取った状況を記録することを心がけるとともに、ＱーＵやアセス等で分かったことを照らし合わせ、その児童生徒の内面を知ろうと努めることが大切です。</a:t>
            </a:r>
            <a:endParaRPr lang="en-US" altLang="ja-JP" dirty="0">
              <a:latin typeface="+mn-ea"/>
            </a:endParaRPr>
          </a:p>
          <a:p>
            <a:endParaRPr kumimoji="1" lang="ja-JP" altLang="en-US" dirty="0">
              <a:latin typeface="+mn-ea"/>
              <a:ea typeface="+mn-ea"/>
            </a:endParaRPr>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7</a:t>
            </a:fld>
            <a:endParaRPr kumimoji="1" lang="ja-JP" altLang="en-US"/>
          </a:p>
        </p:txBody>
      </p:sp>
    </p:spTree>
    <p:extLst>
      <p:ext uri="{BB962C8B-B14F-4D97-AF65-F5344CB8AC3E}">
        <p14:creationId xmlns:p14="http://schemas.microsoft.com/office/powerpoint/2010/main" val="97404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9350" y="1235075"/>
            <a:ext cx="4443413" cy="3332163"/>
          </a:xfrm>
        </p:spPr>
      </p:sp>
      <p:sp>
        <p:nvSpPr>
          <p:cNvPr id="3" name="ノート プレースホルダー 2"/>
          <p:cNvSpPr>
            <a:spLocks noGrp="1"/>
          </p:cNvSpPr>
          <p:nvPr>
            <p:ph type="body" idx="1"/>
          </p:nvPr>
        </p:nvSpPr>
        <p:spPr/>
        <p:txBody>
          <a:bodyPr/>
          <a:lstStyle/>
          <a:p>
            <a:r>
              <a:rPr kumimoji="1" lang="ja-JP" altLang="en-US" dirty="0" smtClean="0"/>
              <a:t>○学級経営を進めるためには、まず、目指す学級の姿を明確にする必要があります。</a:t>
            </a:r>
            <a:endParaRPr kumimoji="1" lang="en-US" altLang="ja-JP" dirty="0" smtClean="0"/>
          </a:p>
          <a:p>
            <a:r>
              <a:rPr kumimoji="1" lang="ja-JP" altLang="en-US" dirty="0" smtClean="0"/>
              <a:t>○学級担任として、「どんな学級をつくりたいか」「どんな児童生徒を育てたいか」など、明確にイメージすることが大切です。</a:t>
            </a:r>
            <a:endParaRPr kumimoji="1" lang="en-US" altLang="ja-JP" dirty="0" smtClean="0"/>
          </a:p>
          <a:p>
            <a:r>
              <a:rPr kumimoji="1" lang="ja-JP" altLang="en-US" dirty="0" smtClean="0"/>
              <a:t>○その際、「学校の教育目標」や「校長の学校経営方針」に基づき、学級経営の目標として具現化していくことが大切です。</a:t>
            </a:r>
            <a:endParaRPr kumimoji="1" lang="en-US" altLang="ja-JP" dirty="0" smtClean="0"/>
          </a:p>
          <a:p>
            <a:r>
              <a:rPr kumimoji="1" lang="ja-JP" altLang="en-US" dirty="0" smtClean="0"/>
              <a:t>○例えば、冒頭で確認した、学校の教育目標と学級経営の目標との関連を意識してください。</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8</a:t>
            </a:fld>
            <a:endParaRPr kumimoji="1" lang="ja-JP" altLang="en-US"/>
          </a:p>
        </p:txBody>
      </p:sp>
    </p:spTree>
    <p:extLst>
      <p:ext uri="{BB962C8B-B14F-4D97-AF65-F5344CB8AC3E}">
        <p14:creationId xmlns:p14="http://schemas.microsoft.com/office/powerpoint/2010/main" val="3417003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9350" y="1235075"/>
            <a:ext cx="4443413" cy="3332163"/>
          </a:xfrm>
        </p:spPr>
      </p:sp>
      <p:sp>
        <p:nvSpPr>
          <p:cNvPr id="3" name="ノート プレースホルダー 2"/>
          <p:cNvSpPr>
            <a:spLocks noGrp="1"/>
          </p:cNvSpPr>
          <p:nvPr>
            <p:ph type="body" idx="1"/>
          </p:nvPr>
        </p:nvSpPr>
        <p:spPr/>
        <p:txBody>
          <a:bodyPr/>
          <a:lstStyle/>
          <a:p>
            <a:r>
              <a:rPr kumimoji="1" lang="ja-JP" altLang="en-US" dirty="0" smtClean="0"/>
              <a:t>○計画を立てたら、次はＤｏ（実践）をします。</a:t>
            </a:r>
            <a:endParaRPr kumimoji="1" lang="en-US" altLang="ja-JP" dirty="0" smtClean="0"/>
          </a:p>
          <a:p>
            <a:r>
              <a:rPr kumimoji="1" lang="ja-JP" altLang="en-US" dirty="0" smtClean="0"/>
              <a:t>○この実践が一番大切です。</a:t>
            </a:r>
            <a:endParaRPr kumimoji="1" lang="en-US" altLang="ja-JP" dirty="0" smtClean="0"/>
          </a:p>
          <a:p>
            <a:r>
              <a:rPr kumimoji="1" lang="ja-JP" altLang="en-US" dirty="0" smtClean="0"/>
              <a:t>○児童生徒は、日々成長、変容していくので、昨日まで上手く機能していた方法が通用しなくなることがあります。</a:t>
            </a:r>
            <a:endParaRPr kumimoji="1" lang="en-US" altLang="ja-JP" dirty="0" smtClean="0"/>
          </a:p>
          <a:p>
            <a:r>
              <a:rPr kumimoji="1" lang="ja-JP" altLang="en-US" dirty="0" smtClean="0"/>
              <a:t>○したがって、実践しながら同時に振り返り、継続したり改善したりしていくことが必要です。</a:t>
            </a:r>
            <a:endParaRPr kumimoji="1" lang="en-US" altLang="ja-JP" dirty="0" smtClean="0"/>
          </a:p>
          <a:p>
            <a:r>
              <a:rPr kumimoji="1" lang="ja-JP" altLang="en-US" dirty="0" smtClean="0"/>
              <a:t>○「</a:t>
            </a:r>
            <a:r>
              <a:rPr kumimoji="1" lang="en-US" altLang="ja-JP" dirty="0" smtClean="0"/>
              <a:t>Do</a:t>
            </a:r>
            <a:r>
              <a:rPr kumimoji="1" lang="ja-JP" altLang="en-US" dirty="0" smtClean="0"/>
              <a:t>→</a:t>
            </a:r>
            <a:r>
              <a:rPr kumimoji="1" lang="en-US" altLang="ja-JP" dirty="0" smtClean="0"/>
              <a:t>Check</a:t>
            </a:r>
            <a:r>
              <a:rPr kumimoji="1" lang="ja-JP" altLang="en-US" dirty="0" smtClean="0"/>
              <a:t>→</a:t>
            </a:r>
            <a:r>
              <a:rPr kumimoji="1" lang="en-US" altLang="ja-JP" dirty="0" smtClean="0"/>
              <a:t>Action</a:t>
            </a:r>
            <a:r>
              <a:rPr kumimoji="1" lang="ja-JP" altLang="en-US" dirty="0" smtClean="0"/>
              <a:t>」を一連の活動として、繰り返すことでゴールに近づけます。</a:t>
            </a:r>
            <a:endParaRPr kumimoji="1" lang="en-US" altLang="ja-JP" dirty="0" smtClean="0"/>
          </a:p>
          <a:p>
            <a:r>
              <a:rPr kumimoji="1" lang="ja-JP" altLang="en-US" dirty="0" smtClean="0"/>
              <a:t>○実践において教師が大切にすべきことは、活動を児童生徒任せにしないことです。</a:t>
            </a:r>
            <a:endParaRPr kumimoji="1" lang="en-US" altLang="ja-JP" dirty="0" smtClean="0"/>
          </a:p>
          <a:p>
            <a:r>
              <a:rPr kumimoji="1" lang="ja-JP" altLang="en-US" dirty="0" smtClean="0"/>
              <a:t>○上手に褒めたり叱ったり、または助言したりして、常に児童生徒の活動に対して指導と評価をし続けることが大切です。</a:t>
            </a:r>
            <a:endParaRPr kumimoji="1" lang="en-US" altLang="ja-JP" dirty="0" smtClean="0"/>
          </a:p>
          <a:p>
            <a:r>
              <a:rPr kumimoji="1" lang="ja-JP" altLang="en-US" dirty="0" smtClean="0"/>
              <a:t>○また、児童生徒の状況を記録化して、次につなげていくことも大切です。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9</a:t>
            </a:fld>
            <a:endParaRPr kumimoji="1" lang="ja-JP" altLang="en-US"/>
          </a:p>
        </p:txBody>
      </p:sp>
    </p:spTree>
    <p:extLst>
      <p:ext uri="{BB962C8B-B14F-4D97-AF65-F5344CB8AC3E}">
        <p14:creationId xmlns:p14="http://schemas.microsoft.com/office/powerpoint/2010/main" val="1852320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BE7BDEE-8853-4C18-8A1F-057791474DB3}" type="datetime1">
              <a:rPr kumimoji="1" lang="ja-JP" altLang="en-US" smtClean="0"/>
              <a:t>2017/6/9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BC3066-976C-44CF-93B9-B62F35791487}" type="slidenum">
              <a:rPr lang="ja-JP" altLang="en-US" smtClean="0"/>
              <a:pPr/>
              <a:t>‹#›</a:t>
            </a:fld>
            <a:endParaRPr lang="ja-JP" altLang="en-US" dirty="0"/>
          </a:p>
        </p:txBody>
      </p:sp>
    </p:spTree>
    <p:extLst>
      <p:ext uri="{BB962C8B-B14F-4D97-AF65-F5344CB8AC3E}">
        <p14:creationId xmlns:p14="http://schemas.microsoft.com/office/powerpoint/2010/main" val="4172024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C7FBC01-8A9A-49AB-ADE3-50D462F1BA36}" type="datetime1">
              <a:rPr kumimoji="1" lang="ja-JP" altLang="en-US" smtClean="0"/>
              <a:t>2017/6/9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BC3066-976C-44CF-93B9-B62F35791487}" type="slidenum">
              <a:rPr kumimoji="1" lang="ja-JP" altLang="en-US" smtClean="0"/>
              <a:t>‹#›</a:t>
            </a:fld>
            <a:endParaRPr kumimoji="1" lang="ja-JP" altLang="en-US"/>
          </a:p>
        </p:txBody>
      </p:sp>
    </p:spTree>
    <p:extLst>
      <p:ext uri="{BB962C8B-B14F-4D97-AF65-F5344CB8AC3E}">
        <p14:creationId xmlns:p14="http://schemas.microsoft.com/office/powerpoint/2010/main" val="357111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7AE1146-892B-4366-A717-5F0693F98CE1}" type="datetime1">
              <a:rPr kumimoji="1" lang="ja-JP" altLang="en-US" smtClean="0"/>
              <a:t>2017/6/9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BC3066-976C-44CF-93B9-B62F35791487}" type="slidenum">
              <a:rPr kumimoji="1" lang="ja-JP" altLang="en-US" smtClean="0"/>
              <a:t>‹#›</a:t>
            </a:fld>
            <a:endParaRPr kumimoji="1" lang="ja-JP" altLang="en-US"/>
          </a:p>
        </p:txBody>
      </p:sp>
    </p:spTree>
    <p:extLst>
      <p:ext uri="{BB962C8B-B14F-4D97-AF65-F5344CB8AC3E}">
        <p14:creationId xmlns:p14="http://schemas.microsoft.com/office/powerpoint/2010/main" val="2734635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9BE54F7-3438-492B-8D0F-66D1A14869DC}" type="datetime1">
              <a:rPr kumimoji="1" lang="ja-JP" altLang="en-US" smtClean="0"/>
              <a:t>2017/6/9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BC3066-976C-44CF-93B9-B62F35791487}" type="slidenum">
              <a:rPr lang="ja-JP" altLang="en-US" smtClean="0"/>
              <a:pPr/>
              <a:t>‹#›</a:t>
            </a:fld>
            <a:endParaRPr lang="ja-JP" altLang="en-US" dirty="0"/>
          </a:p>
        </p:txBody>
      </p:sp>
    </p:spTree>
    <p:extLst>
      <p:ext uri="{BB962C8B-B14F-4D97-AF65-F5344CB8AC3E}">
        <p14:creationId xmlns:p14="http://schemas.microsoft.com/office/powerpoint/2010/main" val="2053839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B0B4A8-675A-42F1-A2DC-E694E3C3539B}" type="datetime1">
              <a:rPr kumimoji="1" lang="ja-JP" altLang="en-US" smtClean="0"/>
              <a:t>2017/6/9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BC3066-976C-44CF-93B9-B62F35791487}" type="slidenum">
              <a:rPr kumimoji="1" lang="ja-JP" altLang="en-US" smtClean="0"/>
              <a:t>‹#›</a:t>
            </a:fld>
            <a:endParaRPr kumimoji="1" lang="ja-JP" altLang="en-US"/>
          </a:p>
        </p:txBody>
      </p:sp>
    </p:spTree>
    <p:extLst>
      <p:ext uri="{BB962C8B-B14F-4D97-AF65-F5344CB8AC3E}">
        <p14:creationId xmlns:p14="http://schemas.microsoft.com/office/powerpoint/2010/main" val="1779768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38C1B5-7FBE-4524-B5EC-24BB2181A24D}" type="datetime1">
              <a:rPr kumimoji="1" lang="ja-JP" altLang="en-US" smtClean="0"/>
              <a:t>2017/6/9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BC3066-976C-44CF-93B9-B62F35791487}" type="slidenum">
              <a:rPr kumimoji="1" lang="ja-JP" altLang="en-US" smtClean="0"/>
              <a:t>‹#›</a:t>
            </a:fld>
            <a:endParaRPr kumimoji="1" lang="ja-JP" altLang="en-US"/>
          </a:p>
        </p:txBody>
      </p:sp>
    </p:spTree>
    <p:extLst>
      <p:ext uri="{BB962C8B-B14F-4D97-AF65-F5344CB8AC3E}">
        <p14:creationId xmlns:p14="http://schemas.microsoft.com/office/powerpoint/2010/main" val="1677708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9EC7FBA-DE8E-474D-A29C-09E042A1D132}" type="datetime1">
              <a:rPr kumimoji="1" lang="ja-JP" altLang="en-US" smtClean="0"/>
              <a:t>2017/6/9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CBC3066-976C-44CF-93B9-B62F35791487}" type="slidenum">
              <a:rPr kumimoji="1" lang="ja-JP" altLang="en-US" smtClean="0"/>
              <a:t>‹#›</a:t>
            </a:fld>
            <a:endParaRPr kumimoji="1" lang="ja-JP" altLang="en-US"/>
          </a:p>
        </p:txBody>
      </p:sp>
    </p:spTree>
    <p:extLst>
      <p:ext uri="{BB962C8B-B14F-4D97-AF65-F5344CB8AC3E}">
        <p14:creationId xmlns:p14="http://schemas.microsoft.com/office/powerpoint/2010/main" val="2197312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D16A1DA-DDA5-4E10-A29A-FDBB263C81FF}" type="datetime1">
              <a:rPr kumimoji="1" lang="ja-JP" altLang="en-US" smtClean="0"/>
              <a:t>2017/6/9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CBC3066-976C-44CF-93B9-B62F35791487}" type="slidenum">
              <a:rPr kumimoji="1" lang="ja-JP" altLang="en-US" smtClean="0"/>
              <a:t>‹#›</a:t>
            </a:fld>
            <a:endParaRPr kumimoji="1" lang="ja-JP" altLang="en-US"/>
          </a:p>
        </p:txBody>
      </p:sp>
    </p:spTree>
    <p:extLst>
      <p:ext uri="{BB962C8B-B14F-4D97-AF65-F5344CB8AC3E}">
        <p14:creationId xmlns:p14="http://schemas.microsoft.com/office/powerpoint/2010/main" val="1612137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6457D6F-555A-4081-A7B5-1665791414AD}" type="datetime1">
              <a:rPr kumimoji="1" lang="ja-JP" altLang="en-US" smtClean="0"/>
              <a:t>2017/6/9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CBC3066-976C-44CF-93B9-B62F35791487}" type="slidenum">
              <a:rPr lang="ja-JP" altLang="en-US" smtClean="0"/>
              <a:pPr/>
              <a:t>‹#›</a:t>
            </a:fld>
            <a:endParaRPr lang="ja-JP" altLang="en-US" dirty="0"/>
          </a:p>
        </p:txBody>
      </p:sp>
    </p:spTree>
    <p:extLst>
      <p:ext uri="{BB962C8B-B14F-4D97-AF65-F5344CB8AC3E}">
        <p14:creationId xmlns:p14="http://schemas.microsoft.com/office/powerpoint/2010/main" val="1450449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C5DA42-3897-45EA-9CED-00C1E9015E06}" type="datetime1">
              <a:rPr kumimoji="1" lang="ja-JP" altLang="en-US" smtClean="0"/>
              <a:t>2017/6/9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BC3066-976C-44CF-93B9-B62F35791487}" type="slidenum">
              <a:rPr kumimoji="1" lang="ja-JP" altLang="en-US" smtClean="0"/>
              <a:t>‹#›</a:t>
            </a:fld>
            <a:endParaRPr kumimoji="1" lang="ja-JP" altLang="en-US"/>
          </a:p>
        </p:txBody>
      </p:sp>
    </p:spTree>
    <p:extLst>
      <p:ext uri="{BB962C8B-B14F-4D97-AF65-F5344CB8AC3E}">
        <p14:creationId xmlns:p14="http://schemas.microsoft.com/office/powerpoint/2010/main" val="36077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0488906-824F-4434-8230-2EF0257722EF}" type="datetime1">
              <a:rPr kumimoji="1" lang="ja-JP" altLang="en-US" smtClean="0"/>
              <a:t>2017/6/9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BC3066-976C-44CF-93B9-B62F35791487}" type="slidenum">
              <a:rPr kumimoji="1" lang="ja-JP" altLang="en-US" smtClean="0"/>
              <a:t>‹#›</a:t>
            </a:fld>
            <a:endParaRPr kumimoji="1" lang="ja-JP" altLang="en-US"/>
          </a:p>
        </p:txBody>
      </p:sp>
    </p:spTree>
    <p:extLst>
      <p:ext uri="{BB962C8B-B14F-4D97-AF65-F5344CB8AC3E}">
        <p14:creationId xmlns:p14="http://schemas.microsoft.com/office/powerpoint/2010/main" val="150698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7F8C694-BE97-4DC4-96BC-7AC4AEE7E85D}" type="datetime1">
              <a:rPr kumimoji="1" lang="ja-JP" altLang="en-US" smtClean="0"/>
              <a:t>2017/6/9</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CBC3066-976C-44CF-93B9-B62F35791487}" type="slidenum">
              <a:rPr kumimoji="1" lang="ja-JP" altLang="en-US" smtClean="0"/>
              <a:t>‹#›</a:t>
            </a:fld>
            <a:endParaRPr kumimoji="1" lang="ja-JP" altLang="en-US"/>
          </a:p>
        </p:txBody>
      </p:sp>
    </p:spTree>
    <p:extLst>
      <p:ext uri="{BB962C8B-B14F-4D97-AF65-F5344CB8AC3E}">
        <p14:creationId xmlns:p14="http://schemas.microsoft.com/office/powerpoint/2010/main" val="1387602240"/>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Grp="1" noChangeArrowheads="1"/>
          </p:cNvSpPr>
          <p:nvPr>
            <p:ph type="subTitle" idx="1"/>
          </p:nvPr>
        </p:nvSpPr>
        <p:spPr bwMode="auto">
          <a:xfrm>
            <a:off x="3395492" y="4852950"/>
            <a:ext cx="5119858" cy="1241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lIns="67500" tIns="35100" rIns="67500" bIns="35100" rtlCol="0">
            <a:normAutofit/>
          </a:bodyPr>
          <a:lstStyle>
            <a:lvl1pPr>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9pPr>
          </a:lstStyle>
          <a:p>
            <a:pPr algn="r">
              <a:spcBef>
                <a:spcPts val="431"/>
              </a:spcBef>
              <a:buClr>
                <a:srgbClr val="000000"/>
              </a:buClr>
              <a:buNone/>
            </a:pPr>
            <a:r>
              <a:rPr lang="en-US" altLang="en-US" sz="2400" dirty="0" err="1" smtClean="0">
                <a:solidFill>
                  <a:srgbClr val="696464"/>
                </a:solidFill>
                <a:latin typeface="ＭＳ ゴシック" panose="020B0609070205080204" pitchFamily="49" charset="-128"/>
                <a:ea typeface="ＭＳ ゴシック" panose="020B0609070205080204" pitchFamily="49" charset="-128"/>
              </a:rPr>
              <a:t>平成</a:t>
            </a:r>
            <a:r>
              <a:rPr lang="ja-JP" altLang="en-US" sz="2400" dirty="0" smtClean="0">
                <a:solidFill>
                  <a:srgbClr val="696464"/>
                </a:solidFill>
                <a:latin typeface="ＭＳ ゴシック" panose="020B0609070205080204" pitchFamily="49" charset="-128"/>
                <a:ea typeface="ＭＳ ゴシック" panose="020B0609070205080204" pitchFamily="49" charset="-128"/>
              </a:rPr>
              <a:t>　　</a:t>
            </a:r>
            <a:r>
              <a:rPr lang="en-US" altLang="en-US" sz="2400" dirty="0" smtClean="0">
                <a:solidFill>
                  <a:srgbClr val="696464"/>
                </a:solidFill>
                <a:latin typeface="ＭＳ ゴシック" panose="020B0609070205080204" pitchFamily="49" charset="-128"/>
                <a:ea typeface="ＭＳ ゴシック" panose="020B0609070205080204" pitchFamily="49" charset="-128"/>
              </a:rPr>
              <a:t>年</a:t>
            </a:r>
            <a:r>
              <a:rPr lang="ja-JP" altLang="en-US" sz="2400" dirty="0" smtClean="0">
                <a:solidFill>
                  <a:srgbClr val="696464"/>
                </a:solidFill>
                <a:latin typeface="ＭＳ ゴシック" panose="020B0609070205080204" pitchFamily="49" charset="-128"/>
                <a:ea typeface="ＭＳ ゴシック" panose="020B0609070205080204" pitchFamily="49" charset="-128"/>
              </a:rPr>
              <a:t>　</a:t>
            </a:r>
            <a:r>
              <a:rPr lang="en-US" altLang="en-US" sz="2400" dirty="0" smtClean="0">
                <a:solidFill>
                  <a:srgbClr val="696464"/>
                </a:solidFill>
                <a:latin typeface="ＭＳ ゴシック" panose="020B0609070205080204" pitchFamily="49" charset="-128"/>
                <a:ea typeface="ＭＳ ゴシック" panose="020B0609070205080204" pitchFamily="49" charset="-128"/>
              </a:rPr>
              <a:t>月</a:t>
            </a:r>
            <a:r>
              <a:rPr lang="ja-JP" altLang="en-US" sz="2400" dirty="0" smtClean="0">
                <a:solidFill>
                  <a:srgbClr val="696464"/>
                </a:solidFill>
                <a:latin typeface="ＭＳ ゴシック" panose="020B0609070205080204" pitchFamily="49" charset="-128"/>
                <a:ea typeface="ＭＳ ゴシック" panose="020B0609070205080204" pitchFamily="49" charset="-128"/>
              </a:rPr>
              <a:t>　　日</a:t>
            </a:r>
            <a:r>
              <a:rPr lang="en-US" altLang="en-US" sz="2400" dirty="0" smtClean="0">
                <a:solidFill>
                  <a:srgbClr val="696464"/>
                </a:solidFill>
                <a:latin typeface="ＭＳ ゴシック" panose="020B0609070205080204" pitchFamily="49" charset="-128"/>
                <a:ea typeface="ＭＳ ゴシック" panose="020B0609070205080204" pitchFamily="49" charset="-128"/>
              </a:rPr>
              <a:t>（</a:t>
            </a:r>
            <a:r>
              <a:rPr lang="ja-JP" altLang="en-US" sz="2400" dirty="0" smtClean="0">
                <a:solidFill>
                  <a:srgbClr val="696464"/>
                </a:solidFill>
                <a:latin typeface="ＭＳ ゴシック" panose="020B0609070205080204" pitchFamily="49" charset="-128"/>
                <a:ea typeface="ＭＳ ゴシック" panose="020B0609070205080204" pitchFamily="49" charset="-128"/>
              </a:rPr>
              <a:t>　）</a:t>
            </a:r>
            <a:endParaRPr lang="en-US" altLang="ja-JP" sz="2400" dirty="0">
              <a:solidFill>
                <a:srgbClr val="696464"/>
              </a:solidFill>
              <a:latin typeface="ＭＳ ゴシック" panose="020B0609070205080204" pitchFamily="49" charset="-128"/>
              <a:ea typeface="ＭＳ ゴシック" panose="020B0609070205080204" pitchFamily="49" charset="-128"/>
            </a:endParaRPr>
          </a:p>
          <a:p>
            <a:pPr algn="r">
              <a:spcBef>
                <a:spcPts val="431"/>
              </a:spcBef>
              <a:buClr>
                <a:srgbClr val="000000"/>
              </a:buClr>
              <a:buNone/>
            </a:pPr>
            <a:r>
              <a:rPr lang="ja-JP" altLang="en-US" sz="2400" dirty="0">
                <a:solidFill>
                  <a:srgbClr val="696464"/>
                </a:solidFill>
                <a:latin typeface="ＭＳ ゴシック" panose="020B0609070205080204" pitchFamily="49" charset="-128"/>
                <a:ea typeface="ＭＳ ゴシック" panose="020B0609070205080204" pitchFamily="49" charset="-128"/>
              </a:rPr>
              <a:t>　</a:t>
            </a:r>
            <a:endParaRPr lang="en-US" altLang="en-US" sz="2400" dirty="0">
              <a:solidFill>
                <a:srgbClr val="696464"/>
              </a:solidFill>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FCBC3066-976C-44CF-93B9-B62F35791487}" type="slidenum">
              <a:rPr kumimoji="1" lang="ja-JP" altLang="en-US" smtClean="0"/>
              <a:t>1</a:t>
            </a:fld>
            <a:endParaRPr kumimoji="1" lang="ja-JP" altLang="en-US"/>
          </a:p>
        </p:txBody>
      </p:sp>
      <p:sp>
        <p:nvSpPr>
          <p:cNvPr id="7" name="Text Box 1"/>
          <p:cNvSpPr txBox="1">
            <a:spLocks noChangeArrowheads="1"/>
          </p:cNvSpPr>
          <p:nvPr/>
        </p:nvSpPr>
        <p:spPr bwMode="auto">
          <a:xfrm>
            <a:off x="685800" y="2971800"/>
            <a:ext cx="7829550" cy="1423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lIns="68580" tIns="34290" rIns="68580" bIns="34290" rtlCol="0" anchor="b">
            <a:noAutofit/>
          </a:bodyPr>
          <a:lstStyle>
            <a:lvl1pPr algn="ctr" defTabSz="914400" rtl="0" eaLnBrk="1" latinLnBrk="0" hangingPunct="1">
              <a:lnSpc>
                <a:spcPct val="90000"/>
              </a:lnSpc>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3200" kern="1200">
                <a:solidFill>
                  <a:schemeClr val="tx1"/>
                </a:solidFill>
                <a:latin typeface="Calibri" panose="020F0502020204030204" pitchFamily="34" charset="0"/>
                <a:ea typeface="ＭＳ Ｐゴシック" panose="020B0600070205080204" pitchFamily="50" charset="-128"/>
                <a:cs typeface="+mj-cs"/>
              </a:defRPr>
            </a:lvl1pPr>
            <a:lvl2pPr marL="742950" indent="-28575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Calibri" panose="020F0502020204030204" pitchFamily="34" charset="0"/>
                <a:ea typeface="ＭＳ Ｐゴシック" panose="020B0600070205080204" pitchFamily="50" charset="-128"/>
              </a:defRPr>
            </a:lvl9pPr>
          </a:lstStyle>
          <a:p>
            <a:pPr>
              <a:spcBef>
                <a:spcPts val="431"/>
              </a:spcBef>
              <a:buClr>
                <a:srgbClr val="000000"/>
              </a:buClr>
              <a:buNone/>
            </a:pPr>
            <a:r>
              <a:rPr lang="ja-JP" altLang="en-US" sz="6000" dirty="0" smtClean="0">
                <a:solidFill>
                  <a:srgbClr val="696464"/>
                </a:solidFill>
                <a:latin typeface="ＭＳ ゴシック" panose="020B0609070205080204" pitchFamily="49" charset="-128"/>
                <a:ea typeface="ＭＳ ゴシック" panose="020B0609070205080204" pitchFamily="49" charset="-128"/>
              </a:rPr>
              <a:t>学級経営</a:t>
            </a:r>
            <a:endParaRPr lang="en-US" altLang="ja-JP" sz="6000" dirty="0" smtClean="0">
              <a:solidFill>
                <a:srgbClr val="696464"/>
              </a:solidFill>
              <a:latin typeface="ＭＳ ゴシック" panose="020B0609070205080204" pitchFamily="49" charset="-128"/>
              <a:ea typeface="ＭＳ ゴシック" panose="020B0609070205080204" pitchFamily="49" charset="-128"/>
            </a:endParaRPr>
          </a:p>
          <a:p>
            <a:pPr algn="l">
              <a:spcBef>
                <a:spcPts val="431"/>
              </a:spcBef>
              <a:buClr>
                <a:srgbClr val="000000"/>
              </a:buClr>
              <a:buNone/>
            </a:pPr>
            <a:endParaRPr lang="en-US" altLang="ja-JP" sz="4000" dirty="0" smtClean="0">
              <a:solidFill>
                <a:srgbClr val="696464"/>
              </a:solidFill>
              <a:latin typeface="ＭＳ ゴシック" panose="020B0609070205080204" pitchFamily="49" charset="-128"/>
              <a:ea typeface="ＭＳ ゴシック" panose="020B0609070205080204" pitchFamily="49" charset="-128"/>
            </a:endParaRPr>
          </a:p>
          <a:p>
            <a:pPr>
              <a:spcBef>
                <a:spcPts val="431"/>
              </a:spcBef>
              <a:buClr>
                <a:srgbClr val="000000"/>
              </a:buClr>
              <a:buNone/>
            </a:pPr>
            <a:r>
              <a:rPr lang="ja-JP" altLang="en-US" sz="4000" dirty="0" smtClean="0">
                <a:solidFill>
                  <a:srgbClr val="696464"/>
                </a:solidFill>
                <a:latin typeface="ＭＳ ゴシック" panose="020B0609070205080204" pitchFamily="49" charset="-128"/>
                <a:ea typeface="ＭＳ ゴシック" panose="020B0609070205080204" pitchFamily="49" charset="-128"/>
              </a:rPr>
              <a:t>ＰＤＣＡマネジメントサイクルを踏まえた学級経営の在り方</a:t>
            </a:r>
            <a:endParaRPr lang="en-US" altLang="en-US" sz="4000" dirty="0">
              <a:solidFill>
                <a:srgbClr val="696464"/>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1807226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89360" y="1051267"/>
            <a:ext cx="7042373" cy="1163387"/>
          </a:xfrm>
          <a:prstGeom prst="rect">
            <a:avLst/>
          </a:prstGeom>
          <a:solidFill>
            <a:srgbClr val="FFCCFF"/>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ja-JP" sz="7200" dirty="0">
                <a:solidFill>
                  <a:schemeClr val="tx1"/>
                </a:solidFill>
                <a:latin typeface="+mn-ea"/>
              </a:rPr>
              <a:t>C</a:t>
            </a:r>
            <a:r>
              <a:rPr lang="ja-JP" altLang="en-US" sz="7200" dirty="0">
                <a:solidFill>
                  <a:schemeClr val="tx1"/>
                </a:solidFill>
                <a:latin typeface="+mn-ea"/>
              </a:rPr>
              <a:t>ｈｅｃｋ（評価）</a:t>
            </a:r>
          </a:p>
        </p:txBody>
      </p:sp>
      <p:sp>
        <p:nvSpPr>
          <p:cNvPr id="4" name="正方形/長方形 3"/>
          <p:cNvSpPr/>
          <p:nvPr/>
        </p:nvSpPr>
        <p:spPr>
          <a:xfrm>
            <a:off x="1562877" y="2593783"/>
            <a:ext cx="7142583" cy="1338828"/>
          </a:xfrm>
          <a:prstGeom prst="rect">
            <a:avLst/>
          </a:prstGeom>
          <a:solidFill>
            <a:schemeClr val="bg2"/>
          </a:solidFill>
        </p:spPr>
        <p:txBody>
          <a:bodyPr wrap="square">
            <a:spAutoFit/>
          </a:bodyPr>
          <a:lstStyle/>
          <a:p>
            <a:r>
              <a:rPr lang="ja-JP" altLang="en-US" sz="4050" dirty="0">
                <a:latin typeface="+mj-ea"/>
                <a:ea typeface="+mj-ea"/>
              </a:rPr>
              <a:t>自分たちの活動を</a:t>
            </a:r>
            <a:r>
              <a:rPr lang="ja-JP" altLang="en-US" sz="4050" dirty="0" smtClean="0">
                <a:latin typeface="+mj-ea"/>
                <a:ea typeface="+mj-ea"/>
              </a:rPr>
              <a:t>振り返る時間</a:t>
            </a:r>
            <a:r>
              <a:rPr lang="ja-JP" altLang="en-US" sz="4050" dirty="0">
                <a:latin typeface="+mj-ea"/>
                <a:ea typeface="+mj-ea"/>
              </a:rPr>
              <a:t>と場を</a:t>
            </a:r>
            <a:r>
              <a:rPr lang="ja-JP" altLang="en-US" sz="4050" dirty="0" smtClean="0">
                <a:latin typeface="+mj-ea"/>
                <a:ea typeface="+mj-ea"/>
              </a:rPr>
              <a:t>保障する。</a:t>
            </a:r>
            <a:endParaRPr lang="ja-JP" altLang="en-US" sz="4050" dirty="0">
              <a:latin typeface="+mj-ea"/>
              <a:ea typeface="+mj-ea"/>
            </a:endParaRPr>
          </a:p>
        </p:txBody>
      </p:sp>
      <p:sp>
        <p:nvSpPr>
          <p:cNvPr id="6" name="正方形/長方形 5"/>
          <p:cNvSpPr/>
          <p:nvPr/>
        </p:nvSpPr>
        <p:spPr>
          <a:xfrm>
            <a:off x="389360" y="4294248"/>
            <a:ext cx="8316100" cy="2062103"/>
          </a:xfrm>
          <a:prstGeom prst="rect">
            <a:avLst/>
          </a:prstGeom>
          <a:solidFill>
            <a:schemeClr val="accent4">
              <a:lumMod val="20000"/>
              <a:lumOff val="80000"/>
            </a:schemeClr>
          </a:solidFill>
        </p:spPr>
        <p:txBody>
          <a:bodyPr wrap="square">
            <a:spAutoFit/>
          </a:bodyPr>
          <a:lstStyle/>
          <a:p>
            <a:r>
              <a:rPr lang="ja-JP" altLang="en-US" sz="3200" dirty="0">
                <a:latin typeface="ＭＳ ゴシック" panose="020B0609070205080204" pitchFamily="49" charset="-128"/>
                <a:ea typeface="ＭＳ ゴシック" panose="020B0609070205080204" pitchFamily="49" charset="-128"/>
              </a:rPr>
              <a:t>様々な取組は、一見すると別々のもののように思われるが、目指すゴールは</a:t>
            </a:r>
            <a:r>
              <a:rPr lang="ja-JP" altLang="en-US" sz="3200" dirty="0" smtClean="0">
                <a:latin typeface="ＭＳ ゴシック" panose="020B0609070205080204" pitchFamily="49" charset="-128"/>
                <a:ea typeface="ＭＳ ゴシック" panose="020B0609070205080204" pitchFamily="49" charset="-128"/>
              </a:rPr>
              <a:t>、学校の教育</a:t>
            </a:r>
            <a:r>
              <a:rPr lang="ja-JP" altLang="en-US" sz="3200" dirty="0">
                <a:latin typeface="ＭＳ ゴシック" panose="020B0609070205080204" pitchFamily="49" charset="-128"/>
                <a:ea typeface="ＭＳ ゴシック" panose="020B0609070205080204" pitchFamily="49" charset="-128"/>
              </a:rPr>
              <a:t>目標の実現であること意識して指導することが</a:t>
            </a:r>
            <a:r>
              <a:rPr lang="ja-JP" altLang="en-US" sz="3200" dirty="0" smtClean="0">
                <a:latin typeface="ＭＳ ゴシック" panose="020B0609070205080204" pitchFamily="49" charset="-128"/>
                <a:ea typeface="ＭＳ ゴシック" panose="020B0609070205080204" pitchFamily="49" charset="-128"/>
              </a:rPr>
              <a:t>大切です。</a:t>
            </a:r>
            <a:endParaRPr lang="ja-JP" altLang="en-US" sz="3200" dirty="0">
              <a:latin typeface="ＭＳ ゴシック" panose="020B0609070205080204" pitchFamily="49" charset="-128"/>
              <a:ea typeface="ＭＳ ゴシック" panose="020B0609070205080204" pitchFamily="49" charset="-128"/>
            </a:endParaRPr>
          </a:p>
        </p:txBody>
      </p:sp>
      <p:sp>
        <p:nvSpPr>
          <p:cNvPr id="5" name="スライド番号プレースホルダー 4"/>
          <p:cNvSpPr>
            <a:spLocks noGrp="1"/>
          </p:cNvSpPr>
          <p:nvPr>
            <p:ph type="sldNum" sz="quarter" idx="12"/>
          </p:nvPr>
        </p:nvSpPr>
        <p:spPr/>
        <p:txBody>
          <a:bodyPr/>
          <a:lstStyle/>
          <a:p>
            <a:fld id="{FCBC3066-976C-44CF-93B9-B62F35791487}" type="slidenum">
              <a:rPr kumimoji="1" lang="ja-JP" altLang="en-US" smtClean="0"/>
              <a:t>10</a:t>
            </a:fld>
            <a:endParaRPr kumimoji="1" lang="ja-JP" altLang="en-US"/>
          </a:p>
        </p:txBody>
      </p:sp>
      <p:sp>
        <p:nvSpPr>
          <p:cNvPr id="9" name="タイトル 1"/>
          <p:cNvSpPr txBox="1">
            <a:spLocks/>
          </p:cNvSpPr>
          <p:nvPr/>
        </p:nvSpPr>
        <p:spPr>
          <a:xfrm>
            <a:off x="0" y="0"/>
            <a:ext cx="9144000" cy="626269"/>
          </a:xfrm>
          <a:prstGeom prst="rect">
            <a:avLst/>
          </a:prstGeom>
          <a:solidFill>
            <a:srgbClr val="92D050"/>
          </a:solidFill>
        </p:spPr>
        <p:txBody>
          <a:bodyPr vert="horz" lIns="68580" tIns="34290" rIns="68580" bIns="34290" rtlCol="0" anchor="ctr">
            <a:normAutofit fontScale="850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300" dirty="0" smtClean="0">
                <a:solidFill>
                  <a:prstClr val="black"/>
                </a:solidFill>
                <a:latin typeface="+mj-ea"/>
              </a:rPr>
              <a:t>（２）ＰＤＣＡ</a:t>
            </a:r>
            <a:r>
              <a:rPr lang="ja-JP" altLang="en-US" sz="3300" dirty="0">
                <a:solidFill>
                  <a:prstClr val="black"/>
                </a:solidFill>
                <a:latin typeface="+mj-ea"/>
              </a:rPr>
              <a:t>の</a:t>
            </a:r>
            <a:r>
              <a:rPr lang="ja-JP" altLang="en-US" sz="3300" dirty="0" smtClean="0">
                <a:solidFill>
                  <a:prstClr val="black"/>
                </a:solidFill>
                <a:latin typeface="+mj-ea"/>
              </a:rPr>
              <a:t>マネジメント・サイクル</a:t>
            </a:r>
            <a:r>
              <a:rPr lang="ja-JP" altLang="en-US" sz="3300" dirty="0">
                <a:solidFill>
                  <a:prstClr val="black"/>
                </a:solidFill>
                <a:latin typeface="+mj-ea"/>
              </a:rPr>
              <a:t>を踏まえた学級経営</a:t>
            </a:r>
          </a:p>
        </p:txBody>
      </p:sp>
      <p:sp>
        <p:nvSpPr>
          <p:cNvPr id="10" name="右矢印 9"/>
          <p:cNvSpPr/>
          <p:nvPr/>
        </p:nvSpPr>
        <p:spPr>
          <a:xfrm>
            <a:off x="389360" y="2947650"/>
            <a:ext cx="1101509" cy="7070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931371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12207" y="1006848"/>
            <a:ext cx="6792686" cy="1235139"/>
          </a:xfrm>
          <a:prstGeom prst="rect">
            <a:avLst/>
          </a:prstGeom>
          <a:solidFill>
            <a:srgbClr val="FFCCFF"/>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ja-JP" sz="7200" dirty="0">
                <a:solidFill>
                  <a:schemeClr val="tx1"/>
                </a:solidFill>
                <a:latin typeface="+mj-ea"/>
                <a:ea typeface="+mj-ea"/>
              </a:rPr>
              <a:t>A</a:t>
            </a:r>
            <a:r>
              <a:rPr lang="ja-JP" altLang="en-US" sz="7200" dirty="0">
                <a:solidFill>
                  <a:schemeClr val="tx1"/>
                </a:solidFill>
                <a:latin typeface="+mj-ea"/>
                <a:ea typeface="+mj-ea"/>
              </a:rPr>
              <a:t>ｃｔｉｏｎ（改善）</a:t>
            </a:r>
          </a:p>
        </p:txBody>
      </p:sp>
      <p:sp>
        <p:nvSpPr>
          <p:cNvPr id="5" name="正方形/長方形 4"/>
          <p:cNvSpPr/>
          <p:nvPr/>
        </p:nvSpPr>
        <p:spPr>
          <a:xfrm>
            <a:off x="1189840" y="2690112"/>
            <a:ext cx="7520100" cy="784830"/>
          </a:xfrm>
          <a:prstGeom prst="rect">
            <a:avLst/>
          </a:prstGeom>
          <a:solidFill>
            <a:schemeClr val="bg2"/>
          </a:solidFill>
        </p:spPr>
        <p:txBody>
          <a:bodyPr wrap="square">
            <a:spAutoFit/>
          </a:bodyPr>
          <a:lstStyle/>
          <a:p>
            <a:r>
              <a:rPr lang="ja-JP" altLang="en-US" sz="4050" dirty="0">
                <a:latin typeface="+mj-ea"/>
                <a:ea typeface="+mj-ea"/>
              </a:rPr>
              <a:t>児童生徒</a:t>
            </a:r>
            <a:r>
              <a:rPr lang="ja-JP" altLang="en-US" sz="4500" dirty="0">
                <a:latin typeface="+mj-ea"/>
                <a:ea typeface="+mj-ea"/>
              </a:rPr>
              <a:t>の主体性を尊重</a:t>
            </a:r>
            <a:r>
              <a:rPr lang="ja-JP" altLang="en-US" sz="4500" dirty="0" smtClean="0">
                <a:latin typeface="+mj-ea"/>
                <a:ea typeface="+mj-ea"/>
              </a:rPr>
              <a:t>する。</a:t>
            </a:r>
            <a:endParaRPr lang="en-US" altLang="ja-JP" sz="4500" dirty="0">
              <a:latin typeface="+mj-ea"/>
              <a:ea typeface="+mj-ea"/>
            </a:endParaRPr>
          </a:p>
        </p:txBody>
      </p:sp>
      <p:sp>
        <p:nvSpPr>
          <p:cNvPr id="6" name="正方形/長方形 5"/>
          <p:cNvSpPr/>
          <p:nvPr/>
        </p:nvSpPr>
        <p:spPr>
          <a:xfrm>
            <a:off x="1189840" y="4584312"/>
            <a:ext cx="7520100" cy="1962076"/>
          </a:xfrm>
          <a:prstGeom prst="rect">
            <a:avLst/>
          </a:prstGeom>
          <a:solidFill>
            <a:schemeClr val="accent4">
              <a:lumMod val="20000"/>
              <a:lumOff val="80000"/>
            </a:schemeClr>
          </a:solidFill>
        </p:spPr>
        <p:txBody>
          <a:bodyPr wrap="square">
            <a:spAutoFit/>
          </a:bodyPr>
          <a:lstStyle/>
          <a:p>
            <a:r>
              <a:rPr lang="ja-JP" altLang="en-US" sz="4050" dirty="0">
                <a:latin typeface="ＭＳ ゴシック" panose="020B0609070205080204" pitchFamily="49" charset="-128"/>
                <a:ea typeface="ＭＳ ゴシック" panose="020B0609070205080204" pitchFamily="49" charset="-128"/>
              </a:rPr>
              <a:t>児童生徒が決めたことを応援する立場で指導するゆとりを</a:t>
            </a:r>
            <a:r>
              <a:rPr lang="ja-JP" altLang="en-US" sz="4050" dirty="0" smtClean="0">
                <a:latin typeface="ＭＳ ゴシック" panose="020B0609070205080204" pitchFamily="49" charset="-128"/>
                <a:ea typeface="ＭＳ ゴシック" panose="020B0609070205080204" pitchFamily="49" charset="-128"/>
              </a:rPr>
              <a:t>もつことが大切です。</a:t>
            </a:r>
            <a:endParaRPr lang="ja-JP" altLang="en-US" sz="405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FCBC3066-976C-44CF-93B9-B62F35791487}" type="slidenum">
              <a:rPr kumimoji="1" lang="ja-JP" altLang="en-US" smtClean="0"/>
              <a:t>11</a:t>
            </a:fld>
            <a:endParaRPr kumimoji="1" lang="ja-JP" altLang="en-US"/>
          </a:p>
        </p:txBody>
      </p:sp>
      <p:sp>
        <p:nvSpPr>
          <p:cNvPr id="9" name="タイトル 1"/>
          <p:cNvSpPr txBox="1">
            <a:spLocks/>
          </p:cNvSpPr>
          <p:nvPr/>
        </p:nvSpPr>
        <p:spPr>
          <a:xfrm>
            <a:off x="0" y="-26565"/>
            <a:ext cx="9144000" cy="626269"/>
          </a:xfrm>
          <a:prstGeom prst="rect">
            <a:avLst/>
          </a:prstGeom>
          <a:solidFill>
            <a:srgbClr val="92D050"/>
          </a:solidFill>
        </p:spPr>
        <p:txBody>
          <a:bodyPr vert="horz" lIns="68580" tIns="34290" rIns="68580" bIns="34290" rtlCol="0" anchor="ctr">
            <a:normAutofit fontScale="850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300" dirty="0" smtClean="0">
                <a:solidFill>
                  <a:prstClr val="black"/>
                </a:solidFill>
                <a:latin typeface="+mj-ea"/>
              </a:rPr>
              <a:t>（２）ＰＤＣＡ</a:t>
            </a:r>
            <a:r>
              <a:rPr lang="ja-JP" altLang="en-US" sz="3300" dirty="0">
                <a:solidFill>
                  <a:prstClr val="black"/>
                </a:solidFill>
                <a:latin typeface="+mj-ea"/>
              </a:rPr>
              <a:t>の</a:t>
            </a:r>
            <a:r>
              <a:rPr lang="ja-JP" altLang="en-US" sz="3300" dirty="0" smtClean="0">
                <a:solidFill>
                  <a:prstClr val="black"/>
                </a:solidFill>
                <a:latin typeface="+mj-ea"/>
              </a:rPr>
              <a:t>マネジメント・サイクル</a:t>
            </a:r>
            <a:r>
              <a:rPr lang="ja-JP" altLang="en-US" sz="3300" dirty="0">
                <a:solidFill>
                  <a:prstClr val="black"/>
                </a:solidFill>
                <a:latin typeface="+mj-ea"/>
              </a:rPr>
              <a:t>を踏まえた学級経営</a:t>
            </a:r>
          </a:p>
        </p:txBody>
      </p:sp>
      <p:sp>
        <p:nvSpPr>
          <p:cNvPr id="10" name="テキスト ボックス 9"/>
          <p:cNvSpPr txBox="1"/>
          <p:nvPr/>
        </p:nvSpPr>
        <p:spPr>
          <a:xfrm>
            <a:off x="1189840" y="3701778"/>
            <a:ext cx="7520100" cy="646331"/>
          </a:xfrm>
          <a:prstGeom prst="rect">
            <a:avLst/>
          </a:prstGeom>
          <a:solidFill>
            <a:srgbClr val="CCFFCC"/>
          </a:solidFill>
          <a:ln>
            <a:solidFill>
              <a:srgbClr val="00B050"/>
            </a:solidFill>
          </a:ln>
        </p:spPr>
        <p:txBody>
          <a:bodyPr wrap="square" rtlCol="0">
            <a:spAutoFit/>
          </a:bodyPr>
          <a:lstStyle/>
          <a:p>
            <a:r>
              <a:rPr lang="en-US" altLang="ja-JP" sz="3600" dirty="0" smtClean="0"/>
              <a:t>※</a:t>
            </a:r>
            <a:r>
              <a:rPr lang="ja-JP" altLang="en-US" sz="3600" dirty="0" smtClean="0"/>
              <a:t>児童</a:t>
            </a:r>
            <a:r>
              <a:rPr lang="ja-JP" altLang="en-US" sz="3600" dirty="0"/>
              <a:t>生徒</a:t>
            </a:r>
            <a:r>
              <a:rPr lang="ja-JP" altLang="en-US" sz="3600" dirty="0" smtClean="0"/>
              <a:t>に考えさせる時間の保障</a:t>
            </a:r>
            <a:endParaRPr kumimoji="1" lang="ja-JP" altLang="en-US" sz="3600" dirty="0"/>
          </a:p>
        </p:txBody>
      </p:sp>
      <p:sp>
        <p:nvSpPr>
          <p:cNvPr id="11" name="右矢印 10"/>
          <p:cNvSpPr/>
          <p:nvPr/>
        </p:nvSpPr>
        <p:spPr>
          <a:xfrm>
            <a:off x="312207" y="2660284"/>
            <a:ext cx="800480" cy="7070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244210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FCBC3066-976C-44CF-93B9-B62F35791487}" type="slidenum">
              <a:rPr kumimoji="1" lang="ja-JP" altLang="en-US" smtClean="0"/>
              <a:t>12</a:t>
            </a:fld>
            <a:endParaRPr kumimoji="1" lang="ja-JP" altLang="en-US"/>
          </a:p>
        </p:txBody>
      </p:sp>
      <p:sp>
        <p:nvSpPr>
          <p:cNvPr id="6" name="タイトル 1"/>
          <p:cNvSpPr txBox="1">
            <a:spLocks/>
          </p:cNvSpPr>
          <p:nvPr/>
        </p:nvSpPr>
        <p:spPr>
          <a:xfrm>
            <a:off x="0" y="-13304"/>
            <a:ext cx="9144000" cy="626269"/>
          </a:xfrm>
          <a:prstGeom prst="rect">
            <a:avLst/>
          </a:prstGeom>
          <a:solidFill>
            <a:srgbClr val="92D050"/>
          </a:solidFill>
        </p:spPr>
        <p:txBody>
          <a:bodyPr vert="horz" lIns="68580" tIns="34290" rIns="68580" bIns="34290" rtlCol="0" anchor="ctr">
            <a:normAutofit fontScale="850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300" dirty="0" smtClean="0">
                <a:solidFill>
                  <a:prstClr val="black"/>
                </a:solidFill>
                <a:latin typeface="+mj-ea"/>
              </a:rPr>
              <a:t>（２）ＰＤＣＡ</a:t>
            </a:r>
            <a:r>
              <a:rPr lang="ja-JP" altLang="en-US" sz="3300" dirty="0">
                <a:solidFill>
                  <a:prstClr val="black"/>
                </a:solidFill>
                <a:latin typeface="+mj-ea"/>
              </a:rPr>
              <a:t>の</a:t>
            </a:r>
            <a:r>
              <a:rPr lang="ja-JP" altLang="en-US" sz="3300" dirty="0" smtClean="0">
                <a:solidFill>
                  <a:prstClr val="black"/>
                </a:solidFill>
                <a:latin typeface="+mj-ea"/>
              </a:rPr>
              <a:t>マネジメント・サイクル</a:t>
            </a:r>
            <a:r>
              <a:rPr lang="ja-JP" altLang="en-US" sz="3300" dirty="0">
                <a:solidFill>
                  <a:prstClr val="black"/>
                </a:solidFill>
                <a:latin typeface="+mj-ea"/>
              </a:rPr>
              <a:t>を踏まえた学級経営</a:t>
            </a:r>
          </a:p>
        </p:txBody>
      </p:sp>
      <p:sp>
        <p:nvSpPr>
          <p:cNvPr id="7" name="タイトル 1"/>
          <p:cNvSpPr txBox="1">
            <a:spLocks/>
          </p:cNvSpPr>
          <p:nvPr/>
        </p:nvSpPr>
        <p:spPr>
          <a:xfrm>
            <a:off x="160085" y="777060"/>
            <a:ext cx="5977473" cy="822162"/>
          </a:xfrm>
          <a:prstGeom prst="rect">
            <a:avLst/>
          </a:prstGeom>
        </p:spPr>
        <p:txBody>
          <a:bodyPr>
            <a:no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800" b="1" dirty="0" smtClean="0">
                <a:latin typeface="ＭＳ ゴシック" panose="020B0609070205080204" pitchFamily="49" charset="-128"/>
                <a:ea typeface="ＭＳ ゴシック" panose="020B0609070205080204" pitchFamily="49" charset="-128"/>
              </a:rPr>
              <a:t>ＰＤＣＡのマネジメント・サイクルの</a:t>
            </a:r>
            <a:r>
              <a:rPr lang="ja-JP" altLang="en-US" sz="2800" b="1" dirty="0">
                <a:latin typeface="ＭＳ ゴシック" panose="020B0609070205080204" pitchFamily="49" charset="-128"/>
                <a:ea typeface="ＭＳ ゴシック" panose="020B0609070205080204" pitchFamily="49" charset="-128"/>
              </a:rPr>
              <a:t>留意</a:t>
            </a:r>
            <a:r>
              <a:rPr lang="ja-JP" altLang="en-US" sz="2800" b="1" dirty="0" smtClean="0">
                <a:latin typeface="ＭＳ ゴシック" panose="020B0609070205080204" pitchFamily="49" charset="-128"/>
                <a:ea typeface="ＭＳ ゴシック" panose="020B0609070205080204" pitchFamily="49" charset="-128"/>
              </a:rPr>
              <a:t>点</a:t>
            </a:r>
            <a:endParaRPr lang="ja-JP" altLang="en-US" sz="2800" b="1" dirty="0">
              <a:latin typeface="ＭＳ ゴシック" panose="020B0609070205080204" pitchFamily="49" charset="-128"/>
              <a:ea typeface="ＭＳ ゴシック" panose="020B0609070205080204" pitchFamily="49" charset="-128"/>
            </a:endParaRPr>
          </a:p>
        </p:txBody>
      </p:sp>
      <p:pic>
        <p:nvPicPr>
          <p:cNvPr id="9" name="図 7"/>
          <p:cNvPicPr>
            <a:picLocks noChangeAspect="1"/>
          </p:cNvPicPr>
          <p:nvPr/>
        </p:nvPicPr>
        <p:blipFill rotWithShape="1">
          <a:blip r:embed="rId3">
            <a:extLst>
              <a:ext uri="{28A0092B-C50C-407E-A947-70E740481C1C}">
                <a14:useLocalDpi xmlns:a14="http://schemas.microsoft.com/office/drawing/2010/main" val="0"/>
              </a:ext>
            </a:extLst>
          </a:blip>
          <a:srcRect l="970" t="1719" r="1675" b="1755"/>
          <a:stretch/>
        </p:blipFill>
        <p:spPr bwMode="auto">
          <a:xfrm>
            <a:off x="2667000" y="2095500"/>
            <a:ext cx="3943350" cy="314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テキスト ボックス 1"/>
          <p:cNvSpPr txBox="1">
            <a:spLocks noChangeArrowheads="1"/>
          </p:cNvSpPr>
          <p:nvPr/>
        </p:nvSpPr>
        <p:spPr bwMode="auto">
          <a:xfrm>
            <a:off x="6137558" y="6423497"/>
            <a:ext cx="2808684"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900" dirty="0">
                <a:latin typeface="Tahoma" panose="020B0604030504040204" pitchFamily="34" charset="0"/>
              </a:rPr>
              <a:t>Copyright© Hisayoshi Muto All right reserved</a:t>
            </a:r>
            <a:endParaRPr lang="ja-JP" altLang="en-US" sz="900" dirty="0">
              <a:latin typeface="Tahoma" panose="020B0604030504040204" pitchFamily="34" charset="0"/>
            </a:endParaRPr>
          </a:p>
        </p:txBody>
      </p:sp>
      <p:sp>
        <p:nvSpPr>
          <p:cNvPr id="2" name="線吹き出し 1 (枠付き) 1"/>
          <p:cNvSpPr/>
          <p:nvPr/>
        </p:nvSpPr>
        <p:spPr>
          <a:xfrm>
            <a:off x="160085" y="1805081"/>
            <a:ext cx="2679714" cy="948149"/>
          </a:xfrm>
          <a:prstGeom prst="borderCallout1">
            <a:avLst>
              <a:gd name="adj1" fmla="val 34304"/>
              <a:gd name="adj2" fmla="val 100467"/>
              <a:gd name="adj3" fmla="val 96946"/>
              <a:gd name="adj4" fmla="val 120066"/>
            </a:avLst>
          </a:prstGeom>
          <a:solidFill>
            <a:srgbClr val="FFFF0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eaLnBrk="0" hangingPunct="0"/>
            <a:r>
              <a:rPr kumimoji="1" lang="ja-JP" altLang="en-US" sz="2000" dirty="0" smtClean="0">
                <a:solidFill>
                  <a:schemeClr val="tx1"/>
                </a:solidFill>
                <a:latin typeface="ＭＳ ゴシック" panose="020B0609070205080204" pitchFamily="49" charset="-128"/>
                <a:ea typeface="ＭＳ ゴシック" panose="020B0609070205080204" pitchFamily="49" charset="-128"/>
              </a:rPr>
              <a:t>●　ＡとＰの</a:t>
            </a:r>
            <a:r>
              <a:rPr kumimoji="1" lang="ja-JP" altLang="en-US" sz="2000" dirty="0" err="1" smtClean="0">
                <a:solidFill>
                  <a:schemeClr val="tx1"/>
                </a:solidFill>
                <a:latin typeface="ＭＳ ゴシック" panose="020B0609070205080204" pitchFamily="49" charset="-128"/>
                <a:ea typeface="ＭＳ ゴシック" panose="020B0609070205080204" pitchFamily="49" charset="-128"/>
              </a:rPr>
              <a:t>つな</a:t>
            </a:r>
            <a:r>
              <a:rPr kumimoji="1" lang="ja-JP" altLang="en-US" sz="2000" dirty="0" smtClean="0">
                <a:solidFill>
                  <a:schemeClr val="tx1"/>
                </a:solidFill>
                <a:latin typeface="ＭＳ ゴシック" panose="020B0609070205080204" pitchFamily="49" charset="-128"/>
                <a:ea typeface="ＭＳ ゴシック" panose="020B0609070205080204" pitchFamily="49" charset="-128"/>
              </a:rPr>
              <a:t>が　　</a:t>
            </a:r>
            <a:endParaRPr kumimoji="1" lang="en-US" altLang="ja-JP" sz="2000" dirty="0" smtClean="0">
              <a:solidFill>
                <a:schemeClr val="tx1"/>
              </a:solidFill>
              <a:latin typeface="ＭＳ ゴシック" panose="020B0609070205080204" pitchFamily="49" charset="-128"/>
              <a:ea typeface="ＭＳ ゴシック" panose="020B0609070205080204" pitchFamily="49" charset="-128"/>
            </a:endParaRPr>
          </a:p>
          <a:p>
            <a:pPr eaLnBrk="0" hangingPunct="0"/>
            <a:r>
              <a:rPr kumimoji="1" lang="ja-JP" altLang="en-US" sz="2000" dirty="0" smtClean="0">
                <a:solidFill>
                  <a:schemeClr val="tx1"/>
                </a:solidFill>
                <a:latin typeface="ＭＳ ゴシック" panose="020B0609070205080204" pitchFamily="49" charset="-128"/>
                <a:ea typeface="ＭＳ ゴシック" panose="020B0609070205080204" pitchFamily="49" charset="-128"/>
              </a:rPr>
              <a:t>　</a:t>
            </a:r>
            <a:r>
              <a:rPr kumimoji="1" lang="ja-JP" altLang="en-US" sz="2000" dirty="0" err="1" smtClean="0">
                <a:solidFill>
                  <a:schemeClr val="tx1"/>
                </a:solidFill>
                <a:latin typeface="ＭＳ ゴシック" panose="020B0609070205080204" pitchFamily="49" charset="-128"/>
                <a:ea typeface="ＭＳ ゴシック" panose="020B0609070205080204" pitchFamily="49" charset="-128"/>
              </a:rPr>
              <a:t>りの</a:t>
            </a:r>
            <a:r>
              <a:rPr kumimoji="1" lang="ja-JP" altLang="en-US" sz="2000" dirty="0" smtClean="0">
                <a:solidFill>
                  <a:schemeClr val="tx1"/>
                </a:solidFill>
                <a:latin typeface="ＭＳ ゴシック" panose="020B0609070205080204" pitchFamily="49" charset="-128"/>
                <a:ea typeface="ＭＳ ゴシック" panose="020B0609070205080204" pitchFamily="49" charset="-128"/>
              </a:rPr>
              <a:t>明確化</a:t>
            </a:r>
            <a:endParaRPr kumimoji="1" lang="ja-JP" altLang="en-US" sz="2000" dirty="0">
              <a:solidFill>
                <a:schemeClr val="tx1"/>
              </a:solidFill>
              <a:latin typeface="ＭＳ ゴシック" panose="020B0609070205080204" pitchFamily="49" charset="-128"/>
              <a:ea typeface="ＭＳ ゴシック" panose="020B0609070205080204" pitchFamily="49" charset="-128"/>
            </a:endParaRPr>
          </a:p>
        </p:txBody>
      </p:sp>
      <p:sp>
        <p:nvSpPr>
          <p:cNvPr id="5" name="線吹き出し 1 (枠付き) 4"/>
          <p:cNvSpPr/>
          <p:nvPr/>
        </p:nvSpPr>
        <p:spPr>
          <a:xfrm>
            <a:off x="228515" y="4941816"/>
            <a:ext cx="3497665" cy="1414535"/>
          </a:xfrm>
          <a:prstGeom prst="borderCallout1">
            <a:avLst>
              <a:gd name="adj1" fmla="val 539"/>
              <a:gd name="adj2" fmla="val 38828"/>
              <a:gd name="adj3" fmla="val -36873"/>
              <a:gd name="adj4" fmla="val 64908"/>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eaLnBrk="0"/>
            <a:r>
              <a:rPr kumimoji="1" lang="ja-JP" altLang="en-US" sz="2000" dirty="0" smtClean="0">
                <a:solidFill>
                  <a:schemeClr val="tx1"/>
                </a:solidFill>
                <a:latin typeface="ＭＳ ゴシック" panose="020B0609070205080204" pitchFamily="49" charset="-128"/>
                <a:ea typeface="ＭＳ ゴシック" panose="020B0609070205080204" pitchFamily="49" charset="-128"/>
              </a:rPr>
              <a:t>●　検証手段の明確化</a:t>
            </a:r>
            <a:endParaRPr kumimoji="1" lang="en-US" altLang="ja-JP" sz="2000" dirty="0" smtClean="0">
              <a:solidFill>
                <a:schemeClr val="tx1"/>
              </a:solidFill>
              <a:latin typeface="ＭＳ ゴシック" panose="020B0609070205080204" pitchFamily="49" charset="-128"/>
              <a:ea typeface="ＭＳ ゴシック" panose="020B0609070205080204" pitchFamily="49" charset="-128"/>
            </a:endParaRPr>
          </a:p>
          <a:p>
            <a:pPr eaLnBrk="0"/>
            <a:r>
              <a:rPr lang="ja-JP" altLang="en-US" sz="2000" dirty="0" smtClean="0">
                <a:solidFill>
                  <a:schemeClr val="tx1"/>
                </a:solidFill>
                <a:latin typeface="ＭＳ ゴシック" panose="020B0609070205080204" pitchFamily="49" charset="-128"/>
                <a:ea typeface="ＭＳ ゴシック" panose="020B0609070205080204" pitchFamily="49" charset="-128"/>
              </a:rPr>
              <a:t>●　検証時期の明確化</a:t>
            </a:r>
            <a:endParaRPr lang="en-US" altLang="ja-JP" sz="2000" dirty="0" smtClean="0">
              <a:solidFill>
                <a:schemeClr val="tx1"/>
              </a:solidFill>
              <a:latin typeface="ＭＳ ゴシック" panose="020B0609070205080204" pitchFamily="49" charset="-128"/>
              <a:ea typeface="ＭＳ ゴシック" panose="020B0609070205080204" pitchFamily="49" charset="-128"/>
            </a:endParaRPr>
          </a:p>
          <a:p>
            <a:pPr eaLnBrk="0"/>
            <a:r>
              <a:rPr kumimoji="1" lang="ja-JP" altLang="en-US" sz="2000" dirty="0" smtClean="0">
                <a:solidFill>
                  <a:schemeClr val="tx1"/>
                </a:solidFill>
                <a:latin typeface="ＭＳ ゴシック" panose="020B0609070205080204" pitchFamily="49" charset="-128"/>
                <a:ea typeface="ＭＳ ゴシック" panose="020B0609070205080204" pitchFamily="49" charset="-128"/>
              </a:rPr>
              <a:t>●　検証の共有</a:t>
            </a:r>
            <a:endParaRPr kumimoji="1" lang="en-US" altLang="ja-JP" sz="2000" dirty="0" smtClean="0">
              <a:solidFill>
                <a:schemeClr val="tx1"/>
              </a:solidFill>
              <a:latin typeface="ＭＳ ゴシック" panose="020B0609070205080204" pitchFamily="49" charset="-128"/>
              <a:ea typeface="ＭＳ ゴシック" panose="020B0609070205080204" pitchFamily="49" charset="-128"/>
            </a:endParaRPr>
          </a:p>
          <a:p>
            <a:pPr eaLnBrk="0"/>
            <a:r>
              <a:rPr lang="ja-JP" altLang="en-US" sz="2000" dirty="0" smtClean="0">
                <a:solidFill>
                  <a:schemeClr val="tx1"/>
                </a:solidFill>
                <a:latin typeface="ＭＳ ゴシック" panose="020B0609070205080204" pitchFamily="49" charset="-128"/>
                <a:ea typeface="ＭＳ ゴシック" panose="020B0609070205080204" pitchFamily="49" charset="-128"/>
              </a:rPr>
              <a:t>●　関係者による成果の自覚</a:t>
            </a:r>
            <a:endParaRPr kumimoji="1" lang="ja-JP" altLang="en-US" sz="2000" dirty="0">
              <a:solidFill>
                <a:schemeClr val="tx1"/>
              </a:solidFill>
              <a:latin typeface="ＭＳ ゴシック" panose="020B0609070205080204" pitchFamily="49" charset="-128"/>
              <a:ea typeface="ＭＳ ゴシック" panose="020B0609070205080204" pitchFamily="49" charset="-128"/>
            </a:endParaRPr>
          </a:p>
        </p:txBody>
      </p:sp>
      <p:sp>
        <p:nvSpPr>
          <p:cNvPr id="8" name="線吹き出し 1 (枠付き) 7"/>
          <p:cNvSpPr/>
          <p:nvPr/>
        </p:nvSpPr>
        <p:spPr>
          <a:xfrm>
            <a:off x="6056176" y="5031913"/>
            <a:ext cx="2860948" cy="703115"/>
          </a:xfrm>
          <a:prstGeom prst="borderCallout1">
            <a:avLst>
              <a:gd name="adj1" fmla="val -1536"/>
              <a:gd name="adj2" fmla="val 63858"/>
              <a:gd name="adj3" fmla="val -51415"/>
              <a:gd name="adj4" fmla="val 567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2000" dirty="0" smtClean="0">
                <a:solidFill>
                  <a:schemeClr val="tx1"/>
                </a:solidFill>
                <a:latin typeface="ＭＳ ゴシック" panose="020B0609070205080204" pitchFamily="49" charset="-128"/>
                <a:ea typeface="ＭＳ ゴシック" panose="020B0609070205080204" pitchFamily="49" charset="-128"/>
              </a:rPr>
              <a:t>●　具体的な実践内容</a:t>
            </a:r>
            <a:endParaRPr kumimoji="1" lang="en-US" altLang="ja-JP" sz="2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2000" dirty="0" smtClean="0">
                <a:solidFill>
                  <a:schemeClr val="tx1"/>
                </a:solidFill>
                <a:latin typeface="ＭＳ ゴシック" panose="020B0609070205080204" pitchFamily="49" charset="-128"/>
                <a:ea typeface="ＭＳ ゴシック" panose="020B0609070205080204" pitchFamily="49" charset="-128"/>
              </a:rPr>
              <a:t>●　実践の共有</a:t>
            </a:r>
            <a:endParaRPr kumimoji="1" lang="ja-JP" altLang="en-US" sz="2000" dirty="0">
              <a:solidFill>
                <a:schemeClr val="tx1"/>
              </a:solidFill>
              <a:latin typeface="ＭＳ ゴシック" panose="020B0609070205080204" pitchFamily="49" charset="-128"/>
              <a:ea typeface="ＭＳ ゴシック" panose="020B0609070205080204" pitchFamily="49" charset="-128"/>
            </a:endParaRPr>
          </a:p>
        </p:txBody>
      </p:sp>
      <p:sp>
        <p:nvSpPr>
          <p:cNvPr id="13" name="線吹き出し 1 (枠付き) 12"/>
          <p:cNvSpPr/>
          <p:nvPr/>
        </p:nvSpPr>
        <p:spPr>
          <a:xfrm>
            <a:off x="5346714" y="1280160"/>
            <a:ext cx="3297759" cy="1028700"/>
          </a:xfrm>
          <a:prstGeom prst="borderCallout1">
            <a:avLst>
              <a:gd name="adj1" fmla="val 102461"/>
              <a:gd name="adj2" fmla="val 32767"/>
              <a:gd name="adj3" fmla="val 133042"/>
              <a:gd name="adj4" fmla="val 13933"/>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2000" dirty="0" smtClean="0">
                <a:solidFill>
                  <a:schemeClr val="tx1"/>
                </a:solidFill>
                <a:latin typeface="ＭＳ ゴシック" panose="020B0609070205080204" pitchFamily="49" charset="-128"/>
                <a:ea typeface="ＭＳ ゴシック" panose="020B0609070205080204" pitchFamily="49" charset="-128"/>
              </a:rPr>
              <a:t>●　具体的なゴール</a:t>
            </a:r>
            <a:r>
              <a:rPr lang="ja-JP" altLang="en-US" sz="2000" dirty="0" smtClean="0">
                <a:solidFill>
                  <a:schemeClr val="tx1"/>
                </a:solidFill>
                <a:latin typeface="ＭＳ ゴシック" panose="020B0609070205080204" pitchFamily="49" charset="-128"/>
                <a:ea typeface="ＭＳ ゴシック" panose="020B0609070205080204" pitchFamily="49" charset="-128"/>
              </a:rPr>
              <a:t>の</a:t>
            </a:r>
            <a:r>
              <a:rPr kumimoji="1" lang="ja-JP" altLang="en-US" sz="2000" dirty="0" smtClean="0">
                <a:solidFill>
                  <a:schemeClr val="tx1"/>
                </a:solidFill>
                <a:latin typeface="ＭＳ ゴシック" panose="020B0609070205080204" pitchFamily="49" charset="-128"/>
                <a:ea typeface="ＭＳ ゴシック" panose="020B0609070205080204" pitchFamily="49" charset="-128"/>
              </a:rPr>
              <a:t>設定</a:t>
            </a:r>
            <a:endParaRPr kumimoji="1" lang="en-US" altLang="ja-JP" sz="2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2000" dirty="0" smtClean="0">
                <a:solidFill>
                  <a:schemeClr val="tx1"/>
                </a:solidFill>
                <a:latin typeface="ＭＳ ゴシック" panose="020B0609070205080204" pitchFamily="49" charset="-128"/>
                <a:ea typeface="ＭＳ ゴシック" panose="020B0609070205080204" pitchFamily="49" charset="-128"/>
              </a:rPr>
              <a:t>●　</a:t>
            </a:r>
            <a:r>
              <a:rPr lang="ja-JP" altLang="en-US" sz="2000" dirty="0">
                <a:solidFill>
                  <a:schemeClr val="tx1"/>
                </a:solidFill>
                <a:latin typeface="ＭＳ ゴシック" panose="020B0609070205080204" pitchFamily="49" charset="-128"/>
                <a:ea typeface="ＭＳ ゴシック" panose="020B0609070205080204" pitchFamily="49" charset="-128"/>
              </a:rPr>
              <a:t>ゴール</a:t>
            </a:r>
            <a:r>
              <a:rPr lang="ja-JP" altLang="en-US" sz="2000" dirty="0" smtClean="0">
                <a:solidFill>
                  <a:schemeClr val="tx1"/>
                </a:solidFill>
                <a:latin typeface="ＭＳ ゴシック" panose="020B0609070205080204" pitchFamily="49" charset="-128"/>
                <a:ea typeface="ＭＳ ゴシック" panose="020B0609070205080204" pitchFamily="49" charset="-128"/>
              </a:rPr>
              <a:t>の共有</a:t>
            </a:r>
            <a:endParaRPr lang="en-US" altLang="ja-JP" sz="20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2000" dirty="0" smtClean="0">
                <a:solidFill>
                  <a:schemeClr val="tx1"/>
                </a:solidFill>
                <a:latin typeface="ＭＳ ゴシック" panose="020B0609070205080204" pitchFamily="49" charset="-128"/>
                <a:ea typeface="ＭＳ ゴシック" panose="020B0609070205080204" pitchFamily="49" charset="-128"/>
              </a:rPr>
              <a:t>●　期限の設定</a:t>
            </a:r>
            <a:endParaRPr kumimoji="1" lang="ja-JP" altLang="en-US" sz="20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427550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右矢印 29"/>
          <p:cNvSpPr/>
          <p:nvPr/>
        </p:nvSpPr>
        <p:spPr>
          <a:xfrm rot="19116889">
            <a:off x="726151" y="3313308"/>
            <a:ext cx="2996018" cy="453880"/>
          </a:xfrm>
          <a:prstGeom prst="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7" name="角丸四角形 36"/>
          <p:cNvSpPr/>
          <p:nvPr/>
        </p:nvSpPr>
        <p:spPr>
          <a:xfrm>
            <a:off x="622259" y="4417748"/>
            <a:ext cx="2569418" cy="1819628"/>
          </a:xfrm>
          <a:prstGeom prst="roundRect">
            <a:avLst/>
          </a:prstGeom>
          <a:solidFill>
            <a:schemeClr val="bg1"/>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4125"/>
              </a:lnSpc>
            </a:pPr>
            <a:r>
              <a:rPr lang="en-US" altLang="ja-JP" sz="4500" dirty="0">
                <a:solidFill>
                  <a:schemeClr val="tx1"/>
                </a:solidFill>
                <a:latin typeface="ＤＦ特太ゴシック体" panose="020B0509000000000000" pitchFamily="49" charset="-128"/>
                <a:ea typeface="ＤＦ特太ゴシック体" panose="020B0509000000000000" pitchFamily="49" charset="-128"/>
              </a:rPr>
              <a:t>P</a:t>
            </a:r>
          </a:p>
          <a:p>
            <a:pPr algn="ctr">
              <a:lnSpc>
                <a:spcPts val="4125"/>
              </a:lnSpc>
            </a:pPr>
            <a:r>
              <a:rPr lang="ja-JP" altLang="en-US" sz="3600" b="1" dirty="0">
                <a:solidFill>
                  <a:schemeClr val="tx1"/>
                </a:solidFill>
                <a:latin typeface="ＤＦ特太ゴシック体" panose="020B0509000000000000" pitchFamily="49" charset="-128"/>
                <a:ea typeface="ＤＦ特太ゴシック体" panose="020B0509000000000000" pitchFamily="49" charset="-128"/>
              </a:rPr>
              <a:t>Ａ</a:t>
            </a:r>
            <a:r>
              <a:rPr lang="ja-JP" altLang="en-US" sz="4050" b="1" dirty="0">
                <a:solidFill>
                  <a:schemeClr val="tx1"/>
                </a:solidFill>
              </a:rPr>
              <a:t> </a:t>
            </a:r>
            <a:r>
              <a:rPr lang="ja-JP" altLang="en-US" sz="2100" b="1" dirty="0">
                <a:solidFill>
                  <a:schemeClr val="tx1"/>
                </a:solidFill>
              </a:rPr>
              <a:t>学級経営  </a:t>
            </a:r>
            <a:r>
              <a:rPr lang="en-US" altLang="ja-JP" sz="4500" dirty="0">
                <a:solidFill>
                  <a:schemeClr val="tx1"/>
                </a:solidFill>
                <a:latin typeface="ＤＦ特太ゴシック体" panose="020B0509000000000000" pitchFamily="49" charset="-128"/>
                <a:ea typeface="ＤＦ特太ゴシック体" panose="020B0509000000000000" pitchFamily="49" charset="-128"/>
              </a:rPr>
              <a:t>D</a:t>
            </a:r>
          </a:p>
          <a:p>
            <a:pPr algn="ctr">
              <a:lnSpc>
                <a:spcPts val="4125"/>
              </a:lnSpc>
            </a:pPr>
            <a:r>
              <a:rPr lang="en-US" altLang="ja-JP" sz="4500" dirty="0">
                <a:solidFill>
                  <a:schemeClr val="tx1"/>
                </a:solidFill>
                <a:latin typeface="ＤＦ特太ゴシック体" panose="020B0509000000000000" pitchFamily="49" charset="-128"/>
                <a:ea typeface="ＤＦ特太ゴシック体" panose="020B0509000000000000" pitchFamily="49" charset="-128"/>
              </a:rPr>
              <a:t>C</a:t>
            </a:r>
            <a:endParaRPr lang="ja-JP" altLang="en-US" sz="4500" dirty="0">
              <a:solidFill>
                <a:schemeClr val="tx1"/>
              </a:solidFill>
              <a:latin typeface="ＤＦ特太ゴシック体" panose="020B0509000000000000" pitchFamily="49" charset="-128"/>
              <a:ea typeface="ＤＦ特太ゴシック体" panose="020B0509000000000000" pitchFamily="49" charset="-128"/>
            </a:endParaRPr>
          </a:p>
        </p:txBody>
      </p:sp>
      <p:sp>
        <p:nvSpPr>
          <p:cNvPr id="33" name="右矢印 32"/>
          <p:cNvSpPr/>
          <p:nvPr/>
        </p:nvSpPr>
        <p:spPr>
          <a:xfrm rot="14057857">
            <a:off x="5396652" y="3244457"/>
            <a:ext cx="2275926" cy="441481"/>
          </a:xfrm>
          <a:prstGeom prst="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2" name="右矢印 31"/>
          <p:cNvSpPr/>
          <p:nvPr/>
        </p:nvSpPr>
        <p:spPr>
          <a:xfrm rot="3304262">
            <a:off x="4659783" y="3113798"/>
            <a:ext cx="2186645" cy="492559"/>
          </a:xfrm>
          <a:prstGeom prst="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4" name="右矢印 33"/>
          <p:cNvSpPr/>
          <p:nvPr/>
        </p:nvSpPr>
        <p:spPr>
          <a:xfrm rot="16200000">
            <a:off x="4082228" y="3418367"/>
            <a:ext cx="1575644" cy="492559"/>
          </a:xfrm>
          <a:prstGeom prst="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1" name="右矢印 30"/>
          <p:cNvSpPr/>
          <p:nvPr/>
        </p:nvSpPr>
        <p:spPr>
          <a:xfrm rot="8197523">
            <a:off x="1980640" y="3206448"/>
            <a:ext cx="2444482" cy="492559"/>
          </a:xfrm>
          <a:prstGeom prst="rightArrow">
            <a:avLst>
              <a:gd name="adj1" fmla="val 52519"/>
              <a:gd name="adj2" fmla="val 50000"/>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5" name="右矢印 34"/>
          <p:cNvSpPr/>
          <p:nvPr/>
        </p:nvSpPr>
        <p:spPr>
          <a:xfrm rot="5400000">
            <a:off x="3420798" y="3058829"/>
            <a:ext cx="1785644" cy="492559"/>
          </a:xfrm>
          <a:prstGeom prst="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2" name="スライド番号プレースホルダー 1"/>
          <p:cNvSpPr>
            <a:spLocks noGrp="1"/>
          </p:cNvSpPr>
          <p:nvPr>
            <p:ph type="sldNum" sz="quarter" idx="12"/>
          </p:nvPr>
        </p:nvSpPr>
        <p:spPr/>
        <p:txBody>
          <a:bodyPr/>
          <a:lstStyle/>
          <a:p>
            <a:pPr>
              <a:defRPr/>
            </a:pPr>
            <a:fld id="{F074242C-AF33-4FB9-8577-52C0EE8221DB}" type="slidenum">
              <a:rPr lang="en-US" altLang="ja-JP">
                <a:solidFill>
                  <a:prstClr val="black">
                    <a:tint val="75000"/>
                  </a:prstClr>
                </a:solidFill>
              </a:rPr>
              <a:pPr>
                <a:defRPr/>
              </a:pPr>
              <a:t>13</a:t>
            </a:fld>
            <a:endParaRPr lang="en-US" altLang="ja-JP">
              <a:solidFill>
                <a:prstClr val="black">
                  <a:tint val="75000"/>
                </a:prstClr>
              </a:solidFill>
            </a:endParaRPr>
          </a:p>
        </p:txBody>
      </p:sp>
      <p:sp>
        <p:nvSpPr>
          <p:cNvPr id="4" name="角丸四角形 3"/>
          <p:cNvSpPr/>
          <p:nvPr/>
        </p:nvSpPr>
        <p:spPr>
          <a:xfrm>
            <a:off x="3317032" y="927528"/>
            <a:ext cx="2569418" cy="1819628"/>
          </a:xfrm>
          <a:prstGeom prst="roundRect">
            <a:avLst/>
          </a:prstGeom>
          <a:solidFill>
            <a:schemeClr val="bg1"/>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4125"/>
              </a:lnSpc>
            </a:pPr>
            <a:r>
              <a:rPr lang="en-US" altLang="ja-JP" sz="4500" dirty="0">
                <a:solidFill>
                  <a:schemeClr val="tx1"/>
                </a:solidFill>
                <a:latin typeface="ＤＦ特太ゴシック体" panose="020B0509000000000000" pitchFamily="49" charset="-128"/>
                <a:ea typeface="ＤＦ特太ゴシック体" panose="020B0509000000000000" pitchFamily="49" charset="-128"/>
              </a:rPr>
              <a:t>P</a:t>
            </a:r>
          </a:p>
          <a:p>
            <a:pPr algn="ctr">
              <a:lnSpc>
                <a:spcPts val="4125"/>
              </a:lnSpc>
            </a:pPr>
            <a:r>
              <a:rPr lang="en-US" altLang="ja-JP" sz="4500" dirty="0">
                <a:solidFill>
                  <a:schemeClr val="tx1"/>
                </a:solidFill>
                <a:latin typeface="ＤＦ特太ゴシック体" panose="020B0509000000000000" pitchFamily="49" charset="-128"/>
                <a:ea typeface="ＤＦ特太ゴシック体" panose="020B0509000000000000" pitchFamily="49" charset="-128"/>
              </a:rPr>
              <a:t>A</a:t>
            </a:r>
            <a:r>
              <a:rPr lang="ja-JP" altLang="en-US" sz="4500" dirty="0">
                <a:solidFill>
                  <a:schemeClr val="tx1"/>
                </a:solidFill>
              </a:rPr>
              <a:t> </a:t>
            </a:r>
            <a:r>
              <a:rPr lang="ja-JP" altLang="en-US" sz="2100" b="1" dirty="0">
                <a:solidFill>
                  <a:schemeClr val="tx1"/>
                </a:solidFill>
              </a:rPr>
              <a:t>学校経営  </a:t>
            </a:r>
            <a:r>
              <a:rPr lang="en-US" altLang="ja-JP" sz="4500" dirty="0">
                <a:solidFill>
                  <a:schemeClr val="tx1"/>
                </a:solidFill>
                <a:latin typeface="ＤＦ特太ゴシック体" panose="020B0509000000000000" pitchFamily="49" charset="-128"/>
                <a:ea typeface="ＤＦ特太ゴシック体" panose="020B0509000000000000" pitchFamily="49" charset="-128"/>
              </a:rPr>
              <a:t>D</a:t>
            </a:r>
          </a:p>
          <a:p>
            <a:pPr algn="ctr">
              <a:lnSpc>
                <a:spcPts val="4125"/>
              </a:lnSpc>
            </a:pPr>
            <a:r>
              <a:rPr lang="en-US" altLang="ja-JP" sz="4500" dirty="0">
                <a:solidFill>
                  <a:schemeClr val="tx1"/>
                </a:solidFill>
                <a:latin typeface="ＤＦ特太ゴシック体" panose="020B0509000000000000" pitchFamily="49" charset="-128"/>
                <a:ea typeface="ＤＦ特太ゴシック体" panose="020B0509000000000000" pitchFamily="49" charset="-128"/>
              </a:rPr>
              <a:t>C</a:t>
            </a:r>
          </a:p>
        </p:txBody>
      </p:sp>
      <p:sp>
        <p:nvSpPr>
          <p:cNvPr id="5" name="右矢印 4"/>
          <p:cNvSpPr/>
          <p:nvPr/>
        </p:nvSpPr>
        <p:spPr>
          <a:xfrm rot="19594022">
            <a:off x="3923500" y="1366966"/>
            <a:ext cx="419878" cy="2659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9" name="右矢印 8"/>
          <p:cNvSpPr/>
          <p:nvPr/>
        </p:nvSpPr>
        <p:spPr>
          <a:xfrm rot="2952288">
            <a:off x="4853357" y="1352959"/>
            <a:ext cx="419878" cy="2659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0" name="右矢印 9"/>
          <p:cNvSpPr/>
          <p:nvPr/>
        </p:nvSpPr>
        <p:spPr>
          <a:xfrm rot="8430104">
            <a:off x="4787523" y="2196751"/>
            <a:ext cx="419878" cy="2659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 name="右矢印 10"/>
          <p:cNvSpPr/>
          <p:nvPr/>
        </p:nvSpPr>
        <p:spPr>
          <a:xfrm rot="13933312">
            <a:off x="3885217" y="2178442"/>
            <a:ext cx="419878" cy="2659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3" name="角丸四角形 12"/>
          <p:cNvSpPr/>
          <p:nvPr/>
        </p:nvSpPr>
        <p:spPr>
          <a:xfrm>
            <a:off x="6003666" y="4349301"/>
            <a:ext cx="2569418" cy="1819628"/>
          </a:xfrm>
          <a:prstGeom prst="roundRect">
            <a:avLst/>
          </a:prstGeom>
          <a:solidFill>
            <a:schemeClr val="bg1"/>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4125"/>
              </a:lnSpc>
            </a:pPr>
            <a:r>
              <a:rPr lang="en-US" altLang="ja-JP" sz="4500" dirty="0">
                <a:solidFill>
                  <a:schemeClr val="tx1"/>
                </a:solidFill>
                <a:latin typeface="ＤＦ特太ゴシック体" panose="020B0509000000000000" pitchFamily="49" charset="-128"/>
                <a:ea typeface="ＤＦ特太ゴシック体" panose="020B0509000000000000" pitchFamily="49" charset="-128"/>
              </a:rPr>
              <a:t>P</a:t>
            </a:r>
          </a:p>
          <a:p>
            <a:pPr algn="ctr">
              <a:lnSpc>
                <a:spcPts val="4125"/>
              </a:lnSpc>
            </a:pPr>
            <a:r>
              <a:rPr lang="en-US" altLang="ja-JP" sz="4500" dirty="0">
                <a:solidFill>
                  <a:schemeClr val="tx1"/>
                </a:solidFill>
                <a:latin typeface="ＤＦ特太ゴシック体" panose="020B0509000000000000" pitchFamily="49" charset="-128"/>
                <a:ea typeface="ＤＦ特太ゴシック体" panose="020B0509000000000000" pitchFamily="49" charset="-128"/>
              </a:rPr>
              <a:t>A</a:t>
            </a:r>
            <a:r>
              <a:rPr lang="ja-JP" altLang="en-US" sz="4500" dirty="0">
                <a:solidFill>
                  <a:schemeClr val="tx1"/>
                </a:solidFill>
              </a:rPr>
              <a:t> </a:t>
            </a:r>
            <a:r>
              <a:rPr lang="ja-JP" altLang="en-US" sz="2100" b="1" dirty="0">
                <a:solidFill>
                  <a:schemeClr val="tx1"/>
                </a:solidFill>
              </a:rPr>
              <a:t>学級経営  </a:t>
            </a:r>
            <a:r>
              <a:rPr lang="en-US" altLang="ja-JP" sz="4500" dirty="0">
                <a:solidFill>
                  <a:schemeClr val="tx1"/>
                </a:solidFill>
                <a:latin typeface="ＤＦ特太ゴシック体" panose="020B0509000000000000" pitchFamily="49" charset="-128"/>
                <a:ea typeface="ＤＦ特太ゴシック体" panose="020B0509000000000000" pitchFamily="49" charset="-128"/>
              </a:rPr>
              <a:t>D</a:t>
            </a:r>
          </a:p>
          <a:p>
            <a:pPr algn="ctr">
              <a:lnSpc>
                <a:spcPts val="4125"/>
              </a:lnSpc>
            </a:pPr>
            <a:r>
              <a:rPr lang="en-US" altLang="ja-JP" sz="4500" dirty="0">
                <a:solidFill>
                  <a:schemeClr val="tx1"/>
                </a:solidFill>
                <a:latin typeface="ＤＦ特太ゴシック体" panose="020B0509000000000000" pitchFamily="49" charset="-128"/>
                <a:ea typeface="ＤＦ特太ゴシック体" panose="020B0509000000000000" pitchFamily="49" charset="-128"/>
              </a:rPr>
              <a:t>C</a:t>
            </a:r>
          </a:p>
        </p:txBody>
      </p:sp>
      <p:sp>
        <p:nvSpPr>
          <p:cNvPr id="14" name="角丸四角形 13"/>
          <p:cNvSpPr/>
          <p:nvPr/>
        </p:nvSpPr>
        <p:spPr>
          <a:xfrm>
            <a:off x="3317032" y="4364359"/>
            <a:ext cx="2569418" cy="1819628"/>
          </a:xfrm>
          <a:prstGeom prst="roundRect">
            <a:avLst/>
          </a:prstGeom>
          <a:solidFill>
            <a:schemeClr val="bg1"/>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4125"/>
              </a:lnSpc>
            </a:pPr>
            <a:r>
              <a:rPr lang="en-US" altLang="ja-JP" sz="4500" dirty="0">
                <a:solidFill>
                  <a:schemeClr val="tx1"/>
                </a:solidFill>
                <a:latin typeface="ＤＦ特太ゴシック体" panose="020B0509000000000000" pitchFamily="49" charset="-128"/>
                <a:ea typeface="ＤＦ特太ゴシック体" panose="020B0509000000000000" pitchFamily="49" charset="-128"/>
              </a:rPr>
              <a:t>P</a:t>
            </a:r>
          </a:p>
          <a:p>
            <a:pPr algn="ctr">
              <a:lnSpc>
                <a:spcPts val="4125"/>
              </a:lnSpc>
            </a:pPr>
            <a:r>
              <a:rPr lang="ja-JP" altLang="en-US" sz="3600" b="1" dirty="0">
                <a:solidFill>
                  <a:schemeClr val="tx1"/>
                </a:solidFill>
                <a:latin typeface="ＤＦ特太ゴシック体" panose="020B0509000000000000" pitchFamily="49" charset="-128"/>
                <a:ea typeface="ＤＦ特太ゴシック体" panose="020B0509000000000000" pitchFamily="49" charset="-128"/>
              </a:rPr>
              <a:t>Ａ</a:t>
            </a:r>
            <a:r>
              <a:rPr lang="ja-JP" altLang="en-US" sz="4050" b="1" dirty="0">
                <a:solidFill>
                  <a:schemeClr val="tx1"/>
                </a:solidFill>
              </a:rPr>
              <a:t> </a:t>
            </a:r>
            <a:r>
              <a:rPr lang="ja-JP" altLang="en-US" sz="2100" b="1" dirty="0">
                <a:solidFill>
                  <a:schemeClr val="tx1"/>
                </a:solidFill>
              </a:rPr>
              <a:t>学級経営  </a:t>
            </a:r>
            <a:r>
              <a:rPr lang="en-US" altLang="ja-JP" sz="4500" dirty="0">
                <a:solidFill>
                  <a:schemeClr val="tx1"/>
                </a:solidFill>
                <a:latin typeface="ＤＦ特太ゴシック体" panose="020B0509000000000000" pitchFamily="49" charset="-128"/>
                <a:ea typeface="ＤＦ特太ゴシック体" panose="020B0509000000000000" pitchFamily="49" charset="-128"/>
              </a:rPr>
              <a:t>D</a:t>
            </a:r>
          </a:p>
          <a:p>
            <a:pPr algn="ctr">
              <a:lnSpc>
                <a:spcPts val="4125"/>
              </a:lnSpc>
            </a:pPr>
            <a:r>
              <a:rPr lang="en-US" altLang="ja-JP" sz="4500" dirty="0">
                <a:solidFill>
                  <a:schemeClr val="tx1"/>
                </a:solidFill>
                <a:latin typeface="ＤＦ特太ゴシック体" panose="020B0509000000000000" pitchFamily="49" charset="-128"/>
                <a:ea typeface="ＤＦ特太ゴシック体" panose="020B0509000000000000" pitchFamily="49" charset="-128"/>
              </a:rPr>
              <a:t>C</a:t>
            </a:r>
            <a:endParaRPr lang="ja-JP" altLang="en-US" sz="4500" dirty="0">
              <a:solidFill>
                <a:schemeClr val="tx1"/>
              </a:solidFill>
              <a:latin typeface="ＤＦ特太ゴシック体" panose="020B0509000000000000" pitchFamily="49" charset="-128"/>
              <a:ea typeface="ＤＦ特太ゴシック体" panose="020B0509000000000000" pitchFamily="49" charset="-128"/>
            </a:endParaRPr>
          </a:p>
        </p:txBody>
      </p:sp>
      <p:sp>
        <p:nvSpPr>
          <p:cNvPr id="15" name="右矢印 14"/>
          <p:cNvSpPr/>
          <p:nvPr/>
        </p:nvSpPr>
        <p:spPr>
          <a:xfrm rot="19594022">
            <a:off x="1199061" y="4820168"/>
            <a:ext cx="419878" cy="2659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6" name="右矢印 15"/>
          <p:cNvSpPr/>
          <p:nvPr/>
        </p:nvSpPr>
        <p:spPr>
          <a:xfrm rot="19594022">
            <a:off x="3972195" y="4763224"/>
            <a:ext cx="419878" cy="2659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7" name="右矢印 16"/>
          <p:cNvSpPr/>
          <p:nvPr/>
        </p:nvSpPr>
        <p:spPr>
          <a:xfrm rot="19594022">
            <a:off x="6635254" y="4743920"/>
            <a:ext cx="419878" cy="2659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8" name="右矢印 17"/>
          <p:cNvSpPr/>
          <p:nvPr/>
        </p:nvSpPr>
        <p:spPr>
          <a:xfrm rot="2952288">
            <a:off x="2137316" y="4744047"/>
            <a:ext cx="419878" cy="2659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9" name="右矢印 18"/>
          <p:cNvSpPr/>
          <p:nvPr/>
        </p:nvSpPr>
        <p:spPr>
          <a:xfrm rot="2952288">
            <a:off x="4866044" y="4763097"/>
            <a:ext cx="419878" cy="2659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0" name="右矢印 19"/>
          <p:cNvSpPr/>
          <p:nvPr/>
        </p:nvSpPr>
        <p:spPr>
          <a:xfrm rot="2952288">
            <a:off x="7488983" y="4763098"/>
            <a:ext cx="419878" cy="2659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1" name="右矢印 20"/>
          <p:cNvSpPr/>
          <p:nvPr/>
        </p:nvSpPr>
        <p:spPr>
          <a:xfrm rot="8430104">
            <a:off x="7503280" y="5574909"/>
            <a:ext cx="419878" cy="2659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2" name="右矢印 21"/>
          <p:cNvSpPr/>
          <p:nvPr/>
        </p:nvSpPr>
        <p:spPr>
          <a:xfrm rot="8430104">
            <a:off x="4846778" y="5650151"/>
            <a:ext cx="419878" cy="2659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3" name="右矢印 22"/>
          <p:cNvSpPr/>
          <p:nvPr/>
        </p:nvSpPr>
        <p:spPr>
          <a:xfrm rot="8430104">
            <a:off x="2248121" y="5597420"/>
            <a:ext cx="419878" cy="2659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4" name="右矢印 23"/>
          <p:cNvSpPr/>
          <p:nvPr/>
        </p:nvSpPr>
        <p:spPr>
          <a:xfrm rot="13933312">
            <a:off x="1090001" y="5597763"/>
            <a:ext cx="419878" cy="3054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5" name="右矢印 24"/>
          <p:cNvSpPr/>
          <p:nvPr/>
        </p:nvSpPr>
        <p:spPr>
          <a:xfrm rot="13933312">
            <a:off x="3907536" y="5602534"/>
            <a:ext cx="419878" cy="2659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7" name="右矢印 26"/>
          <p:cNvSpPr/>
          <p:nvPr/>
        </p:nvSpPr>
        <p:spPr>
          <a:xfrm rot="13933312">
            <a:off x="6558377" y="5586164"/>
            <a:ext cx="419878" cy="2659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8" name="フローチャート: 処理 27"/>
          <p:cNvSpPr/>
          <p:nvPr/>
        </p:nvSpPr>
        <p:spPr>
          <a:xfrm>
            <a:off x="1160542" y="3274545"/>
            <a:ext cx="6819247" cy="577937"/>
          </a:xfrm>
          <a:prstGeom prst="flowChartProcess">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300" dirty="0">
                <a:solidFill>
                  <a:schemeClr val="tx1"/>
                </a:solidFill>
              </a:rPr>
              <a:t>学校運営</a:t>
            </a:r>
          </a:p>
        </p:txBody>
      </p:sp>
      <p:sp>
        <p:nvSpPr>
          <p:cNvPr id="36" name="タイトル 1"/>
          <p:cNvSpPr txBox="1">
            <a:spLocks/>
          </p:cNvSpPr>
          <p:nvPr/>
        </p:nvSpPr>
        <p:spPr>
          <a:xfrm>
            <a:off x="-12100" y="22878"/>
            <a:ext cx="9144000" cy="626269"/>
          </a:xfrm>
          <a:prstGeom prst="rect">
            <a:avLst/>
          </a:prstGeom>
          <a:solidFill>
            <a:srgbClr val="92D050"/>
          </a:solidFill>
        </p:spPr>
        <p:txBody>
          <a:bodyPr vert="horz" lIns="68580" tIns="34290" rIns="68580" bIns="34290" rtlCol="0" anchor="ctr">
            <a:normAutofit fontScale="850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300" dirty="0" smtClean="0">
                <a:solidFill>
                  <a:prstClr val="black"/>
                </a:solidFill>
                <a:latin typeface="+mj-ea"/>
              </a:rPr>
              <a:t>（２）ＰＤＣＡ</a:t>
            </a:r>
            <a:r>
              <a:rPr lang="ja-JP" altLang="en-US" sz="3300" dirty="0">
                <a:solidFill>
                  <a:prstClr val="black"/>
                </a:solidFill>
                <a:latin typeface="+mj-ea"/>
              </a:rPr>
              <a:t>の</a:t>
            </a:r>
            <a:r>
              <a:rPr lang="ja-JP" altLang="en-US" sz="3300" dirty="0" smtClean="0">
                <a:solidFill>
                  <a:prstClr val="black"/>
                </a:solidFill>
                <a:latin typeface="+mj-ea"/>
              </a:rPr>
              <a:t>マネジメント・サイクル</a:t>
            </a:r>
            <a:r>
              <a:rPr lang="ja-JP" altLang="en-US" sz="3300" dirty="0">
                <a:solidFill>
                  <a:prstClr val="black"/>
                </a:solidFill>
                <a:latin typeface="+mj-ea"/>
              </a:rPr>
              <a:t>を踏まえた学級経営</a:t>
            </a:r>
          </a:p>
        </p:txBody>
      </p:sp>
    </p:spTree>
    <p:extLst>
      <p:ext uri="{BB962C8B-B14F-4D97-AF65-F5344CB8AC3E}">
        <p14:creationId xmlns:p14="http://schemas.microsoft.com/office/powerpoint/2010/main" val="12922461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278946" y="728747"/>
            <a:ext cx="8586107" cy="561692"/>
          </a:xfrm>
          <a:prstGeom prst="rect">
            <a:avLst/>
          </a:prstGeom>
          <a:solidFill>
            <a:schemeClr val="bg2"/>
          </a:solidFill>
          <a:ln>
            <a:noFill/>
          </a:ln>
          <a:effectLst/>
        </p:spPr>
        <p:txBody>
          <a:bodyPr vert="horz" wrap="square" lIns="68580" tIns="34290" rIns="68580" bIns="34290" numCol="1" anchor="ctr" anchorCtr="0" compatLnSpc="1">
            <a:prstTxWarp prst="textNoShape">
              <a:avLst/>
            </a:prstTxWarp>
            <a:spAutoFit/>
          </a:bodyPr>
          <a:lstStyle/>
          <a:p>
            <a:pPr algn="ctr" defTabSz="685800" eaLnBrk="0" fontAlgn="base" hangingPunct="0">
              <a:spcBef>
                <a:spcPct val="0"/>
              </a:spcBef>
              <a:spcAft>
                <a:spcPct val="0"/>
              </a:spcAft>
            </a:pPr>
            <a:r>
              <a:rPr kumimoji="0" lang="ja-JP" altLang="ja-JP" sz="3200" dirty="0">
                <a:latin typeface="ＭＳ ゴシック" panose="020B0609070205080204" pitchFamily="49" charset="-128"/>
                <a:ea typeface="ＭＳ ゴシック" panose="020B0609070205080204" pitchFamily="49" charset="-128"/>
              </a:rPr>
              <a:t>「学級経営」とは、何ですか？ </a:t>
            </a:r>
          </a:p>
        </p:txBody>
      </p:sp>
      <p:sp>
        <p:nvSpPr>
          <p:cNvPr id="8" name="下矢印 7"/>
          <p:cNvSpPr/>
          <p:nvPr/>
        </p:nvSpPr>
        <p:spPr>
          <a:xfrm>
            <a:off x="3657172" y="1279431"/>
            <a:ext cx="1380744" cy="4340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0" name="Rectangle 3"/>
          <p:cNvSpPr>
            <a:spLocks noChangeArrowheads="1"/>
          </p:cNvSpPr>
          <p:nvPr/>
        </p:nvSpPr>
        <p:spPr bwMode="auto">
          <a:xfrm>
            <a:off x="278947" y="1735309"/>
            <a:ext cx="8586106" cy="2285241"/>
          </a:xfrm>
          <a:prstGeom prst="rect">
            <a:avLst/>
          </a:prstGeom>
          <a:solidFill>
            <a:srgbClr val="FFFF00"/>
          </a:solidFill>
          <a:ln w="19050">
            <a:solidFill>
              <a:schemeClr val="tx1"/>
            </a:solidFill>
          </a:ln>
          <a:effectLst/>
        </p:spPr>
        <p:txBody>
          <a:bodyPr vert="horz" wrap="squar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kumimoji="0" lang="ja-JP" altLang="en-US" sz="3600" dirty="0">
                <a:latin typeface="ＭＳ ゴシック" panose="020B0609070205080204" pitchFamily="49" charset="-128"/>
                <a:ea typeface="ＭＳ ゴシック" panose="020B0609070205080204" pitchFamily="49" charset="-128"/>
              </a:rPr>
              <a:t>学校</a:t>
            </a:r>
            <a:r>
              <a:rPr kumimoji="0" lang="ja-JP" altLang="en-US" sz="3600" dirty="0" smtClean="0">
                <a:latin typeface="ＭＳ ゴシック" panose="020B0609070205080204" pitchFamily="49" charset="-128"/>
                <a:ea typeface="ＭＳ ゴシック" panose="020B0609070205080204" pitchFamily="49" charset="-128"/>
              </a:rPr>
              <a:t>の教育目標を実現するために学級を基本の組織として展開される教育活動の計画、実施及び評価など学級担任が関わる全ての活動です。</a:t>
            </a:r>
            <a:endParaRPr kumimoji="0" lang="ja-JP" altLang="ja-JP" sz="3600" dirty="0">
              <a:latin typeface="ＭＳ ゴシック" panose="020B0609070205080204" pitchFamily="49" charset="-128"/>
              <a:ea typeface="ＭＳ ゴシック" panose="020B0609070205080204" pitchFamily="49" charset="-128"/>
            </a:endParaRPr>
          </a:p>
        </p:txBody>
      </p:sp>
      <p:sp>
        <p:nvSpPr>
          <p:cNvPr id="11" name="Rectangle 4"/>
          <p:cNvSpPr>
            <a:spLocks noChangeArrowheads="1"/>
          </p:cNvSpPr>
          <p:nvPr/>
        </p:nvSpPr>
        <p:spPr bwMode="auto">
          <a:xfrm>
            <a:off x="278945" y="4471705"/>
            <a:ext cx="8586107" cy="561692"/>
          </a:xfrm>
          <a:prstGeom prst="rect">
            <a:avLst/>
          </a:prstGeom>
          <a:solidFill>
            <a:srgbClr val="FFCCFF"/>
          </a:solidFill>
          <a:ln>
            <a:noFill/>
          </a:ln>
          <a:effectLst/>
        </p:spPr>
        <p:txBody>
          <a:bodyPr vert="horz" wrap="square" lIns="68580" tIns="34290" rIns="68580" bIns="34290" numCol="1" anchor="ctr" anchorCtr="0" compatLnSpc="1">
            <a:prstTxWarp prst="textNoShape">
              <a:avLst/>
            </a:prstTxWarp>
            <a:spAutoFit/>
          </a:bodyPr>
          <a:lstStyle/>
          <a:p>
            <a:pPr algn="ctr" defTabSz="685800" eaLnBrk="0" fontAlgn="base" hangingPunct="0">
              <a:spcBef>
                <a:spcPct val="0"/>
              </a:spcBef>
              <a:spcAft>
                <a:spcPct val="0"/>
              </a:spcAft>
            </a:pPr>
            <a:r>
              <a:rPr kumimoji="0" lang="ja-JP" altLang="ja-JP" sz="3200" dirty="0">
                <a:latin typeface="ＭＳ ゴシック" panose="020B0609070205080204" pitchFamily="49" charset="-128"/>
                <a:ea typeface="ＭＳ ゴシック" panose="020B0609070205080204" pitchFamily="49" charset="-128"/>
              </a:rPr>
              <a:t>一つの目標に向かって進むチームに</a:t>
            </a:r>
            <a:r>
              <a:rPr kumimoji="0" lang="ja-JP" altLang="ja-JP" sz="3200" dirty="0" smtClean="0">
                <a:latin typeface="ＭＳ ゴシック" panose="020B0609070205080204" pitchFamily="49" charset="-128"/>
                <a:ea typeface="ＭＳ ゴシック" panose="020B0609070205080204" pitchFamily="49" charset="-128"/>
              </a:rPr>
              <a:t>する</a:t>
            </a:r>
            <a:r>
              <a:rPr kumimoji="0" lang="ja-JP" altLang="en-US" sz="3200" dirty="0" smtClean="0">
                <a:latin typeface="ＭＳ ゴシック" panose="020B0609070205080204" pitchFamily="49" charset="-128"/>
                <a:ea typeface="ＭＳ ゴシック" panose="020B0609070205080204" pitchFamily="49" charset="-128"/>
              </a:rPr>
              <a:t>。</a:t>
            </a:r>
            <a:r>
              <a:rPr kumimoji="0" lang="ja-JP" altLang="ja-JP" sz="3200" dirty="0" smtClean="0">
                <a:latin typeface="ＭＳ ゴシック" panose="020B0609070205080204" pitchFamily="49" charset="-128"/>
                <a:ea typeface="ＭＳ ゴシック" panose="020B0609070205080204" pitchFamily="49" charset="-128"/>
              </a:rPr>
              <a:t> </a:t>
            </a:r>
            <a:endParaRPr kumimoji="0" lang="ja-JP" altLang="ja-JP" sz="3200" dirty="0">
              <a:latin typeface="ＭＳ ゴシック" panose="020B0609070205080204" pitchFamily="49" charset="-128"/>
              <a:ea typeface="ＭＳ ゴシック" panose="020B0609070205080204" pitchFamily="49" charset="-128"/>
            </a:endParaRPr>
          </a:p>
        </p:txBody>
      </p:sp>
      <p:sp>
        <p:nvSpPr>
          <p:cNvPr id="12" name="下矢印 11"/>
          <p:cNvSpPr/>
          <p:nvPr/>
        </p:nvSpPr>
        <p:spPr>
          <a:xfrm>
            <a:off x="3657172" y="4037654"/>
            <a:ext cx="1380744" cy="4340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3" name="下矢印 12"/>
          <p:cNvSpPr/>
          <p:nvPr/>
        </p:nvSpPr>
        <p:spPr>
          <a:xfrm>
            <a:off x="3657172" y="5043014"/>
            <a:ext cx="1380744" cy="4340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4" name="Rectangle 4"/>
          <p:cNvSpPr>
            <a:spLocks noChangeArrowheads="1"/>
          </p:cNvSpPr>
          <p:nvPr/>
        </p:nvSpPr>
        <p:spPr bwMode="auto">
          <a:xfrm>
            <a:off x="283275" y="5533403"/>
            <a:ext cx="8581777" cy="1300356"/>
          </a:xfrm>
          <a:prstGeom prst="rect">
            <a:avLst/>
          </a:prstGeom>
          <a:solidFill>
            <a:schemeClr val="bg2"/>
          </a:solidFill>
          <a:ln>
            <a:noFill/>
          </a:ln>
          <a:effectLst/>
        </p:spPr>
        <p:txBody>
          <a:bodyPr vert="horz" wrap="square" lIns="68580" tIns="34290" rIns="68580" bIns="34290" numCol="1" anchor="ctr" anchorCtr="0" compatLnSpc="1">
            <a:prstTxWarp prst="textNoShape">
              <a:avLst/>
            </a:prstTxWarp>
            <a:spAutoFit/>
          </a:bodyPr>
          <a:lstStyle/>
          <a:p>
            <a:pPr lvl="0" eaLnBrk="0" fontAlgn="base" hangingPunct="0">
              <a:spcBef>
                <a:spcPct val="0"/>
              </a:spcBef>
              <a:spcAft>
                <a:spcPct val="0"/>
              </a:spcAft>
            </a:pPr>
            <a:r>
              <a:rPr kumimoji="0" lang="ja-JP" altLang="en-US" sz="4000" dirty="0">
                <a:latin typeface="Calibri" panose="020F0502020204030204" pitchFamily="34" charset="0"/>
              </a:rPr>
              <a:t>ＰＤＣＡの</a:t>
            </a:r>
            <a:r>
              <a:rPr kumimoji="0" lang="ja-JP" altLang="en-US" sz="4000" dirty="0" smtClean="0">
                <a:latin typeface="Calibri" panose="020F0502020204030204" pitchFamily="34" charset="0"/>
              </a:rPr>
              <a:t>マネジメント・サイクル</a:t>
            </a:r>
            <a:r>
              <a:rPr kumimoji="0" lang="ja-JP" altLang="en-US" sz="4000" dirty="0">
                <a:latin typeface="Calibri" panose="020F0502020204030204" pitchFamily="34" charset="0"/>
              </a:rPr>
              <a:t>を</a:t>
            </a:r>
            <a:r>
              <a:rPr kumimoji="0" lang="ja-JP" altLang="en-US" sz="4000" dirty="0" smtClean="0">
                <a:latin typeface="Calibri" panose="020F0502020204030204" pitchFamily="34" charset="0"/>
              </a:rPr>
              <a:t>踏まえ意図的・計画的</a:t>
            </a:r>
            <a:r>
              <a:rPr kumimoji="0" lang="ja-JP" altLang="en-US" sz="4000" dirty="0">
                <a:latin typeface="Calibri" panose="020F0502020204030204" pitchFamily="34" charset="0"/>
              </a:rPr>
              <a:t>に</a:t>
            </a:r>
            <a:r>
              <a:rPr kumimoji="0" lang="ja-JP" altLang="en-US" sz="4000" dirty="0" smtClean="0">
                <a:latin typeface="Calibri" panose="020F0502020204030204" pitchFamily="34" charset="0"/>
              </a:rPr>
              <a:t>行う。</a:t>
            </a:r>
            <a:endParaRPr kumimoji="0" lang="ja-JP" altLang="ja-JP" sz="4000" dirty="0">
              <a:latin typeface="Arial" panose="020B0604020202020204" pitchFamily="34" charset="0"/>
            </a:endParaRPr>
          </a:p>
        </p:txBody>
      </p:sp>
      <p:sp>
        <p:nvSpPr>
          <p:cNvPr id="15" name="タイトル 1"/>
          <p:cNvSpPr txBox="1">
            <a:spLocks/>
          </p:cNvSpPr>
          <p:nvPr/>
        </p:nvSpPr>
        <p:spPr>
          <a:xfrm>
            <a:off x="0" y="25515"/>
            <a:ext cx="9144000" cy="626269"/>
          </a:xfrm>
          <a:prstGeom prst="rect">
            <a:avLst/>
          </a:prstGeom>
          <a:solidFill>
            <a:srgbClr val="92D050"/>
          </a:solidFill>
        </p:spPr>
        <p:txBody>
          <a:bodyPr vert="horz" lIns="68580" tIns="34290" rIns="68580" bIns="34290" rtlCol="0" anchor="ctr">
            <a:normAutofit fontScale="850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300" dirty="0" smtClean="0">
                <a:solidFill>
                  <a:prstClr val="black"/>
                </a:solidFill>
                <a:latin typeface="+mj-ea"/>
              </a:rPr>
              <a:t>（２）ＰＤＣＡ</a:t>
            </a:r>
            <a:r>
              <a:rPr lang="ja-JP" altLang="en-US" sz="3300" dirty="0">
                <a:solidFill>
                  <a:prstClr val="black"/>
                </a:solidFill>
                <a:latin typeface="+mj-ea"/>
              </a:rPr>
              <a:t>の</a:t>
            </a:r>
            <a:r>
              <a:rPr lang="ja-JP" altLang="en-US" sz="3300" dirty="0" smtClean="0">
                <a:solidFill>
                  <a:prstClr val="black"/>
                </a:solidFill>
                <a:latin typeface="+mj-ea"/>
              </a:rPr>
              <a:t>マネジメント・サイクル</a:t>
            </a:r>
            <a:r>
              <a:rPr lang="ja-JP" altLang="en-US" sz="3300" dirty="0">
                <a:solidFill>
                  <a:prstClr val="black"/>
                </a:solidFill>
                <a:latin typeface="+mj-ea"/>
              </a:rPr>
              <a:t>を踏まえた学級経営</a:t>
            </a:r>
          </a:p>
        </p:txBody>
      </p:sp>
    </p:spTree>
    <p:extLst>
      <p:ext uri="{BB962C8B-B14F-4D97-AF65-F5344CB8AC3E}">
        <p14:creationId xmlns:p14="http://schemas.microsoft.com/office/powerpoint/2010/main" val="716558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55968" y="208706"/>
            <a:ext cx="1862237" cy="95410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3600" dirty="0" smtClean="0">
                <a:solidFill>
                  <a:srgbClr val="000000"/>
                </a:solidFill>
                <a:latin typeface="+mj-ea"/>
                <a:ea typeface="+mj-ea"/>
              </a:rPr>
              <a:t>演習</a:t>
            </a:r>
            <a:endParaRPr lang="ja-JP" altLang="en-US" sz="3600" dirty="0">
              <a:solidFill>
                <a:srgbClr val="000000"/>
              </a:solidFill>
              <a:latin typeface="+mj-ea"/>
              <a:ea typeface="+mj-ea"/>
            </a:endParaRPr>
          </a:p>
        </p:txBody>
      </p:sp>
      <p:sp>
        <p:nvSpPr>
          <p:cNvPr id="6" name="テキスト ボックス 5"/>
          <p:cNvSpPr txBox="1"/>
          <p:nvPr/>
        </p:nvSpPr>
        <p:spPr>
          <a:xfrm>
            <a:off x="2075355" y="254426"/>
            <a:ext cx="6829318" cy="892552"/>
          </a:xfrm>
          <a:prstGeom prst="rect">
            <a:avLst/>
          </a:prstGeom>
          <a:solidFill>
            <a:schemeClr val="bg2"/>
          </a:solidFill>
        </p:spPr>
        <p:txBody>
          <a:bodyPr wrap="square" rtlCol="0">
            <a:spAutoFit/>
          </a:bodyPr>
          <a:lstStyle/>
          <a:p>
            <a:r>
              <a:rPr lang="ja-JP" altLang="en-US" sz="2800" dirty="0" smtClean="0">
                <a:latin typeface="ＭＳ ゴシック" panose="020B0609070205080204" pitchFamily="49" charset="-128"/>
                <a:ea typeface="ＭＳ ゴシック" panose="020B0609070205080204" pitchFamily="49" charset="-128"/>
              </a:rPr>
              <a:t>　</a:t>
            </a:r>
            <a:r>
              <a:rPr lang="ja-JP" altLang="en-US" sz="2400" dirty="0" smtClean="0">
                <a:latin typeface="ＭＳ ゴシック" panose="020B0609070205080204" pitchFamily="49" charset="-128"/>
                <a:ea typeface="ＭＳ ゴシック" panose="020B0609070205080204" pitchFamily="49" charset="-128"/>
              </a:rPr>
              <a:t>ＰＤＣＡマネジメント・サイクルを踏まえた学級経営の在り方</a:t>
            </a:r>
            <a:endParaRPr lang="ja-JP" altLang="ja-JP" sz="2400" dirty="0">
              <a:latin typeface="ＭＳ ゴシック" panose="020B0609070205080204" pitchFamily="49" charset="-128"/>
              <a:ea typeface="ＭＳ ゴシック" panose="020B0609070205080204" pitchFamily="49" charset="-128"/>
            </a:endParaRPr>
          </a:p>
        </p:txBody>
      </p:sp>
      <p:sp>
        <p:nvSpPr>
          <p:cNvPr id="7" name="角丸四角形 6"/>
          <p:cNvSpPr/>
          <p:nvPr/>
        </p:nvSpPr>
        <p:spPr>
          <a:xfrm>
            <a:off x="525781" y="1485900"/>
            <a:ext cx="8183880" cy="4870451"/>
          </a:xfrm>
          <a:prstGeom prst="roundRect">
            <a:avLst>
              <a:gd name="adj" fmla="val 362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anchor="t" anchorCtr="0">
            <a:noAutofit/>
          </a:bodyPr>
          <a:lstStyle/>
          <a:p>
            <a:pPr lvl="0" eaLnBrk="0" fontAlgn="base" hangingPunct="0">
              <a:spcBef>
                <a:spcPct val="0"/>
              </a:spcBef>
              <a:spcAft>
                <a:spcPct val="0"/>
              </a:spcAft>
              <a:defRPr/>
            </a:pPr>
            <a:endParaRPr lang="ja-JP" altLang="en-US" sz="2100" dirty="0">
              <a:solidFill>
                <a:srgbClr val="000000"/>
              </a:solidFill>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FCBC3066-976C-44CF-93B9-B62F35791487}" type="slidenum">
              <a:rPr kumimoji="1" lang="ja-JP" altLang="en-US" smtClean="0"/>
              <a:t>15</a:t>
            </a:fld>
            <a:endParaRPr kumimoji="1" lang="ja-JP" altLang="en-US"/>
          </a:p>
        </p:txBody>
      </p:sp>
    </p:spTree>
    <p:extLst>
      <p:ext uri="{BB962C8B-B14F-4D97-AF65-F5344CB8AC3E}">
        <p14:creationId xmlns:p14="http://schemas.microsoft.com/office/powerpoint/2010/main" val="33144642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7282" y="411207"/>
            <a:ext cx="3237722" cy="6378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50" dirty="0">
                <a:solidFill>
                  <a:srgbClr val="000000"/>
                </a:solidFill>
                <a:latin typeface="+mj-ea"/>
                <a:ea typeface="+mj-ea"/>
              </a:rPr>
              <a:t>ま　と　め</a:t>
            </a:r>
          </a:p>
        </p:txBody>
      </p:sp>
      <p:sp>
        <p:nvSpPr>
          <p:cNvPr id="8" name="正方形/長方形 7"/>
          <p:cNvSpPr/>
          <p:nvPr/>
        </p:nvSpPr>
        <p:spPr>
          <a:xfrm>
            <a:off x="177282" y="1049071"/>
            <a:ext cx="8789437" cy="5142179"/>
          </a:xfrm>
          <a:prstGeom prst="rect">
            <a:avLst/>
          </a:prstGeom>
          <a:solidFill>
            <a:schemeClr val="bg2"/>
          </a:solidFill>
        </p:spPr>
        <p:style>
          <a:lnRef idx="2">
            <a:schemeClr val="accent3"/>
          </a:lnRef>
          <a:fillRef idx="1">
            <a:schemeClr val="lt1"/>
          </a:fillRef>
          <a:effectRef idx="0">
            <a:schemeClr val="accent3"/>
          </a:effectRef>
          <a:fontRef idx="minor">
            <a:schemeClr val="dk1"/>
          </a:fontRef>
        </p:style>
        <p:txBody>
          <a:bodyPr anchor="ctr"/>
          <a:lstStyle/>
          <a:p>
            <a:pPr marL="179388" indent="-179388">
              <a:lnSpc>
                <a:spcPts val="3750"/>
              </a:lnSpc>
              <a:defRPr/>
            </a:pPr>
            <a:r>
              <a:rPr lang="ja-JP" altLang="en-US" sz="3200" dirty="0" smtClean="0">
                <a:latin typeface="ＭＳ ゴシック" panose="020B0609070205080204" pitchFamily="49" charset="-128"/>
                <a:ea typeface="ＭＳ ゴシック" panose="020B0609070205080204" pitchFamily="49" charset="-128"/>
              </a:rPr>
              <a:t>○　学級</a:t>
            </a:r>
            <a:r>
              <a:rPr lang="ja-JP" altLang="en-US" sz="3200" dirty="0">
                <a:latin typeface="ＭＳ ゴシック" panose="020B0609070205080204" pitchFamily="49" charset="-128"/>
                <a:ea typeface="ＭＳ ゴシック" panose="020B0609070205080204" pitchFamily="49" charset="-128"/>
              </a:rPr>
              <a:t>経営は、</a:t>
            </a:r>
            <a:r>
              <a:rPr lang="ja-JP" altLang="en-US" sz="3200" dirty="0" smtClean="0">
                <a:latin typeface="ＭＳ ゴシック" panose="020B0609070205080204" pitchFamily="49" charset="-128"/>
                <a:ea typeface="ＭＳ ゴシック" panose="020B0609070205080204" pitchFamily="49" charset="-128"/>
              </a:rPr>
              <a:t>学校の教育</a:t>
            </a:r>
            <a:r>
              <a:rPr lang="ja-JP" altLang="en-US" sz="3200" dirty="0">
                <a:latin typeface="ＭＳ ゴシック" panose="020B0609070205080204" pitchFamily="49" charset="-128"/>
                <a:ea typeface="ＭＳ ゴシック" panose="020B0609070205080204" pitchFamily="49" charset="-128"/>
              </a:rPr>
              <a:t>目標を実現する</a:t>
            </a:r>
            <a:r>
              <a:rPr lang="ja-JP" altLang="en-US" sz="3200" dirty="0" err="1" smtClean="0">
                <a:latin typeface="ＭＳ ゴシック" panose="020B0609070205080204" pitchFamily="49" charset="-128"/>
                <a:ea typeface="ＭＳ ゴシック" panose="020B0609070205080204" pitchFamily="49" charset="-128"/>
              </a:rPr>
              <a:t>た</a:t>
            </a:r>
            <a:endParaRPr lang="en-US" altLang="ja-JP" sz="3200" dirty="0">
              <a:latin typeface="ＭＳ ゴシック" panose="020B0609070205080204" pitchFamily="49" charset="-128"/>
              <a:ea typeface="ＭＳ ゴシック" panose="020B0609070205080204" pitchFamily="49" charset="-128"/>
            </a:endParaRPr>
          </a:p>
          <a:p>
            <a:pPr marL="179388" indent="-179388">
              <a:lnSpc>
                <a:spcPts val="3750"/>
              </a:lnSpc>
              <a:defRPr/>
            </a:pPr>
            <a:r>
              <a:rPr lang="ja-JP" altLang="en-US" sz="3200" dirty="0" smtClean="0">
                <a:latin typeface="ＭＳ ゴシック" panose="020B0609070205080204" pitchFamily="49" charset="-128"/>
                <a:ea typeface="ＭＳ ゴシック" panose="020B0609070205080204" pitchFamily="49" charset="-128"/>
              </a:rPr>
              <a:t>　めに</a:t>
            </a:r>
            <a:r>
              <a:rPr lang="ja-JP" altLang="en-US" sz="3200" dirty="0">
                <a:latin typeface="ＭＳ ゴシック" panose="020B0609070205080204" pitchFamily="49" charset="-128"/>
                <a:ea typeface="ＭＳ ゴシック" panose="020B0609070205080204" pitchFamily="49" charset="-128"/>
              </a:rPr>
              <a:t>、</a:t>
            </a:r>
            <a:r>
              <a:rPr lang="ja-JP" altLang="en-US" sz="3200" spc="-150" dirty="0">
                <a:latin typeface="ＭＳ ゴシック" panose="020B0609070205080204" pitchFamily="49" charset="-128"/>
                <a:ea typeface="ＭＳ ゴシック" panose="020B0609070205080204" pitchFamily="49" charset="-128"/>
              </a:rPr>
              <a:t>学級を</a:t>
            </a:r>
            <a:r>
              <a:rPr lang="ja-JP" altLang="en-US" sz="3200" dirty="0">
                <a:latin typeface="ＭＳ ゴシック" panose="020B0609070205080204" pitchFamily="49" charset="-128"/>
                <a:ea typeface="ＭＳ ゴシック" panose="020B0609070205080204" pitchFamily="49" charset="-128"/>
              </a:rPr>
              <a:t>基本の</a:t>
            </a:r>
            <a:r>
              <a:rPr lang="ja-JP" altLang="en-US" sz="3200" dirty="0" smtClean="0">
                <a:latin typeface="ＭＳ ゴシック" panose="020B0609070205080204" pitchFamily="49" charset="-128"/>
                <a:ea typeface="ＭＳ ゴシック" panose="020B0609070205080204" pitchFamily="49" charset="-128"/>
              </a:rPr>
              <a:t>組織と</a:t>
            </a:r>
            <a:r>
              <a:rPr lang="ja-JP" altLang="en-US" sz="3200" dirty="0">
                <a:latin typeface="ＭＳ ゴシック" panose="020B0609070205080204" pitchFamily="49" charset="-128"/>
                <a:ea typeface="ＭＳ ゴシック" panose="020B0609070205080204" pitchFamily="49" charset="-128"/>
              </a:rPr>
              <a:t>して展開される</a:t>
            </a:r>
            <a:r>
              <a:rPr lang="ja-JP" altLang="en-US" sz="3200" dirty="0" smtClean="0">
                <a:latin typeface="ＭＳ ゴシック" panose="020B0609070205080204" pitchFamily="49" charset="-128"/>
                <a:ea typeface="ＭＳ ゴシック" panose="020B0609070205080204" pitchFamily="49" charset="-128"/>
              </a:rPr>
              <a:t>教</a:t>
            </a:r>
            <a:endParaRPr lang="en-US" altLang="ja-JP" sz="3200" dirty="0" smtClean="0">
              <a:latin typeface="ＭＳ ゴシック" panose="020B0609070205080204" pitchFamily="49" charset="-128"/>
              <a:ea typeface="ＭＳ ゴシック" panose="020B0609070205080204" pitchFamily="49" charset="-128"/>
            </a:endParaRPr>
          </a:p>
          <a:p>
            <a:pPr marL="179388" indent="-179388">
              <a:lnSpc>
                <a:spcPts val="3750"/>
              </a:lnSpc>
              <a:defRPr/>
            </a:pPr>
            <a:r>
              <a:rPr lang="ja-JP" altLang="en-US" sz="3200" dirty="0">
                <a:latin typeface="ＭＳ ゴシック" panose="020B0609070205080204" pitchFamily="49" charset="-128"/>
                <a:ea typeface="ＭＳ ゴシック" panose="020B0609070205080204" pitchFamily="49" charset="-128"/>
              </a:rPr>
              <a:t>　</a:t>
            </a:r>
            <a:r>
              <a:rPr lang="ja-JP" altLang="en-US" sz="3200" dirty="0" smtClean="0">
                <a:latin typeface="ＭＳ ゴシック" panose="020B0609070205080204" pitchFamily="49" charset="-128"/>
                <a:ea typeface="ＭＳ ゴシック" panose="020B0609070205080204" pitchFamily="49" charset="-128"/>
              </a:rPr>
              <a:t>育</a:t>
            </a:r>
            <a:r>
              <a:rPr lang="ja-JP" altLang="en-US" sz="3200" dirty="0">
                <a:latin typeface="ＭＳ ゴシック" panose="020B0609070205080204" pitchFamily="49" charset="-128"/>
                <a:ea typeface="ＭＳ ゴシック" panose="020B0609070205080204" pitchFamily="49" charset="-128"/>
              </a:rPr>
              <a:t>活動の計画、実施及び評価など、</a:t>
            </a:r>
            <a:r>
              <a:rPr lang="ja-JP" altLang="en-US" sz="3200" dirty="0" smtClean="0">
                <a:latin typeface="ＭＳ ゴシック" panose="020B0609070205080204" pitchFamily="49" charset="-128"/>
                <a:ea typeface="ＭＳ ゴシック" panose="020B0609070205080204" pitchFamily="49" charset="-128"/>
              </a:rPr>
              <a:t>学級担任</a:t>
            </a:r>
            <a:endParaRPr lang="en-US" altLang="ja-JP" sz="3200" dirty="0" smtClean="0">
              <a:latin typeface="ＭＳ ゴシック" panose="020B0609070205080204" pitchFamily="49" charset="-128"/>
              <a:ea typeface="ＭＳ ゴシック" panose="020B0609070205080204" pitchFamily="49" charset="-128"/>
            </a:endParaRPr>
          </a:p>
          <a:p>
            <a:pPr marL="179388" indent="-179388">
              <a:lnSpc>
                <a:spcPts val="3750"/>
              </a:lnSpc>
              <a:defRPr/>
            </a:pPr>
            <a:r>
              <a:rPr lang="ja-JP" altLang="en-US" sz="3200" dirty="0">
                <a:latin typeface="ＭＳ ゴシック" panose="020B0609070205080204" pitchFamily="49" charset="-128"/>
                <a:ea typeface="ＭＳ ゴシック" panose="020B0609070205080204" pitchFamily="49" charset="-128"/>
              </a:rPr>
              <a:t>　</a:t>
            </a:r>
            <a:r>
              <a:rPr lang="ja-JP" altLang="en-US" sz="3200" dirty="0" smtClean="0">
                <a:latin typeface="ＭＳ ゴシック" panose="020B0609070205080204" pitchFamily="49" charset="-128"/>
                <a:ea typeface="ＭＳ ゴシック" panose="020B0609070205080204" pitchFamily="49" charset="-128"/>
              </a:rPr>
              <a:t>が関わる</a:t>
            </a:r>
            <a:r>
              <a:rPr lang="ja-JP" altLang="en-US" sz="3200" dirty="0">
                <a:latin typeface="ＭＳ ゴシック" panose="020B0609070205080204" pitchFamily="49" charset="-128"/>
                <a:ea typeface="ＭＳ ゴシック" panose="020B0609070205080204" pitchFamily="49" charset="-128"/>
              </a:rPr>
              <a:t>全ての活動</a:t>
            </a:r>
            <a:r>
              <a:rPr lang="ja-JP" altLang="en-US" sz="3200" dirty="0" smtClean="0">
                <a:latin typeface="ＭＳ ゴシック" panose="020B0609070205080204" pitchFamily="49" charset="-128"/>
                <a:ea typeface="ＭＳ ゴシック" panose="020B0609070205080204" pitchFamily="49" charset="-128"/>
              </a:rPr>
              <a:t>です。</a:t>
            </a:r>
            <a:endParaRPr lang="en-US" altLang="ja-JP" sz="3200" dirty="0" smtClean="0">
              <a:latin typeface="ＭＳ ゴシック" panose="020B0609070205080204" pitchFamily="49" charset="-128"/>
              <a:ea typeface="ＭＳ ゴシック" panose="020B0609070205080204" pitchFamily="49" charset="-128"/>
            </a:endParaRPr>
          </a:p>
          <a:p>
            <a:pPr marL="101600" indent="-101600">
              <a:lnSpc>
                <a:spcPts val="3750"/>
              </a:lnSpc>
              <a:defRPr/>
            </a:pPr>
            <a:endParaRPr lang="en-US" altLang="ja-JP" sz="3200" dirty="0">
              <a:latin typeface="ＭＳ ゴシック" panose="020B0609070205080204" pitchFamily="49" charset="-128"/>
              <a:ea typeface="ＭＳ ゴシック" panose="020B0609070205080204" pitchFamily="49" charset="-128"/>
            </a:endParaRPr>
          </a:p>
          <a:p>
            <a:pPr marL="179388" indent="-179388">
              <a:lnSpc>
                <a:spcPts val="3750"/>
              </a:lnSpc>
              <a:defRPr/>
            </a:pPr>
            <a:r>
              <a:rPr lang="ja-JP" altLang="en-US" sz="3200" dirty="0" smtClean="0">
                <a:latin typeface="ＭＳ ゴシック" panose="020B0609070205080204" pitchFamily="49" charset="-128"/>
                <a:ea typeface="ＭＳ ゴシック" panose="020B0609070205080204" pitchFamily="49" charset="-128"/>
              </a:rPr>
              <a:t>○　学級</a:t>
            </a:r>
            <a:r>
              <a:rPr lang="ja-JP" altLang="en-US" sz="3200" dirty="0">
                <a:latin typeface="ＭＳ ゴシック" panose="020B0609070205080204" pitchFamily="49" charset="-128"/>
                <a:ea typeface="ＭＳ ゴシック" panose="020B0609070205080204" pitchFamily="49" charset="-128"/>
              </a:rPr>
              <a:t>経営には、明確な「目標」をもち、</a:t>
            </a:r>
            <a:r>
              <a:rPr lang="ja-JP" altLang="en-US" sz="3200" dirty="0" err="1" smtClean="0">
                <a:latin typeface="ＭＳ ゴシック" panose="020B0609070205080204" pitchFamily="49" charset="-128"/>
                <a:ea typeface="ＭＳ ゴシック" panose="020B0609070205080204" pitchFamily="49" charset="-128"/>
              </a:rPr>
              <a:t>そ</a:t>
            </a:r>
            <a:endParaRPr lang="en-US" altLang="ja-JP" sz="3200" dirty="0" smtClean="0">
              <a:latin typeface="ＭＳ ゴシック" panose="020B0609070205080204" pitchFamily="49" charset="-128"/>
              <a:ea typeface="ＭＳ ゴシック" panose="020B0609070205080204" pitchFamily="49" charset="-128"/>
            </a:endParaRPr>
          </a:p>
          <a:p>
            <a:pPr marL="179388" indent="-179388">
              <a:lnSpc>
                <a:spcPts val="3750"/>
              </a:lnSpc>
              <a:defRPr/>
            </a:pPr>
            <a:r>
              <a:rPr lang="ja-JP" altLang="en-US" sz="3200" dirty="0">
                <a:latin typeface="ＭＳ ゴシック" panose="020B0609070205080204" pitchFamily="49" charset="-128"/>
                <a:ea typeface="ＭＳ ゴシック" panose="020B0609070205080204" pitchFamily="49" charset="-128"/>
              </a:rPr>
              <a:t>　</a:t>
            </a:r>
            <a:r>
              <a:rPr lang="ja-JP" altLang="en-US" sz="3200" dirty="0" smtClean="0">
                <a:latin typeface="ＭＳ ゴシック" panose="020B0609070205080204" pitchFamily="49" charset="-128"/>
                <a:ea typeface="ＭＳ ゴシック" panose="020B0609070205080204" pitchFamily="49" charset="-128"/>
              </a:rPr>
              <a:t>の</a:t>
            </a:r>
            <a:r>
              <a:rPr lang="ja-JP" altLang="en-US" sz="3200" dirty="0">
                <a:latin typeface="ＭＳ ゴシック" panose="020B0609070205080204" pitchFamily="49" charset="-128"/>
                <a:ea typeface="ＭＳ ゴシック" panose="020B0609070205080204" pitchFamily="49" charset="-128"/>
              </a:rPr>
              <a:t>目標を達成するため</a:t>
            </a:r>
            <a:r>
              <a:rPr lang="ja-JP" altLang="en-US" sz="3200" dirty="0" smtClean="0">
                <a:latin typeface="ＭＳ ゴシック" panose="020B0609070205080204" pitchFamily="49" charset="-128"/>
                <a:ea typeface="ＭＳ ゴシック" panose="020B0609070205080204" pitchFamily="49" charset="-128"/>
              </a:rPr>
              <a:t>の具体的</a:t>
            </a:r>
            <a:r>
              <a:rPr lang="ja-JP" altLang="en-US" sz="3200" dirty="0">
                <a:latin typeface="ＭＳ ゴシック" panose="020B0609070205080204" pitchFamily="49" charset="-128"/>
                <a:ea typeface="ＭＳ ゴシック" panose="020B0609070205080204" pitchFamily="49" charset="-128"/>
              </a:rPr>
              <a:t>な方法や</a:t>
            </a:r>
            <a:r>
              <a:rPr lang="ja-JP" altLang="en-US" sz="3200" dirty="0" smtClean="0">
                <a:latin typeface="ＭＳ ゴシック" panose="020B0609070205080204" pitchFamily="49" charset="-128"/>
                <a:ea typeface="ＭＳ ゴシック" panose="020B0609070205080204" pitchFamily="49" charset="-128"/>
              </a:rPr>
              <a:t>手立</a:t>
            </a:r>
            <a:endParaRPr lang="en-US" altLang="ja-JP" sz="3200" dirty="0" smtClean="0">
              <a:latin typeface="ＭＳ ゴシック" panose="020B0609070205080204" pitchFamily="49" charset="-128"/>
              <a:ea typeface="ＭＳ ゴシック" panose="020B0609070205080204" pitchFamily="49" charset="-128"/>
            </a:endParaRPr>
          </a:p>
          <a:p>
            <a:pPr marL="179388" indent="-179388">
              <a:lnSpc>
                <a:spcPts val="3750"/>
              </a:lnSpc>
              <a:defRPr/>
            </a:pPr>
            <a:r>
              <a:rPr lang="ja-JP" altLang="en-US" sz="3200" dirty="0">
                <a:latin typeface="ＭＳ ゴシック" panose="020B0609070205080204" pitchFamily="49" charset="-128"/>
                <a:ea typeface="ＭＳ ゴシック" panose="020B0609070205080204" pitchFamily="49" charset="-128"/>
              </a:rPr>
              <a:t>　</a:t>
            </a:r>
            <a:r>
              <a:rPr lang="ja-JP" altLang="en-US" sz="3200" dirty="0" smtClean="0">
                <a:latin typeface="ＭＳ ゴシック" panose="020B0609070205080204" pitchFamily="49" charset="-128"/>
                <a:ea typeface="ＭＳ ゴシック" panose="020B0609070205080204" pitchFamily="49" charset="-128"/>
              </a:rPr>
              <a:t>てを</a:t>
            </a:r>
            <a:r>
              <a:rPr lang="ja-JP" altLang="en-US" sz="3200" dirty="0">
                <a:latin typeface="ＭＳ ゴシック" panose="020B0609070205080204" pitchFamily="49" charset="-128"/>
                <a:ea typeface="ＭＳ ゴシック" panose="020B0609070205080204" pitchFamily="49" charset="-128"/>
              </a:rPr>
              <a:t>「計画」し、「実践」したことに</a:t>
            </a:r>
            <a:r>
              <a:rPr lang="ja-JP" altLang="en-US" sz="3200" dirty="0" smtClean="0">
                <a:latin typeface="ＭＳ ゴシック" panose="020B0609070205080204" pitchFamily="49" charset="-128"/>
                <a:ea typeface="ＭＳ ゴシック" panose="020B0609070205080204" pitchFamily="49" charset="-128"/>
              </a:rPr>
              <a:t>ついて</a:t>
            </a:r>
            <a:endParaRPr lang="en-US" altLang="ja-JP" sz="3200" dirty="0" smtClean="0">
              <a:latin typeface="ＭＳ ゴシック" panose="020B0609070205080204" pitchFamily="49" charset="-128"/>
              <a:ea typeface="ＭＳ ゴシック" panose="020B0609070205080204" pitchFamily="49" charset="-128"/>
            </a:endParaRPr>
          </a:p>
          <a:p>
            <a:pPr marL="179388" indent="-179388">
              <a:lnSpc>
                <a:spcPts val="3750"/>
              </a:lnSpc>
              <a:defRPr/>
            </a:pPr>
            <a:r>
              <a:rPr lang="ja-JP" altLang="en-US" sz="3200" dirty="0">
                <a:latin typeface="ＭＳ ゴシック" panose="020B0609070205080204" pitchFamily="49" charset="-128"/>
                <a:ea typeface="ＭＳ ゴシック" panose="020B0609070205080204" pitchFamily="49" charset="-128"/>
              </a:rPr>
              <a:t>　</a:t>
            </a:r>
            <a:r>
              <a:rPr lang="ja-JP" altLang="en-US" sz="3200" dirty="0" smtClean="0">
                <a:latin typeface="ＭＳ ゴシック" panose="020B0609070205080204" pitchFamily="49" charset="-128"/>
                <a:ea typeface="ＭＳ ゴシック" panose="020B0609070205080204" pitchFamily="49" charset="-128"/>
              </a:rPr>
              <a:t>「評価」</a:t>
            </a:r>
            <a:r>
              <a:rPr lang="ja-JP" altLang="en-US" sz="3200" dirty="0">
                <a:latin typeface="ＭＳ ゴシック" panose="020B0609070205080204" pitchFamily="49" charset="-128"/>
                <a:ea typeface="ＭＳ ゴシック" panose="020B0609070205080204" pitchFamily="49" charset="-128"/>
              </a:rPr>
              <a:t>を行い、その後の学級経営の</a:t>
            </a:r>
            <a:r>
              <a:rPr lang="ja-JP" altLang="en-US" sz="3200" spc="-300" dirty="0">
                <a:latin typeface="ＭＳ ゴシック" panose="020B0609070205080204" pitchFamily="49" charset="-128"/>
                <a:ea typeface="ＭＳ ゴシック" panose="020B0609070205080204" pitchFamily="49" charset="-128"/>
              </a:rPr>
              <a:t>「</a:t>
            </a:r>
            <a:r>
              <a:rPr lang="ja-JP" altLang="en-US" sz="3200" spc="-300" dirty="0" smtClean="0">
                <a:latin typeface="ＭＳ ゴシック" panose="020B0609070205080204" pitchFamily="49" charset="-128"/>
                <a:ea typeface="ＭＳ ゴシック" panose="020B0609070205080204" pitchFamily="49" charset="-128"/>
              </a:rPr>
              <a:t>改</a:t>
            </a:r>
            <a:endParaRPr lang="en-US" altLang="ja-JP" sz="3200" spc="-300" dirty="0" smtClean="0">
              <a:latin typeface="ＭＳ ゴシック" panose="020B0609070205080204" pitchFamily="49" charset="-128"/>
              <a:ea typeface="ＭＳ ゴシック" panose="020B0609070205080204" pitchFamily="49" charset="-128"/>
            </a:endParaRPr>
          </a:p>
          <a:p>
            <a:pPr marL="179388" indent="-179388">
              <a:lnSpc>
                <a:spcPts val="3750"/>
              </a:lnSpc>
              <a:defRPr/>
            </a:pPr>
            <a:r>
              <a:rPr lang="ja-JP" altLang="en-US" sz="3200" spc="-300" dirty="0">
                <a:latin typeface="ＭＳ ゴシック" panose="020B0609070205080204" pitchFamily="49" charset="-128"/>
                <a:ea typeface="ＭＳ ゴシック" panose="020B0609070205080204" pitchFamily="49" charset="-128"/>
              </a:rPr>
              <a:t>　</a:t>
            </a:r>
            <a:r>
              <a:rPr lang="ja-JP" altLang="en-US" sz="3200" spc="-300" dirty="0" smtClean="0">
                <a:latin typeface="ＭＳ ゴシック" panose="020B0609070205080204" pitchFamily="49" charset="-128"/>
                <a:ea typeface="ＭＳ ゴシック" panose="020B0609070205080204" pitchFamily="49" charset="-128"/>
              </a:rPr>
              <a:t>善</a:t>
            </a:r>
            <a:r>
              <a:rPr lang="ja-JP" altLang="en-US" sz="3200" spc="-300" dirty="0">
                <a:latin typeface="ＭＳ ゴシック" panose="020B0609070205080204" pitchFamily="49" charset="-128"/>
                <a:ea typeface="ＭＳ ゴシック" panose="020B0609070205080204" pitchFamily="49" charset="-128"/>
              </a:rPr>
              <a:t>」</a:t>
            </a:r>
            <a:r>
              <a:rPr lang="ja-JP" altLang="en-US" sz="3200" dirty="0">
                <a:latin typeface="ＭＳ ゴシック" panose="020B0609070205080204" pitchFamily="49" charset="-128"/>
                <a:ea typeface="ＭＳ ゴシック" panose="020B0609070205080204" pitchFamily="49" charset="-128"/>
              </a:rPr>
              <a:t>に努めていくことが大切</a:t>
            </a:r>
            <a:r>
              <a:rPr lang="ja-JP" altLang="en-US" sz="3200" dirty="0" smtClean="0">
                <a:latin typeface="ＭＳ ゴシック" panose="020B0609070205080204" pitchFamily="49" charset="-128"/>
                <a:ea typeface="ＭＳ ゴシック" panose="020B0609070205080204" pitchFamily="49" charset="-128"/>
              </a:rPr>
              <a:t>です。</a:t>
            </a:r>
            <a:r>
              <a:rPr lang="ja-JP" altLang="en-US" sz="2400" dirty="0">
                <a:latin typeface="ＭＳ ゴシック" panose="020B0609070205080204" pitchFamily="49" charset="-128"/>
                <a:ea typeface="ＭＳ ゴシック" panose="020B0609070205080204" pitchFamily="49" charset="-128"/>
              </a:rPr>
              <a:t>　</a:t>
            </a:r>
          </a:p>
        </p:txBody>
      </p:sp>
      <p:sp>
        <p:nvSpPr>
          <p:cNvPr id="3" name="スライド番号プレースホルダー 2"/>
          <p:cNvSpPr>
            <a:spLocks noGrp="1"/>
          </p:cNvSpPr>
          <p:nvPr>
            <p:ph type="sldNum" sz="quarter" idx="12"/>
          </p:nvPr>
        </p:nvSpPr>
        <p:spPr/>
        <p:txBody>
          <a:bodyPr/>
          <a:lstStyle/>
          <a:p>
            <a:fld id="{FCBC3066-976C-44CF-93B9-B62F35791487}" type="slidenum">
              <a:rPr kumimoji="1" lang="ja-JP" altLang="en-US" smtClean="0"/>
              <a:t>16</a:t>
            </a:fld>
            <a:endParaRPr kumimoji="1" lang="ja-JP" altLang="en-US"/>
          </a:p>
        </p:txBody>
      </p:sp>
    </p:spTree>
    <p:extLst>
      <p:ext uri="{BB962C8B-B14F-4D97-AF65-F5344CB8AC3E}">
        <p14:creationId xmlns:p14="http://schemas.microsoft.com/office/powerpoint/2010/main" val="15889250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88620" y="479787"/>
            <a:ext cx="7098030" cy="6378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400" dirty="0" smtClean="0">
                <a:solidFill>
                  <a:schemeClr val="tx1"/>
                </a:solidFill>
                <a:latin typeface="ＭＳ ゴシック" panose="020B0609070205080204" pitchFamily="49" charset="-128"/>
                <a:ea typeface="ＭＳ ゴシック" panose="020B0609070205080204" pitchFamily="49" charset="-128"/>
              </a:rPr>
              <a:t>ミニ</a:t>
            </a:r>
            <a:r>
              <a:rPr lang="ja-JP" altLang="en-US" sz="4400" dirty="0">
                <a:solidFill>
                  <a:schemeClr val="tx1"/>
                </a:solidFill>
                <a:latin typeface="ＭＳ ゴシック" panose="020B0609070205080204" pitchFamily="49" charset="-128"/>
                <a:ea typeface="ＭＳ ゴシック" panose="020B0609070205080204" pitchFamily="49" charset="-128"/>
              </a:rPr>
              <a:t>研修での成果・</a:t>
            </a:r>
            <a:r>
              <a:rPr lang="ja-JP" altLang="en-US" sz="4400" dirty="0" smtClean="0">
                <a:solidFill>
                  <a:schemeClr val="tx1"/>
                </a:solidFill>
                <a:latin typeface="ＭＳ ゴシック" panose="020B0609070205080204" pitchFamily="49" charset="-128"/>
                <a:ea typeface="ＭＳ ゴシック" panose="020B0609070205080204" pitchFamily="49" charset="-128"/>
              </a:rPr>
              <a:t>課題</a:t>
            </a:r>
            <a:endParaRPr lang="ja-JP" altLang="en-US" sz="4050" dirty="0">
              <a:solidFill>
                <a:schemeClr val="tx1"/>
              </a:solidFill>
              <a:latin typeface="+mj-ea"/>
              <a:ea typeface="+mj-ea"/>
            </a:endParaRPr>
          </a:p>
        </p:txBody>
      </p:sp>
      <p:sp>
        <p:nvSpPr>
          <p:cNvPr id="3" name="スライド番号プレースホルダー 2"/>
          <p:cNvSpPr>
            <a:spLocks noGrp="1"/>
          </p:cNvSpPr>
          <p:nvPr>
            <p:ph type="sldNum" sz="quarter" idx="12"/>
          </p:nvPr>
        </p:nvSpPr>
        <p:spPr/>
        <p:txBody>
          <a:bodyPr/>
          <a:lstStyle/>
          <a:p>
            <a:fld id="{FCBC3066-976C-44CF-93B9-B62F35791487}" type="slidenum">
              <a:rPr kumimoji="1" lang="ja-JP" altLang="en-US" smtClean="0"/>
              <a:t>17</a:t>
            </a:fld>
            <a:endParaRPr kumimoji="1" lang="ja-JP" altLang="en-US"/>
          </a:p>
        </p:txBody>
      </p:sp>
      <p:sp>
        <p:nvSpPr>
          <p:cNvPr id="5" name="正方形/長方形 4"/>
          <p:cNvSpPr/>
          <p:nvPr/>
        </p:nvSpPr>
        <p:spPr>
          <a:xfrm>
            <a:off x="388620" y="1567231"/>
            <a:ext cx="8160787" cy="4789120"/>
          </a:xfrm>
          <a:prstGeom prst="rect">
            <a:avLst/>
          </a:prstGeom>
          <a:solidFill>
            <a:schemeClr val="bg2"/>
          </a:solidFill>
        </p:spPr>
        <p:style>
          <a:lnRef idx="2">
            <a:schemeClr val="accent3"/>
          </a:lnRef>
          <a:fillRef idx="1">
            <a:schemeClr val="lt1"/>
          </a:fillRef>
          <a:effectRef idx="0">
            <a:schemeClr val="accent3"/>
          </a:effectRef>
          <a:fontRef idx="minor">
            <a:schemeClr val="dk1"/>
          </a:fontRef>
        </p:style>
        <p:txBody>
          <a:bodyPr anchor="t" anchorCtr="0"/>
          <a:lstStyle/>
          <a:p>
            <a:pPr marL="179388" indent="-179388">
              <a:lnSpc>
                <a:spcPts val="3750"/>
              </a:lnSpc>
              <a:defRPr/>
            </a:pPr>
            <a:endParaRPr lang="ja-JP" altLang="en-US" sz="28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40979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4090" y="1812402"/>
            <a:ext cx="8061260" cy="4028494"/>
          </a:xfrm>
          <a:solidFill>
            <a:schemeClr val="accent2">
              <a:lumMod val="20000"/>
              <a:lumOff val="80000"/>
            </a:schemeClr>
          </a:solidFill>
          <a:ln>
            <a:solidFill>
              <a:schemeClr val="accent1">
                <a:lumMod val="40000"/>
                <a:lumOff val="60000"/>
              </a:schemeClr>
            </a:solidFill>
          </a:ln>
        </p:spPr>
        <p:txBody>
          <a:bodyPr anchor="ctr">
            <a:noAutofit/>
          </a:bodyPr>
          <a:lstStyle/>
          <a:p>
            <a:pPr marL="0" indent="0">
              <a:buNone/>
            </a:pPr>
            <a:r>
              <a:rPr lang="ja-JP" altLang="en-US" sz="4400" dirty="0" smtClean="0">
                <a:latin typeface="ＭＳ ゴシック" panose="020B0609070205080204" pitchFamily="49" charset="-128"/>
                <a:ea typeface="ＭＳ ゴシック" panose="020B0609070205080204" pitchFamily="49" charset="-128"/>
              </a:rPr>
              <a:t>　ＰＤＣＡマネジメントサイクルを踏まえた学級経営の在り方を理解し、学校の教育目標の実現し、</a:t>
            </a:r>
            <a:r>
              <a:rPr lang="ja-JP" altLang="en-US" sz="4000" dirty="0" smtClean="0">
                <a:latin typeface="ＭＳ ゴシック" panose="020B0609070205080204" pitchFamily="49" charset="-128"/>
                <a:ea typeface="ＭＳ ゴシック" panose="020B0609070205080204" pitchFamily="49" charset="-128"/>
              </a:rPr>
              <a:t>児童</a:t>
            </a:r>
            <a:r>
              <a:rPr lang="ja-JP" altLang="en-US" sz="4000" dirty="0">
                <a:latin typeface="ＭＳ ゴシック" panose="020B0609070205080204" pitchFamily="49" charset="-128"/>
                <a:ea typeface="ＭＳ ゴシック" panose="020B0609070205080204" pitchFamily="49" charset="-128"/>
              </a:rPr>
              <a:t>生徒の豊かな成長を目指す学級づくりを推進する力量の向上を図る。</a:t>
            </a:r>
            <a:endParaRPr lang="en-US" altLang="ja-JP" sz="4000" dirty="0" smtClean="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FCBC3066-976C-44CF-93B9-B62F35791487}" type="slidenum">
              <a:rPr kumimoji="1" lang="ja-JP" altLang="en-US" smtClean="0"/>
              <a:t>2</a:t>
            </a:fld>
            <a:endParaRPr kumimoji="1" lang="ja-JP" altLang="en-US"/>
          </a:p>
        </p:txBody>
      </p:sp>
      <p:sp>
        <p:nvSpPr>
          <p:cNvPr id="6" name="テキスト ボックス 5"/>
          <p:cNvSpPr txBox="1"/>
          <p:nvPr/>
        </p:nvSpPr>
        <p:spPr>
          <a:xfrm>
            <a:off x="221831" y="713443"/>
            <a:ext cx="3846286" cy="769441"/>
          </a:xfrm>
          <a:prstGeom prst="rect">
            <a:avLst/>
          </a:prstGeom>
          <a:noFill/>
        </p:spPr>
        <p:txBody>
          <a:bodyPr wrap="square" rtlCol="0">
            <a:spAutoFit/>
          </a:bodyPr>
          <a:lstStyle/>
          <a:p>
            <a:r>
              <a:rPr lang="en-US" altLang="ja-JP" sz="4400" b="1" dirty="0">
                <a:latin typeface="ＭＳ ゴシック" panose="020B0609070205080204" pitchFamily="49" charset="-128"/>
                <a:ea typeface="ＭＳ ゴシック" panose="020B0609070205080204" pitchFamily="49" charset="-128"/>
              </a:rPr>
              <a:t>【</a:t>
            </a:r>
            <a:r>
              <a:rPr lang="ja-JP" altLang="en-US" sz="4400" b="1" dirty="0" smtClean="0">
                <a:latin typeface="ＭＳ ゴシック" panose="020B0609070205080204" pitchFamily="49" charset="-128"/>
                <a:ea typeface="ＭＳ ゴシック" panose="020B0609070205080204" pitchFamily="49" charset="-128"/>
              </a:rPr>
              <a:t>ねらい</a:t>
            </a:r>
            <a:r>
              <a:rPr lang="en-US" altLang="ja-JP" sz="4400" b="1" dirty="0" smtClean="0">
                <a:latin typeface="ＭＳ ゴシック" panose="020B0609070205080204" pitchFamily="49" charset="-128"/>
                <a:ea typeface="ＭＳ ゴシック" panose="020B0609070205080204" pitchFamily="49" charset="-128"/>
              </a:rPr>
              <a:t>】</a:t>
            </a:r>
            <a:endParaRPr lang="en-US" altLang="ja-JP" sz="44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696340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36350" y="175307"/>
            <a:ext cx="1943211" cy="769441"/>
          </a:xfrm>
          <a:prstGeom prst="rect">
            <a:avLst/>
          </a:prstGeom>
          <a:noFill/>
        </p:spPr>
        <p:txBody>
          <a:bodyPr wrap="square" rtlCol="0">
            <a:spAutoFit/>
          </a:bodyPr>
          <a:lstStyle/>
          <a:p>
            <a:r>
              <a:rPr lang="en-US" altLang="ja-JP" sz="4400" b="1" dirty="0" smtClean="0">
                <a:latin typeface="+mn-ea"/>
              </a:rPr>
              <a:t>【</a:t>
            </a:r>
            <a:r>
              <a:rPr lang="ja-JP" altLang="en-US" sz="4400" b="1" dirty="0" smtClean="0">
                <a:latin typeface="+mn-ea"/>
              </a:rPr>
              <a:t>内容</a:t>
            </a:r>
            <a:r>
              <a:rPr lang="en-US" altLang="ja-JP" sz="4400" b="1" dirty="0" smtClean="0">
                <a:latin typeface="+mn-ea"/>
              </a:rPr>
              <a:t>】</a:t>
            </a:r>
            <a:endParaRPr lang="en-US" altLang="ja-JP" sz="4400" b="1" dirty="0">
              <a:latin typeface="+mn-ea"/>
            </a:endParaRPr>
          </a:p>
        </p:txBody>
      </p:sp>
      <p:sp>
        <p:nvSpPr>
          <p:cNvPr id="7" name="コンテンツ プレースホルダー 2"/>
          <p:cNvSpPr txBox="1">
            <a:spLocks/>
          </p:cNvSpPr>
          <p:nvPr/>
        </p:nvSpPr>
        <p:spPr>
          <a:xfrm>
            <a:off x="542091" y="724040"/>
            <a:ext cx="8179000" cy="6001643"/>
          </a:xfrm>
          <a:prstGeom prst="rect">
            <a:avLst/>
          </a:prstGeom>
          <a:noFill/>
          <a:ln>
            <a:noFill/>
          </a:ln>
        </p:spPr>
        <p:txBody>
          <a:bodyPr vert="horz" wrap="square" lIns="0" tIns="45720" rIns="0" bIns="45720" rtlCol="0" anchor="ctr">
            <a:sp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lnSpc>
                <a:spcPct val="100000"/>
              </a:lnSpc>
              <a:spcBef>
                <a:spcPts val="0"/>
              </a:spcBef>
              <a:spcAft>
                <a:spcPts val="0"/>
              </a:spcAft>
              <a:buFont typeface="Calibri" panose="020F0502020204030204" pitchFamily="34" charset="0"/>
              <a:buNone/>
            </a:pPr>
            <a:r>
              <a:rPr lang="ja-JP" altLang="en-US" sz="4800" dirty="0" smtClean="0">
                <a:latin typeface="+mj-ea"/>
                <a:ea typeface="+mj-ea"/>
              </a:rPr>
              <a:t>１　説明</a:t>
            </a:r>
            <a:r>
              <a:rPr lang="en-US" altLang="ja-JP" sz="4800" dirty="0" smtClean="0">
                <a:latin typeface="+mj-ea"/>
                <a:ea typeface="+mj-ea"/>
              </a:rPr>
              <a:t>【10</a:t>
            </a:r>
            <a:r>
              <a:rPr lang="ja-JP" altLang="en-US" sz="4800" dirty="0" smtClean="0">
                <a:latin typeface="+mj-ea"/>
                <a:ea typeface="+mj-ea"/>
              </a:rPr>
              <a:t>分</a:t>
            </a:r>
            <a:r>
              <a:rPr lang="en-US" altLang="ja-JP" sz="4800" dirty="0" smtClean="0">
                <a:latin typeface="+mj-ea"/>
                <a:ea typeface="+mj-ea"/>
              </a:rPr>
              <a:t>】</a:t>
            </a:r>
          </a:p>
          <a:p>
            <a:pPr marL="0" indent="0">
              <a:lnSpc>
                <a:spcPct val="100000"/>
              </a:lnSpc>
              <a:spcBef>
                <a:spcPts val="0"/>
              </a:spcBef>
              <a:spcAft>
                <a:spcPts val="0"/>
              </a:spcAft>
              <a:buFont typeface="Calibri" panose="020F0502020204030204" pitchFamily="34" charset="0"/>
              <a:buNone/>
            </a:pPr>
            <a:r>
              <a:rPr lang="ja-JP" altLang="en-US" sz="4800" dirty="0" smtClean="0">
                <a:latin typeface="+mj-ea"/>
                <a:ea typeface="+mj-ea"/>
              </a:rPr>
              <a:t>　</a:t>
            </a:r>
            <a:r>
              <a:rPr lang="en-US" altLang="ja-JP" sz="4800" dirty="0" smtClean="0">
                <a:latin typeface="+mj-ea"/>
                <a:ea typeface="+mj-ea"/>
              </a:rPr>
              <a:t>(1)</a:t>
            </a:r>
            <a:r>
              <a:rPr lang="ja-JP" altLang="en-US" sz="4800" dirty="0" smtClean="0">
                <a:latin typeface="+mj-ea"/>
                <a:ea typeface="+mj-ea"/>
              </a:rPr>
              <a:t> 学級経営の意義</a:t>
            </a:r>
            <a:endParaRPr lang="en-US" altLang="ja-JP" sz="4800" dirty="0" smtClean="0">
              <a:latin typeface="+mj-ea"/>
              <a:ea typeface="+mj-ea"/>
            </a:endParaRPr>
          </a:p>
          <a:p>
            <a:pPr marL="0" indent="0">
              <a:lnSpc>
                <a:spcPct val="100000"/>
              </a:lnSpc>
              <a:spcBef>
                <a:spcPts val="0"/>
              </a:spcBef>
              <a:spcAft>
                <a:spcPts val="0"/>
              </a:spcAft>
              <a:buFont typeface="Calibri" panose="020F0502020204030204" pitchFamily="34" charset="0"/>
              <a:buNone/>
            </a:pPr>
            <a:r>
              <a:rPr lang="ja-JP" altLang="en-US" sz="4800" dirty="0">
                <a:latin typeface="+mj-ea"/>
                <a:ea typeface="+mj-ea"/>
              </a:rPr>
              <a:t>　</a:t>
            </a:r>
            <a:r>
              <a:rPr lang="en-US" altLang="ja-JP" sz="4800" dirty="0" smtClean="0">
                <a:latin typeface="+mj-ea"/>
                <a:ea typeface="+mj-ea"/>
              </a:rPr>
              <a:t>(2)</a:t>
            </a:r>
            <a:r>
              <a:rPr lang="ja-JP" altLang="en-US" sz="4800" dirty="0" smtClean="0">
                <a:latin typeface="+mj-ea"/>
                <a:ea typeface="+mj-ea"/>
              </a:rPr>
              <a:t> ＰＤＣＡマネジメント・サイク　</a:t>
            </a:r>
            <a:endParaRPr lang="en-US" altLang="ja-JP" sz="4800" dirty="0" smtClean="0">
              <a:latin typeface="+mj-ea"/>
              <a:ea typeface="+mj-ea"/>
            </a:endParaRPr>
          </a:p>
          <a:p>
            <a:pPr marL="0" indent="0">
              <a:lnSpc>
                <a:spcPct val="100000"/>
              </a:lnSpc>
              <a:spcBef>
                <a:spcPts val="0"/>
              </a:spcBef>
              <a:spcAft>
                <a:spcPts val="0"/>
              </a:spcAft>
              <a:buFont typeface="Calibri" panose="020F0502020204030204" pitchFamily="34" charset="0"/>
              <a:buNone/>
            </a:pPr>
            <a:r>
              <a:rPr lang="ja-JP" altLang="en-US" sz="4800" dirty="0">
                <a:latin typeface="+mj-ea"/>
                <a:ea typeface="+mj-ea"/>
              </a:rPr>
              <a:t>　</a:t>
            </a:r>
            <a:r>
              <a:rPr lang="ja-JP" altLang="en-US" sz="4800" dirty="0" smtClean="0">
                <a:latin typeface="+mj-ea"/>
                <a:ea typeface="+mj-ea"/>
              </a:rPr>
              <a:t>　ルを踏まえた学級経営</a:t>
            </a:r>
            <a:endParaRPr lang="en-US" altLang="ja-JP" sz="4800" dirty="0" smtClean="0">
              <a:latin typeface="+mj-ea"/>
              <a:ea typeface="+mj-ea"/>
            </a:endParaRPr>
          </a:p>
          <a:p>
            <a:pPr marL="0" indent="0">
              <a:lnSpc>
                <a:spcPct val="100000"/>
              </a:lnSpc>
              <a:spcBef>
                <a:spcPts val="0"/>
              </a:spcBef>
              <a:spcAft>
                <a:spcPts val="0"/>
              </a:spcAft>
              <a:buFont typeface="Calibri" panose="020F0502020204030204" pitchFamily="34" charset="0"/>
              <a:buNone/>
            </a:pPr>
            <a:r>
              <a:rPr lang="ja-JP" altLang="en-US" sz="4800" dirty="0" smtClean="0">
                <a:latin typeface="+mj-ea"/>
                <a:ea typeface="+mj-ea"/>
              </a:rPr>
              <a:t>　</a:t>
            </a:r>
            <a:endParaRPr lang="en-US" altLang="ja-JP" sz="4800" dirty="0" smtClean="0">
              <a:latin typeface="+mj-ea"/>
              <a:ea typeface="+mj-ea"/>
            </a:endParaRPr>
          </a:p>
          <a:p>
            <a:pPr marL="0" indent="0">
              <a:lnSpc>
                <a:spcPct val="100000"/>
              </a:lnSpc>
              <a:spcBef>
                <a:spcPts val="0"/>
              </a:spcBef>
              <a:spcAft>
                <a:spcPts val="0"/>
              </a:spcAft>
              <a:buFont typeface="Calibri" panose="020F0502020204030204" pitchFamily="34" charset="0"/>
              <a:buNone/>
            </a:pPr>
            <a:r>
              <a:rPr lang="ja-JP" altLang="en-US" sz="4800" dirty="0" smtClean="0">
                <a:latin typeface="+mj-ea"/>
                <a:ea typeface="+mj-ea"/>
              </a:rPr>
              <a:t>２　演習</a:t>
            </a:r>
            <a:r>
              <a:rPr lang="en-US" altLang="ja-JP" sz="4800" dirty="0" smtClean="0">
                <a:latin typeface="+mj-ea"/>
                <a:ea typeface="+mj-ea"/>
              </a:rPr>
              <a:t>【15</a:t>
            </a:r>
            <a:r>
              <a:rPr lang="ja-JP" altLang="en-US" sz="4800" dirty="0" smtClean="0">
                <a:latin typeface="+mj-ea"/>
                <a:ea typeface="+mj-ea"/>
              </a:rPr>
              <a:t>分</a:t>
            </a:r>
            <a:r>
              <a:rPr lang="en-US" altLang="ja-JP" sz="4800" dirty="0" smtClean="0">
                <a:latin typeface="+mj-ea"/>
                <a:ea typeface="+mj-ea"/>
              </a:rPr>
              <a:t>】</a:t>
            </a:r>
          </a:p>
          <a:p>
            <a:pPr marL="0" indent="0">
              <a:lnSpc>
                <a:spcPct val="100000"/>
              </a:lnSpc>
              <a:spcBef>
                <a:spcPts val="0"/>
              </a:spcBef>
              <a:spcAft>
                <a:spcPts val="0"/>
              </a:spcAft>
              <a:buNone/>
            </a:pPr>
            <a:r>
              <a:rPr lang="ja-JP" altLang="en-US" sz="4800" dirty="0" smtClean="0">
                <a:latin typeface="+mj-ea"/>
              </a:rPr>
              <a:t>　　</a:t>
            </a:r>
            <a:endParaRPr lang="en-US" altLang="ja-JP" sz="4800" dirty="0" smtClean="0">
              <a:latin typeface="+mj-ea"/>
            </a:endParaRPr>
          </a:p>
          <a:p>
            <a:pPr marL="0" indent="0">
              <a:lnSpc>
                <a:spcPct val="100000"/>
              </a:lnSpc>
              <a:spcBef>
                <a:spcPts val="0"/>
              </a:spcBef>
              <a:spcAft>
                <a:spcPts val="0"/>
              </a:spcAft>
              <a:buNone/>
            </a:pPr>
            <a:r>
              <a:rPr lang="ja-JP" altLang="en-US" sz="4800" dirty="0" smtClean="0">
                <a:latin typeface="+mj-ea"/>
                <a:ea typeface="+mj-ea"/>
              </a:rPr>
              <a:t>３　まとめ</a:t>
            </a:r>
            <a:r>
              <a:rPr lang="en-US" altLang="ja-JP" sz="4800" dirty="0" smtClean="0">
                <a:latin typeface="+mj-ea"/>
                <a:ea typeface="+mj-ea"/>
              </a:rPr>
              <a:t>【</a:t>
            </a:r>
            <a:r>
              <a:rPr lang="ja-JP" altLang="en-US" sz="4800" dirty="0" smtClean="0">
                <a:latin typeface="+mj-ea"/>
                <a:ea typeface="+mj-ea"/>
              </a:rPr>
              <a:t>５分</a:t>
            </a:r>
            <a:r>
              <a:rPr lang="en-US" altLang="ja-JP" sz="4800" dirty="0" smtClean="0">
                <a:latin typeface="+mj-ea"/>
                <a:ea typeface="+mj-ea"/>
              </a:rPr>
              <a:t>】</a:t>
            </a:r>
            <a:r>
              <a:rPr lang="ja-JP" altLang="en-US" sz="4800" dirty="0" smtClean="0">
                <a:latin typeface="+mj-ea"/>
                <a:ea typeface="+mj-ea"/>
              </a:rPr>
              <a:t>　</a:t>
            </a:r>
            <a:endParaRPr lang="en-US" altLang="ja-JP" sz="4800" dirty="0" smtClean="0">
              <a:latin typeface="+mj-ea"/>
              <a:ea typeface="+mj-ea"/>
            </a:endParaRPr>
          </a:p>
        </p:txBody>
      </p:sp>
      <p:sp>
        <p:nvSpPr>
          <p:cNvPr id="2" name="スライド番号プレースホルダー 1"/>
          <p:cNvSpPr>
            <a:spLocks noGrp="1"/>
          </p:cNvSpPr>
          <p:nvPr>
            <p:ph type="sldNum" sz="quarter" idx="12"/>
          </p:nvPr>
        </p:nvSpPr>
        <p:spPr/>
        <p:txBody>
          <a:bodyPr/>
          <a:lstStyle/>
          <a:p>
            <a:fld id="{FCBC3066-976C-44CF-93B9-B62F35791487}" type="slidenum">
              <a:rPr kumimoji="1" lang="ja-JP" altLang="en-US" smtClean="0"/>
              <a:t>3</a:t>
            </a:fld>
            <a:endParaRPr kumimoji="1" lang="ja-JP" altLang="en-US"/>
          </a:p>
        </p:txBody>
      </p:sp>
    </p:spTree>
    <p:extLst>
      <p:ext uri="{BB962C8B-B14F-4D97-AF65-F5344CB8AC3E}">
        <p14:creationId xmlns:p14="http://schemas.microsoft.com/office/powerpoint/2010/main" val="2301456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5"/>
          <p:cNvSpPr txBox="1">
            <a:spLocks noChangeArrowheads="1"/>
          </p:cNvSpPr>
          <p:nvPr/>
        </p:nvSpPr>
        <p:spPr bwMode="auto">
          <a:xfrm>
            <a:off x="541318" y="1344257"/>
            <a:ext cx="8054041" cy="4832092"/>
          </a:xfrm>
          <a:prstGeom prst="rect">
            <a:avLst/>
          </a:prstGeom>
          <a:noFill/>
          <a:ln>
            <a:noFill/>
          </a:ln>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50000"/>
              </a:spcBef>
            </a:pPr>
            <a:r>
              <a:rPr lang="ja-JP" altLang="en-US" sz="4400" b="1" dirty="0" smtClean="0">
                <a:solidFill>
                  <a:prstClr val="black"/>
                </a:solidFill>
                <a:latin typeface="ＭＳ ゴシック" panose="020B0609070205080204" pitchFamily="49" charset="-128"/>
                <a:ea typeface="ＭＳ ゴシック" panose="020B0609070205080204" pitchFamily="49" charset="-128"/>
              </a:rPr>
              <a:t>学級</a:t>
            </a:r>
            <a:r>
              <a:rPr lang="ja-JP" altLang="en-US" sz="4400" b="1" dirty="0">
                <a:solidFill>
                  <a:prstClr val="black"/>
                </a:solidFill>
                <a:latin typeface="ＭＳ ゴシック" panose="020B0609070205080204" pitchFamily="49" charset="-128"/>
                <a:ea typeface="ＭＳ ゴシック" panose="020B0609070205080204" pitchFamily="49" charset="-128"/>
              </a:rPr>
              <a:t>経営とは</a:t>
            </a:r>
            <a:r>
              <a:rPr lang="ja-JP" altLang="en-US" sz="4400" b="1" dirty="0" smtClean="0">
                <a:solidFill>
                  <a:prstClr val="black"/>
                </a:solidFill>
                <a:latin typeface="ＭＳ ゴシック" panose="020B0609070205080204" pitchFamily="49" charset="-128"/>
                <a:ea typeface="ＭＳ ゴシック" panose="020B0609070205080204" pitchFamily="49" charset="-128"/>
              </a:rPr>
              <a:t>、</a:t>
            </a:r>
            <a:endParaRPr lang="en-US" altLang="ja-JP" sz="4400" b="1" dirty="0" smtClean="0">
              <a:solidFill>
                <a:prstClr val="black"/>
              </a:solidFill>
              <a:latin typeface="ＭＳ ゴシック" panose="020B0609070205080204" pitchFamily="49" charset="-128"/>
              <a:ea typeface="ＭＳ ゴシック" panose="020B0609070205080204" pitchFamily="49" charset="-128"/>
            </a:endParaRPr>
          </a:p>
          <a:p>
            <a:pPr>
              <a:spcBef>
                <a:spcPct val="50000"/>
              </a:spcBef>
            </a:pPr>
            <a:endParaRPr lang="en-US" altLang="ja-JP" sz="4400" b="1" dirty="0" smtClean="0">
              <a:solidFill>
                <a:prstClr val="black"/>
              </a:solidFill>
              <a:latin typeface="ＭＳ ゴシック" panose="020B0609070205080204" pitchFamily="49" charset="-128"/>
              <a:ea typeface="ＭＳ ゴシック" panose="020B0609070205080204" pitchFamily="49" charset="-128"/>
            </a:endParaRPr>
          </a:p>
          <a:p>
            <a:pPr>
              <a:spcBef>
                <a:spcPct val="50000"/>
              </a:spcBef>
            </a:pPr>
            <a:r>
              <a:rPr lang="ja-JP" altLang="en-US" sz="4400" b="1" dirty="0" smtClean="0">
                <a:solidFill>
                  <a:prstClr val="black"/>
                </a:solidFill>
                <a:latin typeface="ＭＳ ゴシック" panose="020B0609070205080204" pitchFamily="49" charset="-128"/>
                <a:ea typeface="ＭＳ ゴシック" panose="020B0609070205080204" pitchFamily="49" charset="-128"/>
              </a:rPr>
              <a:t>ため</a:t>
            </a:r>
            <a:r>
              <a:rPr lang="ja-JP" altLang="en-US" sz="4400" b="1" dirty="0">
                <a:solidFill>
                  <a:prstClr val="black"/>
                </a:solidFill>
                <a:latin typeface="ＭＳ ゴシック" panose="020B0609070205080204" pitchFamily="49" charset="-128"/>
                <a:ea typeface="ＭＳ ゴシック" panose="020B0609070205080204" pitchFamily="49" charset="-128"/>
              </a:rPr>
              <a:t>に、学級を基本の組織として展開される教育活動の計画、実施及び評価など、学級担任が関わる全ての活動</a:t>
            </a:r>
          </a:p>
        </p:txBody>
      </p:sp>
      <p:sp>
        <p:nvSpPr>
          <p:cNvPr id="2" name="スライド番号プレースホルダー 1"/>
          <p:cNvSpPr>
            <a:spLocks noGrp="1"/>
          </p:cNvSpPr>
          <p:nvPr>
            <p:ph type="sldNum" sz="quarter" idx="12"/>
          </p:nvPr>
        </p:nvSpPr>
        <p:spPr>
          <a:xfrm>
            <a:off x="7439858" y="6492875"/>
            <a:ext cx="984019" cy="365125"/>
          </a:xfrm>
        </p:spPr>
        <p:txBody>
          <a:bodyPr/>
          <a:lstStyle/>
          <a:p>
            <a:pPr>
              <a:defRPr/>
            </a:pPr>
            <a:fld id="{F074242C-AF33-4FB9-8577-52C0EE8221DB}" type="slidenum">
              <a:rPr lang="en-US" altLang="ja-JP"/>
              <a:pPr>
                <a:defRPr/>
              </a:pPr>
              <a:t>4</a:t>
            </a:fld>
            <a:endParaRPr lang="en-US" altLang="ja-JP" dirty="0"/>
          </a:p>
        </p:txBody>
      </p:sp>
      <p:sp>
        <p:nvSpPr>
          <p:cNvPr id="8" name="タイトル 1"/>
          <p:cNvSpPr txBox="1">
            <a:spLocks/>
          </p:cNvSpPr>
          <p:nvPr/>
        </p:nvSpPr>
        <p:spPr>
          <a:xfrm>
            <a:off x="0" y="0"/>
            <a:ext cx="9144000" cy="626269"/>
          </a:xfrm>
          <a:prstGeom prst="rect">
            <a:avLst/>
          </a:prstGeom>
          <a:solidFill>
            <a:srgbClr val="92D050"/>
          </a:solidFill>
          <a:ln>
            <a:solidFill>
              <a:srgbClr val="92D050"/>
            </a:solidFill>
          </a:ln>
        </p:spPr>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300" dirty="0" smtClean="0">
                <a:solidFill>
                  <a:prstClr val="black"/>
                </a:solidFill>
                <a:latin typeface="+mj-ea"/>
              </a:rPr>
              <a:t>（１）学級経営の意義</a:t>
            </a:r>
            <a:endParaRPr lang="ja-JP" altLang="en-US" sz="3300" dirty="0">
              <a:solidFill>
                <a:prstClr val="black"/>
              </a:solidFill>
              <a:latin typeface="+mj-ea"/>
            </a:endParaRPr>
          </a:p>
        </p:txBody>
      </p:sp>
      <p:sp>
        <p:nvSpPr>
          <p:cNvPr id="6" name="正方形/長方形 5"/>
          <p:cNvSpPr/>
          <p:nvPr/>
        </p:nvSpPr>
        <p:spPr>
          <a:xfrm>
            <a:off x="939329" y="2407190"/>
            <a:ext cx="7258017" cy="723051"/>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400" b="1" dirty="0" smtClean="0">
                <a:solidFill>
                  <a:schemeClr val="tx1"/>
                </a:solidFill>
                <a:latin typeface="ＭＳ ゴシック" panose="020B0609070205080204" pitchFamily="49" charset="-128"/>
                <a:ea typeface="ＭＳ ゴシック" panose="020B0609070205080204" pitchFamily="49" charset="-128"/>
              </a:rPr>
              <a:t>学校の教育目標を実現する</a:t>
            </a:r>
            <a:endParaRPr lang="ja-JP" altLang="en-US" sz="4400" b="1"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702530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439858" y="6492875"/>
            <a:ext cx="984019" cy="365125"/>
          </a:xfrm>
        </p:spPr>
        <p:txBody>
          <a:bodyPr/>
          <a:lstStyle/>
          <a:p>
            <a:pPr>
              <a:defRPr/>
            </a:pPr>
            <a:fld id="{F074242C-AF33-4FB9-8577-52C0EE8221DB}" type="slidenum">
              <a:rPr lang="en-US" altLang="ja-JP"/>
              <a:pPr>
                <a:defRPr/>
              </a:pPr>
              <a:t>5</a:t>
            </a:fld>
            <a:endParaRPr lang="en-US" altLang="ja-JP" dirty="0"/>
          </a:p>
        </p:txBody>
      </p:sp>
      <p:sp>
        <p:nvSpPr>
          <p:cNvPr id="8" name="タイトル 1"/>
          <p:cNvSpPr txBox="1">
            <a:spLocks/>
          </p:cNvSpPr>
          <p:nvPr/>
        </p:nvSpPr>
        <p:spPr>
          <a:xfrm>
            <a:off x="0" y="0"/>
            <a:ext cx="9144000" cy="626269"/>
          </a:xfrm>
          <a:prstGeom prst="rect">
            <a:avLst/>
          </a:prstGeom>
          <a:solidFill>
            <a:srgbClr val="92D050"/>
          </a:solidFill>
          <a:ln>
            <a:solidFill>
              <a:srgbClr val="92D050"/>
            </a:solidFill>
          </a:ln>
        </p:spPr>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300" dirty="0" smtClean="0">
                <a:solidFill>
                  <a:prstClr val="black"/>
                </a:solidFill>
                <a:latin typeface="+mj-ea"/>
              </a:rPr>
              <a:t>（１）学級経営の意義</a:t>
            </a:r>
            <a:endParaRPr lang="ja-JP" altLang="en-US" sz="3300" dirty="0">
              <a:solidFill>
                <a:prstClr val="black"/>
              </a:solidFill>
              <a:latin typeface="+mj-ea"/>
            </a:endParaRPr>
          </a:p>
        </p:txBody>
      </p:sp>
      <p:sp>
        <p:nvSpPr>
          <p:cNvPr id="4" name="テキスト ボックス 3"/>
          <p:cNvSpPr txBox="1"/>
          <p:nvPr/>
        </p:nvSpPr>
        <p:spPr>
          <a:xfrm>
            <a:off x="274320" y="2056587"/>
            <a:ext cx="9144000" cy="4832092"/>
          </a:xfrm>
          <a:prstGeom prst="rect">
            <a:avLst/>
          </a:prstGeom>
          <a:noFill/>
        </p:spPr>
        <p:txBody>
          <a:bodyPr wrap="square" rtlCol="0">
            <a:spAutoFit/>
          </a:bodyPr>
          <a:lstStyle/>
          <a:p>
            <a:r>
              <a:rPr lang="ja-JP" altLang="en-US" sz="4400" dirty="0" smtClean="0">
                <a:latin typeface="ＭＳ ゴシック" panose="020B0609070205080204" pitchFamily="49" charset="-128"/>
                <a:ea typeface="ＭＳ ゴシック" panose="020B0609070205080204" pitchFamily="49" charset="-128"/>
              </a:rPr>
              <a:t>〇　学級経営計画に関わること</a:t>
            </a:r>
            <a:endParaRPr lang="en-US" altLang="ja-JP" sz="4400" dirty="0" smtClean="0">
              <a:latin typeface="ＭＳ ゴシック" panose="020B0609070205080204" pitchFamily="49" charset="-128"/>
              <a:ea typeface="ＭＳ ゴシック" panose="020B0609070205080204" pitchFamily="49" charset="-128"/>
            </a:endParaRPr>
          </a:p>
          <a:p>
            <a:r>
              <a:rPr kumimoji="1" lang="ja-JP" altLang="en-US" sz="4400" dirty="0" smtClean="0">
                <a:latin typeface="ＭＳ ゴシック" panose="020B0609070205080204" pitchFamily="49" charset="-128"/>
                <a:ea typeface="ＭＳ ゴシック" panose="020B0609070205080204" pitchFamily="49" charset="-128"/>
              </a:rPr>
              <a:t>〇　学習環境に関わること</a:t>
            </a:r>
            <a:endParaRPr kumimoji="1" lang="en-US" altLang="ja-JP" sz="4400" dirty="0" smtClean="0">
              <a:latin typeface="ＭＳ ゴシック" panose="020B0609070205080204" pitchFamily="49" charset="-128"/>
              <a:ea typeface="ＭＳ ゴシック" panose="020B0609070205080204" pitchFamily="49" charset="-128"/>
            </a:endParaRPr>
          </a:p>
          <a:p>
            <a:r>
              <a:rPr lang="ja-JP" altLang="en-US" sz="4400" dirty="0" smtClean="0">
                <a:latin typeface="ＭＳ ゴシック" panose="020B0609070205080204" pitchFamily="49" charset="-128"/>
                <a:ea typeface="ＭＳ ゴシック" panose="020B0609070205080204" pitchFamily="49" charset="-128"/>
              </a:rPr>
              <a:t>〇　</a:t>
            </a:r>
            <a:r>
              <a:rPr lang="ja-JP" altLang="en-US" sz="4400" dirty="0" smtClean="0">
                <a:latin typeface="ＭＳ ゴシック" panose="020B0609070205080204" pitchFamily="49" charset="-128"/>
                <a:ea typeface="ＭＳ ゴシック" panose="020B0609070205080204" pitchFamily="49" charset="-128"/>
              </a:rPr>
              <a:t>家庭と</a:t>
            </a:r>
            <a:r>
              <a:rPr lang="ja-JP" altLang="en-US" sz="4400" dirty="0" smtClean="0">
                <a:latin typeface="ＭＳ ゴシック" panose="020B0609070205080204" pitchFamily="49" charset="-128"/>
                <a:ea typeface="ＭＳ ゴシック" panose="020B0609070205080204" pitchFamily="49" charset="-128"/>
              </a:rPr>
              <a:t>の連携に関わること</a:t>
            </a:r>
            <a:endParaRPr lang="en-US" altLang="ja-JP" sz="4400" dirty="0" smtClean="0">
              <a:latin typeface="ＭＳ ゴシック" panose="020B0609070205080204" pitchFamily="49" charset="-128"/>
              <a:ea typeface="ＭＳ ゴシック" panose="020B0609070205080204" pitchFamily="49" charset="-128"/>
            </a:endParaRPr>
          </a:p>
          <a:p>
            <a:r>
              <a:rPr lang="ja-JP" altLang="en-US" sz="4400" dirty="0" smtClean="0">
                <a:latin typeface="ＭＳ ゴシック" panose="020B0609070205080204" pitchFamily="49" charset="-128"/>
                <a:ea typeface="ＭＳ ゴシック" panose="020B0609070205080204" pitchFamily="49" charset="-128"/>
              </a:rPr>
              <a:t>〇　学習指導に関わること</a:t>
            </a:r>
            <a:endParaRPr lang="en-US" altLang="ja-JP" sz="4400" dirty="0" smtClean="0">
              <a:latin typeface="ＭＳ ゴシック" panose="020B0609070205080204" pitchFamily="49" charset="-128"/>
              <a:ea typeface="ＭＳ ゴシック" panose="020B0609070205080204" pitchFamily="49" charset="-128"/>
            </a:endParaRPr>
          </a:p>
          <a:p>
            <a:r>
              <a:rPr lang="ja-JP" altLang="en-US" sz="4400" dirty="0" smtClean="0">
                <a:latin typeface="ＭＳ ゴシック" panose="020B0609070205080204" pitchFamily="49" charset="-128"/>
                <a:ea typeface="ＭＳ ゴシック" panose="020B0609070205080204" pitchFamily="49" charset="-128"/>
              </a:rPr>
              <a:t>〇　生徒指導に関わること</a:t>
            </a:r>
            <a:endParaRPr lang="en-US" altLang="ja-JP" sz="4400" dirty="0" smtClean="0">
              <a:latin typeface="ＭＳ ゴシック" panose="020B0609070205080204" pitchFamily="49" charset="-128"/>
              <a:ea typeface="ＭＳ ゴシック" panose="020B0609070205080204" pitchFamily="49" charset="-128"/>
            </a:endParaRPr>
          </a:p>
          <a:p>
            <a:r>
              <a:rPr lang="ja-JP" altLang="en-US" sz="4400" dirty="0" smtClean="0">
                <a:latin typeface="ＭＳ ゴシック" panose="020B0609070205080204" pitchFamily="49" charset="-128"/>
                <a:ea typeface="ＭＳ ゴシック" panose="020B0609070205080204" pitchFamily="49" charset="-128"/>
              </a:rPr>
              <a:t>〇　進路指導に関わること</a:t>
            </a:r>
            <a:endParaRPr lang="en-US" altLang="ja-JP" sz="4400" dirty="0" smtClean="0">
              <a:latin typeface="ＭＳ ゴシック" panose="020B0609070205080204" pitchFamily="49" charset="-128"/>
              <a:ea typeface="ＭＳ ゴシック" panose="020B0609070205080204" pitchFamily="49" charset="-128"/>
            </a:endParaRPr>
          </a:p>
          <a:p>
            <a:r>
              <a:rPr lang="ja-JP" altLang="en-US" sz="4400" dirty="0" smtClean="0">
                <a:latin typeface="ＭＳ ゴシック" panose="020B0609070205080204" pitchFamily="49" charset="-128"/>
                <a:ea typeface="ＭＳ ゴシック" panose="020B0609070205080204" pitchFamily="49" charset="-128"/>
              </a:rPr>
              <a:t>〇　学級事務に関わること</a:t>
            </a:r>
            <a:endParaRPr lang="en-US" altLang="ja-JP" sz="4400" dirty="0" smtClean="0">
              <a:latin typeface="ＭＳ ゴシック" panose="020B0609070205080204" pitchFamily="49" charset="-128"/>
              <a:ea typeface="ＭＳ ゴシック" panose="020B0609070205080204" pitchFamily="49" charset="-128"/>
            </a:endParaRPr>
          </a:p>
        </p:txBody>
      </p:sp>
      <p:sp>
        <p:nvSpPr>
          <p:cNvPr id="5" name="テキスト ボックス 4"/>
          <p:cNvSpPr txBox="1"/>
          <p:nvPr/>
        </p:nvSpPr>
        <p:spPr>
          <a:xfrm>
            <a:off x="296626" y="626269"/>
            <a:ext cx="8847373" cy="1446550"/>
          </a:xfrm>
          <a:prstGeom prst="rect">
            <a:avLst/>
          </a:prstGeom>
          <a:noFill/>
        </p:spPr>
        <p:txBody>
          <a:bodyPr wrap="square" rtlCol="0">
            <a:spAutoFit/>
          </a:bodyPr>
          <a:lstStyle/>
          <a:p>
            <a:r>
              <a:rPr kumimoji="1" lang="ja-JP" altLang="en-US" sz="4400" b="1" dirty="0" smtClean="0">
                <a:latin typeface="ＭＳ ゴシック" panose="020B0609070205080204" pitchFamily="49" charset="-128"/>
                <a:ea typeface="ＭＳ ゴシック" panose="020B0609070205080204" pitchFamily="49" charset="-128"/>
              </a:rPr>
              <a:t>学級経営には大きく分けて、次のような内容があります。</a:t>
            </a:r>
            <a:endParaRPr kumimoji="1" lang="ja-JP" altLang="en-US" sz="44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1456763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6270" y="4034201"/>
            <a:ext cx="9011458" cy="600164"/>
          </a:xfrm>
          <a:prstGeom prst="rect">
            <a:avLst/>
          </a:prstGeom>
          <a:solidFill>
            <a:schemeClr val="accent2">
              <a:lumMod val="20000"/>
              <a:lumOff val="80000"/>
            </a:schemeClr>
          </a:solidFill>
        </p:spPr>
        <p:txBody>
          <a:bodyPr wrap="square">
            <a:spAutoFit/>
          </a:bodyPr>
          <a:lstStyle/>
          <a:p>
            <a:r>
              <a:rPr lang="ja-JP" altLang="en-US" sz="3300" dirty="0"/>
              <a:t>学級経営の基本＝ＰＤＣＡの</a:t>
            </a:r>
            <a:r>
              <a:rPr lang="ja-JP" altLang="en-US" sz="3300" dirty="0" smtClean="0"/>
              <a:t>マネジメント・サイクル</a:t>
            </a:r>
            <a:endParaRPr lang="ja-JP" altLang="en-US" sz="3300" dirty="0"/>
          </a:p>
        </p:txBody>
      </p:sp>
      <p:sp>
        <p:nvSpPr>
          <p:cNvPr id="11" name="正方形/長方形 10"/>
          <p:cNvSpPr/>
          <p:nvPr/>
        </p:nvSpPr>
        <p:spPr>
          <a:xfrm>
            <a:off x="154716" y="5039245"/>
            <a:ext cx="8593487" cy="1015663"/>
          </a:xfrm>
          <a:prstGeom prst="rect">
            <a:avLst/>
          </a:prstGeom>
          <a:solidFill>
            <a:schemeClr val="accent4">
              <a:lumMod val="20000"/>
              <a:lumOff val="80000"/>
            </a:schemeClr>
          </a:solidFill>
          <a:ln>
            <a:solidFill>
              <a:schemeClr val="tx1"/>
            </a:solidFill>
          </a:ln>
        </p:spPr>
        <p:txBody>
          <a:bodyPr wrap="square">
            <a:spAutoFit/>
          </a:bodyPr>
          <a:lstStyle/>
          <a:p>
            <a:r>
              <a:rPr lang="ja-JP" altLang="en-US" sz="3000" dirty="0">
                <a:latin typeface="+mn-ea"/>
              </a:rPr>
              <a:t>目標の設定　⇒計画（Ｐｌａｎ＝Ｐ）　⇒実施（</a:t>
            </a:r>
            <a:r>
              <a:rPr lang="ja-JP" altLang="en-US" sz="3000" dirty="0" smtClean="0">
                <a:latin typeface="+mn-ea"/>
              </a:rPr>
              <a:t>Ｄ</a:t>
            </a:r>
            <a:r>
              <a:rPr lang="en-US" altLang="ja-JP" sz="3000" dirty="0" smtClean="0">
                <a:latin typeface="+mn-ea"/>
              </a:rPr>
              <a:t>o</a:t>
            </a:r>
            <a:r>
              <a:rPr lang="ja-JP" altLang="en-US" sz="3000" dirty="0" smtClean="0">
                <a:latin typeface="+mn-ea"/>
              </a:rPr>
              <a:t>＝</a:t>
            </a:r>
            <a:r>
              <a:rPr lang="ja-JP" altLang="en-US" sz="3000" dirty="0">
                <a:latin typeface="+mn-ea"/>
              </a:rPr>
              <a:t>Ｄ）　⇒　評価（点検）（Ｃｈｅｃｋ＝Ｃ）　⇒改善（Ａｃｔｉｏｎ＝Ａ）</a:t>
            </a:r>
          </a:p>
        </p:txBody>
      </p:sp>
      <p:sp>
        <p:nvSpPr>
          <p:cNvPr id="12" name="正方形/長方形 11"/>
          <p:cNvSpPr/>
          <p:nvPr/>
        </p:nvSpPr>
        <p:spPr>
          <a:xfrm>
            <a:off x="154716" y="998323"/>
            <a:ext cx="8834567" cy="2585323"/>
          </a:xfrm>
          <a:prstGeom prst="rect">
            <a:avLst/>
          </a:prstGeom>
        </p:spPr>
        <p:txBody>
          <a:bodyPr wrap="square">
            <a:spAutoFit/>
          </a:bodyPr>
          <a:lstStyle/>
          <a:p>
            <a:r>
              <a:rPr lang="en-US" altLang="ja-JP" sz="2700" dirty="0" smtClean="0"/>
              <a:t>【</a:t>
            </a:r>
            <a:r>
              <a:rPr lang="ja-JP" altLang="en-US" sz="2700" dirty="0" smtClean="0"/>
              <a:t>学級</a:t>
            </a:r>
            <a:r>
              <a:rPr lang="ja-JP" altLang="en-US" sz="2700" dirty="0"/>
              <a:t>経営を充実させるため</a:t>
            </a:r>
            <a:r>
              <a:rPr lang="ja-JP" altLang="en-US" sz="2700" dirty="0" smtClean="0"/>
              <a:t>に</a:t>
            </a:r>
            <a:r>
              <a:rPr lang="en-US" altLang="ja-JP" sz="2700" dirty="0" smtClean="0"/>
              <a:t>】</a:t>
            </a:r>
          </a:p>
          <a:p>
            <a:r>
              <a:rPr lang="ja-JP" altLang="en-US" sz="2700" dirty="0" smtClean="0"/>
              <a:t>○　明確</a:t>
            </a:r>
            <a:r>
              <a:rPr lang="ja-JP" altLang="en-US" sz="2700" dirty="0"/>
              <a:t>な「①」</a:t>
            </a:r>
            <a:r>
              <a:rPr lang="ja-JP" altLang="en-US" sz="2700" dirty="0" smtClean="0"/>
              <a:t>をもつ。</a:t>
            </a:r>
            <a:endParaRPr lang="en-US" altLang="ja-JP" sz="2700" dirty="0" smtClean="0"/>
          </a:p>
          <a:p>
            <a:r>
              <a:rPr lang="ja-JP" altLang="en-US" sz="2700" dirty="0" smtClean="0"/>
              <a:t>○　「①」を</a:t>
            </a:r>
            <a:r>
              <a:rPr lang="ja-JP" altLang="en-US" sz="2700" dirty="0"/>
              <a:t>達成するための具体的な方法や手立てを「②</a:t>
            </a:r>
            <a:r>
              <a:rPr lang="ja-JP" altLang="en-US" sz="2700" dirty="0" smtClean="0"/>
              <a:t>」</a:t>
            </a:r>
            <a:endParaRPr lang="en-US" altLang="ja-JP" sz="2700" dirty="0" smtClean="0"/>
          </a:p>
          <a:p>
            <a:r>
              <a:rPr lang="ja-JP" altLang="en-US" sz="2700" dirty="0"/>
              <a:t>　</a:t>
            </a:r>
            <a:r>
              <a:rPr lang="ja-JP" altLang="en-US" sz="2700" dirty="0" smtClean="0"/>
              <a:t>する。</a:t>
            </a:r>
            <a:endParaRPr lang="en-US" altLang="ja-JP" sz="2700" dirty="0" smtClean="0"/>
          </a:p>
          <a:p>
            <a:r>
              <a:rPr lang="ja-JP" altLang="en-US" sz="2700" dirty="0" smtClean="0"/>
              <a:t>○　「②」に基づいて「</a:t>
            </a:r>
            <a:r>
              <a:rPr lang="ja-JP" altLang="en-US" sz="2700" dirty="0"/>
              <a:t>③」した</a:t>
            </a:r>
            <a:r>
              <a:rPr lang="ja-JP" altLang="en-US" sz="2700" dirty="0" smtClean="0"/>
              <a:t>ことについて、「</a:t>
            </a:r>
            <a:r>
              <a:rPr lang="ja-JP" altLang="en-US" sz="2700" dirty="0"/>
              <a:t>④」を</a:t>
            </a:r>
            <a:r>
              <a:rPr lang="ja-JP" altLang="en-US" sz="2700" dirty="0" smtClean="0"/>
              <a:t>行う。</a:t>
            </a:r>
            <a:endParaRPr lang="en-US" altLang="ja-JP" sz="2700" dirty="0" smtClean="0"/>
          </a:p>
          <a:p>
            <a:r>
              <a:rPr lang="ja-JP" altLang="en-US" sz="2700" dirty="0" smtClean="0"/>
              <a:t>○　「④」の内容に基づき、学級</a:t>
            </a:r>
            <a:r>
              <a:rPr lang="ja-JP" altLang="en-US" sz="2700" dirty="0"/>
              <a:t>経営の「⑤」に</a:t>
            </a:r>
            <a:r>
              <a:rPr lang="ja-JP" altLang="en-US" sz="2700" dirty="0" smtClean="0"/>
              <a:t>努める。</a:t>
            </a:r>
            <a:endParaRPr lang="en-US" altLang="ja-JP" sz="2700" dirty="0" smtClean="0"/>
          </a:p>
        </p:txBody>
      </p:sp>
      <p:sp>
        <p:nvSpPr>
          <p:cNvPr id="2" name="スライド番号プレースホルダー 1"/>
          <p:cNvSpPr>
            <a:spLocks noGrp="1"/>
          </p:cNvSpPr>
          <p:nvPr>
            <p:ph type="sldNum" sz="quarter" idx="12"/>
          </p:nvPr>
        </p:nvSpPr>
        <p:spPr/>
        <p:txBody>
          <a:bodyPr/>
          <a:lstStyle/>
          <a:p>
            <a:fld id="{FCBC3066-976C-44CF-93B9-B62F35791487}" type="slidenum">
              <a:rPr kumimoji="1" lang="ja-JP" altLang="en-US" smtClean="0"/>
              <a:t>6</a:t>
            </a:fld>
            <a:endParaRPr kumimoji="1" lang="ja-JP" altLang="en-US"/>
          </a:p>
        </p:txBody>
      </p:sp>
      <p:sp>
        <p:nvSpPr>
          <p:cNvPr id="8" name="タイトル 1"/>
          <p:cNvSpPr txBox="1">
            <a:spLocks/>
          </p:cNvSpPr>
          <p:nvPr/>
        </p:nvSpPr>
        <p:spPr>
          <a:xfrm>
            <a:off x="0" y="2541"/>
            <a:ext cx="9144000" cy="626269"/>
          </a:xfrm>
          <a:prstGeom prst="rect">
            <a:avLst/>
          </a:prstGeom>
          <a:solidFill>
            <a:srgbClr val="92D050"/>
          </a:solidFill>
        </p:spPr>
        <p:txBody>
          <a:bodyPr vert="horz" lIns="68580" tIns="34290" rIns="68580" bIns="34290" rtlCol="0" anchor="ctr">
            <a:normAutofit fontScale="850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300" dirty="0" smtClean="0">
                <a:solidFill>
                  <a:prstClr val="black"/>
                </a:solidFill>
                <a:latin typeface="+mj-ea"/>
              </a:rPr>
              <a:t>（２）ＰＤＣＡ</a:t>
            </a:r>
            <a:r>
              <a:rPr lang="ja-JP" altLang="en-US" sz="3300" dirty="0">
                <a:solidFill>
                  <a:prstClr val="black"/>
                </a:solidFill>
                <a:latin typeface="+mj-ea"/>
              </a:rPr>
              <a:t>の</a:t>
            </a:r>
            <a:r>
              <a:rPr lang="ja-JP" altLang="en-US" sz="3300" dirty="0" smtClean="0">
                <a:solidFill>
                  <a:prstClr val="black"/>
                </a:solidFill>
                <a:latin typeface="+mj-ea"/>
              </a:rPr>
              <a:t>マネジメント・サイクル</a:t>
            </a:r>
            <a:r>
              <a:rPr lang="ja-JP" altLang="en-US" sz="3300" dirty="0">
                <a:solidFill>
                  <a:prstClr val="black"/>
                </a:solidFill>
                <a:latin typeface="+mj-ea"/>
              </a:rPr>
              <a:t>を踏まえた学級経営</a:t>
            </a:r>
          </a:p>
        </p:txBody>
      </p:sp>
    </p:spTree>
    <p:extLst>
      <p:ext uri="{BB962C8B-B14F-4D97-AF65-F5344CB8AC3E}">
        <p14:creationId xmlns:p14="http://schemas.microsoft.com/office/powerpoint/2010/main" val="34641610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62514" y="704760"/>
            <a:ext cx="2043402" cy="503853"/>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700" dirty="0">
                <a:solidFill>
                  <a:schemeClr val="tx1"/>
                </a:solidFill>
                <a:latin typeface="+mj-ea"/>
                <a:ea typeface="+mj-ea"/>
              </a:rPr>
              <a:t>計画の前に</a:t>
            </a:r>
          </a:p>
        </p:txBody>
      </p:sp>
      <p:sp>
        <p:nvSpPr>
          <p:cNvPr id="6" name="Rectangle 1"/>
          <p:cNvSpPr>
            <a:spLocks noChangeArrowheads="1"/>
          </p:cNvSpPr>
          <p:nvPr/>
        </p:nvSpPr>
        <p:spPr bwMode="auto">
          <a:xfrm>
            <a:off x="377200" y="5275095"/>
            <a:ext cx="8389600" cy="1361911"/>
          </a:xfrm>
          <a:prstGeom prst="rect">
            <a:avLst/>
          </a:prstGeom>
          <a:solidFill>
            <a:schemeClr val="accent4">
              <a:lumMod val="20000"/>
              <a:lumOff val="80000"/>
            </a:schemeClr>
          </a:solidFill>
          <a:ln>
            <a:noFill/>
          </a:ln>
          <a:effectLst/>
        </p:spPr>
        <p:txBody>
          <a:bodyPr vert="horz" wrap="squar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kumimoji="0" lang="ja-JP" altLang="en-US" sz="2800" dirty="0">
                <a:latin typeface="ＭＳ ゴシック" panose="020B0609070205080204" pitchFamily="49" charset="-128"/>
                <a:ea typeface="ＭＳ ゴシック" panose="020B0609070205080204" pitchFamily="49" charset="-128"/>
              </a:rPr>
              <a:t>●　客観的な見取り</a:t>
            </a:r>
            <a:endParaRPr kumimoji="0" lang="en-US" altLang="ja-JP" sz="2800" dirty="0">
              <a:latin typeface="ＭＳ ゴシック" panose="020B0609070205080204" pitchFamily="49" charset="-128"/>
              <a:ea typeface="ＭＳ ゴシック" panose="020B0609070205080204" pitchFamily="49" charset="-128"/>
            </a:endParaRPr>
          </a:p>
          <a:p>
            <a:pPr defTabSz="685800" eaLnBrk="0" fontAlgn="base" hangingPunct="0">
              <a:spcBef>
                <a:spcPct val="0"/>
              </a:spcBef>
              <a:spcAft>
                <a:spcPct val="0"/>
              </a:spcAft>
            </a:pPr>
            <a:r>
              <a:rPr kumimoji="0" lang="ja-JP" altLang="en-US" sz="2800" dirty="0">
                <a:latin typeface="ＭＳ ゴシック" panose="020B0609070205080204" pitchFamily="49" charset="-128"/>
                <a:ea typeface="ＭＳ ゴシック" panose="020B0609070205080204" pitchFamily="49" charset="-128"/>
              </a:rPr>
              <a:t>   ・他の教師からの情報、家庭からの情報</a:t>
            </a:r>
            <a:endParaRPr kumimoji="0" lang="en-US" altLang="ja-JP" sz="2800" dirty="0">
              <a:latin typeface="ＭＳ ゴシック" panose="020B0609070205080204" pitchFamily="49" charset="-128"/>
              <a:ea typeface="ＭＳ ゴシック" panose="020B0609070205080204" pitchFamily="49" charset="-128"/>
            </a:endParaRPr>
          </a:p>
          <a:p>
            <a:pPr defTabSz="685800" eaLnBrk="0" fontAlgn="base" hangingPunct="0">
              <a:spcBef>
                <a:spcPct val="0"/>
              </a:spcBef>
              <a:spcAft>
                <a:spcPct val="0"/>
              </a:spcAft>
            </a:pPr>
            <a:r>
              <a:rPr kumimoji="0" lang="ja-JP" altLang="en-US" sz="2800" dirty="0">
                <a:latin typeface="ＭＳ ゴシック" panose="020B0609070205080204" pitchFamily="49" charset="-128"/>
                <a:ea typeface="ＭＳ ゴシック" panose="020B0609070205080204" pitchFamily="49" charset="-128"/>
              </a:rPr>
              <a:t>   ・</a:t>
            </a:r>
            <a:r>
              <a:rPr kumimoji="0" lang="ja-JP" altLang="en-US" sz="2800" dirty="0" smtClean="0">
                <a:latin typeface="ＭＳ ゴシック" panose="020B0609070205080204" pitchFamily="49" charset="-128"/>
                <a:ea typeface="ＭＳ ゴシック" panose="020B0609070205080204" pitchFamily="49" charset="-128"/>
              </a:rPr>
              <a:t>Ｑ－Ｕ</a:t>
            </a:r>
            <a:r>
              <a:rPr kumimoji="0" lang="ja-JP" altLang="en-US" sz="2800" dirty="0">
                <a:latin typeface="ＭＳ ゴシック" panose="020B0609070205080204" pitchFamily="49" charset="-128"/>
                <a:ea typeface="ＭＳ ゴシック" panose="020B0609070205080204" pitchFamily="49" charset="-128"/>
              </a:rPr>
              <a:t>、アセス、ほっと</a:t>
            </a:r>
          </a:p>
        </p:txBody>
      </p:sp>
      <p:sp>
        <p:nvSpPr>
          <p:cNvPr id="7" name="Rectangle 1"/>
          <p:cNvSpPr>
            <a:spLocks noChangeArrowheads="1"/>
          </p:cNvSpPr>
          <p:nvPr/>
        </p:nvSpPr>
        <p:spPr bwMode="auto">
          <a:xfrm>
            <a:off x="362514" y="3705578"/>
            <a:ext cx="8389600" cy="1361911"/>
          </a:xfrm>
          <a:prstGeom prst="rect">
            <a:avLst/>
          </a:prstGeom>
          <a:solidFill>
            <a:schemeClr val="accent4">
              <a:lumMod val="20000"/>
              <a:lumOff val="80000"/>
            </a:schemeClr>
          </a:solidFill>
          <a:ln>
            <a:noFill/>
          </a:ln>
          <a:effectLst/>
        </p:spPr>
        <p:txBody>
          <a:bodyPr vert="horz" wrap="squar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kumimoji="0" lang="ja-JP" altLang="en-US" sz="2800" dirty="0" smtClean="0">
                <a:latin typeface="ＭＳ ゴシック" panose="020B0609070205080204" pitchFamily="49" charset="-128"/>
                <a:ea typeface="ＭＳ ゴシック" panose="020B0609070205080204" pitchFamily="49" charset="-128"/>
              </a:rPr>
              <a:t>●　主観的</a:t>
            </a:r>
            <a:r>
              <a:rPr kumimoji="0" lang="ja-JP" altLang="en-US" sz="2800" dirty="0">
                <a:latin typeface="ＭＳ ゴシック" panose="020B0609070205080204" pitchFamily="49" charset="-128"/>
                <a:ea typeface="ＭＳ ゴシック" panose="020B0609070205080204" pitchFamily="49" charset="-128"/>
              </a:rPr>
              <a:t>な見取り</a:t>
            </a:r>
            <a:endParaRPr kumimoji="0" lang="en-US" altLang="ja-JP" sz="2800" dirty="0">
              <a:latin typeface="ＭＳ ゴシック" panose="020B0609070205080204" pitchFamily="49" charset="-128"/>
              <a:ea typeface="ＭＳ ゴシック" panose="020B0609070205080204" pitchFamily="49" charset="-128"/>
            </a:endParaRPr>
          </a:p>
          <a:p>
            <a:pPr defTabSz="685800" eaLnBrk="0" fontAlgn="base" hangingPunct="0">
              <a:spcBef>
                <a:spcPct val="0"/>
              </a:spcBef>
              <a:spcAft>
                <a:spcPct val="0"/>
              </a:spcAft>
            </a:pPr>
            <a:r>
              <a:rPr kumimoji="0" lang="ja-JP" altLang="en-US" sz="2800" dirty="0" smtClean="0">
                <a:latin typeface="ＭＳ ゴシック" panose="020B0609070205080204" pitchFamily="49" charset="-128"/>
                <a:ea typeface="ＭＳ ゴシック" panose="020B0609070205080204" pitchFamily="49" charset="-128"/>
              </a:rPr>
              <a:t>　・</a:t>
            </a:r>
            <a:r>
              <a:rPr kumimoji="0" lang="ja-JP" altLang="en-US" sz="2800" dirty="0">
                <a:latin typeface="ＭＳ ゴシック" panose="020B0609070205080204" pitchFamily="49" charset="-128"/>
                <a:ea typeface="ＭＳ ゴシック" panose="020B0609070205080204" pitchFamily="49" charset="-128"/>
              </a:rPr>
              <a:t>児童生徒と共に活動する中で、教師</a:t>
            </a:r>
            <a:r>
              <a:rPr kumimoji="0" lang="ja-JP" altLang="en-US" sz="2800" dirty="0" smtClean="0">
                <a:latin typeface="ＭＳ ゴシック" panose="020B0609070205080204" pitchFamily="49" charset="-128"/>
                <a:ea typeface="ＭＳ ゴシック" panose="020B0609070205080204" pitchFamily="49" charset="-128"/>
              </a:rPr>
              <a:t>自身が捉え</a:t>
            </a:r>
            <a:endParaRPr kumimoji="0" lang="en-US" altLang="ja-JP" sz="2800" dirty="0" smtClean="0">
              <a:latin typeface="ＭＳ ゴシック" panose="020B0609070205080204" pitchFamily="49" charset="-128"/>
              <a:ea typeface="ＭＳ ゴシック" panose="020B0609070205080204" pitchFamily="49" charset="-128"/>
            </a:endParaRPr>
          </a:p>
          <a:p>
            <a:pPr defTabSz="685800" eaLnBrk="0" fontAlgn="base" hangingPunct="0">
              <a:spcBef>
                <a:spcPct val="0"/>
              </a:spcBef>
              <a:spcAft>
                <a:spcPct val="0"/>
              </a:spcAft>
            </a:pPr>
            <a:r>
              <a:rPr kumimoji="0" lang="ja-JP" altLang="en-US" sz="2800" dirty="0">
                <a:latin typeface="ＭＳ ゴシック" panose="020B0609070205080204" pitchFamily="49" charset="-128"/>
                <a:ea typeface="ＭＳ ゴシック" panose="020B0609070205080204" pitchFamily="49" charset="-128"/>
              </a:rPr>
              <a:t>　</a:t>
            </a:r>
            <a:r>
              <a:rPr kumimoji="0" lang="ja-JP" altLang="en-US" sz="2800" dirty="0" smtClean="0">
                <a:latin typeface="ＭＳ ゴシック" panose="020B0609070205080204" pitchFamily="49" charset="-128"/>
                <a:ea typeface="ＭＳ ゴシック" panose="020B0609070205080204" pitchFamily="49" charset="-128"/>
              </a:rPr>
              <a:t>　</a:t>
            </a:r>
            <a:r>
              <a:rPr kumimoji="0" lang="ja-JP" altLang="en-US" sz="2800" dirty="0" err="1" smtClean="0">
                <a:latin typeface="ＭＳ ゴシック" panose="020B0609070205080204" pitchFamily="49" charset="-128"/>
                <a:ea typeface="ＭＳ ゴシック" panose="020B0609070205080204" pitchFamily="49" charset="-128"/>
              </a:rPr>
              <a:t>た</a:t>
            </a:r>
            <a:r>
              <a:rPr kumimoji="0" lang="ja-JP" altLang="en-US" sz="2800" dirty="0">
                <a:latin typeface="ＭＳ ゴシック" panose="020B0609070205080204" pitchFamily="49" charset="-128"/>
                <a:ea typeface="ＭＳ ゴシック" panose="020B0609070205080204" pitchFamily="49" charset="-128"/>
              </a:rPr>
              <a:t>児童生徒の状況を知ること</a:t>
            </a:r>
            <a:r>
              <a:rPr kumimoji="0" lang="ja-JP" altLang="en-US" sz="2800" dirty="0" smtClean="0">
                <a:latin typeface="ＭＳ ゴシック" panose="020B0609070205080204" pitchFamily="49" charset="-128"/>
                <a:ea typeface="ＭＳ ゴシック" panose="020B0609070205080204" pitchFamily="49" charset="-128"/>
              </a:rPr>
              <a:t>です。</a:t>
            </a:r>
            <a:endParaRPr kumimoji="0" lang="ja-JP" altLang="en-US" sz="2800" dirty="0">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1384214" y="2784923"/>
            <a:ext cx="7367899" cy="646331"/>
          </a:xfrm>
          <a:prstGeom prst="rect">
            <a:avLst/>
          </a:prstGeom>
          <a:solidFill>
            <a:schemeClr val="bg2"/>
          </a:solidFill>
        </p:spPr>
        <p:txBody>
          <a:bodyPr wrap="square">
            <a:spAutoFit/>
          </a:bodyPr>
          <a:lstStyle/>
          <a:p>
            <a:r>
              <a:rPr lang="ja-JP" altLang="en-US" sz="3600" dirty="0"/>
              <a:t>学級の児童生徒の実態</a:t>
            </a:r>
            <a:r>
              <a:rPr lang="ja-JP" altLang="en-US" sz="3600" dirty="0" smtClean="0"/>
              <a:t>把握をする。</a:t>
            </a:r>
            <a:endParaRPr lang="ja-JP" altLang="en-US" sz="3600" dirty="0"/>
          </a:p>
        </p:txBody>
      </p:sp>
      <p:sp>
        <p:nvSpPr>
          <p:cNvPr id="12" name="正方形/長方形 11"/>
          <p:cNvSpPr/>
          <p:nvPr/>
        </p:nvSpPr>
        <p:spPr>
          <a:xfrm>
            <a:off x="377199" y="1338102"/>
            <a:ext cx="8374913" cy="1200329"/>
          </a:xfrm>
          <a:prstGeom prst="rect">
            <a:avLst/>
          </a:prstGeom>
          <a:solidFill>
            <a:srgbClr val="FFCCFF"/>
          </a:solidFill>
          <a:ln>
            <a:solidFill>
              <a:srgbClr val="FFCCFF"/>
            </a:solidFill>
          </a:ln>
        </p:spPr>
        <p:txBody>
          <a:bodyPr wrap="square">
            <a:spAutoFit/>
          </a:bodyPr>
          <a:lstStyle/>
          <a:p>
            <a:r>
              <a:rPr lang="ja-JP" altLang="en-US" sz="7200" dirty="0" smtClean="0"/>
              <a:t>Ｒ</a:t>
            </a:r>
            <a:r>
              <a:rPr lang="en-US" altLang="ja-JP" sz="7200" dirty="0" err="1" smtClean="0"/>
              <a:t>esearch</a:t>
            </a:r>
            <a:r>
              <a:rPr lang="ja-JP" altLang="en-US" sz="7200" dirty="0" smtClean="0"/>
              <a:t>（</a:t>
            </a:r>
            <a:r>
              <a:rPr lang="ja-JP" altLang="en-US" sz="7200" dirty="0"/>
              <a:t>リサーチ）</a:t>
            </a:r>
          </a:p>
        </p:txBody>
      </p:sp>
      <p:sp>
        <p:nvSpPr>
          <p:cNvPr id="10" name="スライド番号プレースホルダー 9"/>
          <p:cNvSpPr>
            <a:spLocks noGrp="1"/>
          </p:cNvSpPr>
          <p:nvPr>
            <p:ph type="sldNum" sz="quarter" idx="12"/>
          </p:nvPr>
        </p:nvSpPr>
        <p:spPr/>
        <p:txBody>
          <a:bodyPr/>
          <a:lstStyle/>
          <a:p>
            <a:fld id="{FCBC3066-976C-44CF-93B9-B62F35791487}" type="slidenum">
              <a:rPr kumimoji="1" lang="ja-JP" altLang="en-US" smtClean="0"/>
              <a:t>7</a:t>
            </a:fld>
            <a:endParaRPr kumimoji="1" lang="ja-JP" altLang="en-US"/>
          </a:p>
        </p:txBody>
      </p:sp>
      <p:sp>
        <p:nvSpPr>
          <p:cNvPr id="13" name="タイトル 1"/>
          <p:cNvSpPr txBox="1">
            <a:spLocks/>
          </p:cNvSpPr>
          <p:nvPr/>
        </p:nvSpPr>
        <p:spPr>
          <a:xfrm>
            <a:off x="0" y="-13504"/>
            <a:ext cx="9144000" cy="626269"/>
          </a:xfrm>
          <a:prstGeom prst="rect">
            <a:avLst/>
          </a:prstGeom>
          <a:solidFill>
            <a:srgbClr val="92D050"/>
          </a:solidFill>
        </p:spPr>
        <p:txBody>
          <a:bodyPr vert="horz" lIns="68580" tIns="34290" rIns="68580" bIns="34290" rtlCol="0" anchor="ctr">
            <a:normAutofit fontScale="850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300" dirty="0" smtClean="0">
                <a:solidFill>
                  <a:prstClr val="black"/>
                </a:solidFill>
                <a:latin typeface="+mj-ea"/>
              </a:rPr>
              <a:t>（２）ＰＤＣＡ</a:t>
            </a:r>
            <a:r>
              <a:rPr lang="ja-JP" altLang="en-US" sz="3300" dirty="0">
                <a:solidFill>
                  <a:prstClr val="black"/>
                </a:solidFill>
                <a:latin typeface="+mj-ea"/>
              </a:rPr>
              <a:t>の</a:t>
            </a:r>
            <a:r>
              <a:rPr lang="ja-JP" altLang="en-US" sz="3300" dirty="0" smtClean="0">
                <a:solidFill>
                  <a:prstClr val="black"/>
                </a:solidFill>
                <a:latin typeface="+mj-ea"/>
              </a:rPr>
              <a:t>マネジメント・サイクル</a:t>
            </a:r>
            <a:r>
              <a:rPr lang="ja-JP" altLang="en-US" sz="3300" dirty="0">
                <a:solidFill>
                  <a:prstClr val="black"/>
                </a:solidFill>
                <a:latin typeface="+mj-ea"/>
              </a:rPr>
              <a:t>を踏まえた学級経営</a:t>
            </a:r>
          </a:p>
        </p:txBody>
      </p:sp>
      <p:sp>
        <p:nvSpPr>
          <p:cNvPr id="3" name="右矢印 2"/>
          <p:cNvSpPr/>
          <p:nvPr/>
        </p:nvSpPr>
        <p:spPr>
          <a:xfrm>
            <a:off x="395589" y="2752075"/>
            <a:ext cx="725028" cy="7070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888574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99007" y="1014096"/>
            <a:ext cx="6020297" cy="1007416"/>
          </a:xfrm>
          <a:prstGeom prst="rect">
            <a:avLst/>
          </a:prstGeom>
          <a:solidFill>
            <a:srgbClr val="FFCCFF"/>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200" dirty="0">
                <a:solidFill>
                  <a:schemeClr val="tx1"/>
                </a:solidFill>
                <a:latin typeface="+mj-ea"/>
              </a:rPr>
              <a:t>Ｐｌａｎ（計画）</a:t>
            </a:r>
          </a:p>
        </p:txBody>
      </p:sp>
      <p:sp>
        <p:nvSpPr>
          <p:cNvPr id="3" name="Rectangle 1"/>
          <p:cNvSpPr>
            <a:spLocks noChangeArrowheads="1"/>
          </p:cNvSpPr>
          <p:nvPr/>
        </p:nvSpPr>
        <p:spPr bwMode="auto">
          <a:xfrm>
            <a:off x="1073168" y="2231389"/>
            <a:ext cx="7635403" cy="623248"/>
          </a:xfrm>
          <a:prstGeom prst="rect">
            <a:avLst/>
          </a:prstGeom>
          <a:solidFill>
            <a:schemeClr val="bg2"/>
          </a:solidFill>
          <a:ln>
            <a:noFill/>
          </a:ln>
          <a:effectLst/>
          <a:extLst/>
        </p:spPr>
        <p:txBody>
          <a:bodyPr vert="horz" wrap="squar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kumimoji="0" lang="ja-JP" altLang="en-US" sz="3600" dirty="0">
                <a:latin typeface="+mj-ea"/>
                <a:ea typeface="+mj-ea"/>
              </a:rPr>
              <a:t>学級の目指すゴールを明確に</a:t>
            </a:r>
            <a:r>
              <a:rPr kumimoji="0" lang="ja-JP" altLang="en-US" sz="3600" dirty="0" smtClean="0">
                <a:latin typeface="+mj-ea"/>
                <a:ea typeface="+mj-ea"/>
              </a:rPr>
              <a:t>する。</a:t>
            </a:r>
            <a:endParaRPr kumimoji="0" lang="ja-JP" altLang="en-US" sz="3600" dirty="0">
              <a:latin typeface="+mj-ea"/>
              <a:ea typeface="+mj-ea"/>
            </a:endParaRPr>
          </a:p>
        </p:txBody>
      </p:sp>
      <p:sp>
        <p:nvSpPr>
          <p:cNvPr id="7" name="Rectangle 1"/>
          <p:cNvSpPr>
            <a:spLocks noChangeArrowheads="1"/>
          </p:cNvSpPr>
          <p:nvPr/>
        </p:nvSpPr>
        <p:spPr bwMode="auto">
          <a:xfrm>
            <a:off x="1024035" y="3909926"/>
            <a:ext cx="7849022" cy="2562240"/>
          </a:xfrm>
          <a:prstGeom prst="rect">
            <a:avLst/>
          </a:prstGeom>
          <a:solidFill>
            <a:schemeClr val="accent4">
              <a:lumMod val="20000"/>
              <a:lumOff val="80000"/>
            </a:schemeClr>
          </a:solidFill>
          <a:ln>
            <a:noFill/>
          </a:ln>
          <a:effectLst/>
        </p:spPr>
        <p:txBody>
          <a:bodyPr vert="horz" wrap="squar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kumimoji="0" lang="ja-JP" altLang="en-US" sz="4050" dirty="0">
                <a:latin typeface="+mj-ea"/>
                <a:ea typeface="+mj-ea"/>
              </a:rPr>
              <a:t>・「どんな学級をつくりたいか」</a:t>
            </a:r>
            <a:endParaRPr kumimoji="0" lang="en-US" altLang="ja-JP" sz="4050" dirty="0">
              <a:latin typeface="+mj-ea"/>
              <a:ea typeface="+mj-ea"/>
            </a:endParaRPr>
          </a:p>
          <a:p>
            <a:pPr defTabSz="685800" eaLnBrk="0" fontAlgn="base" hangingPunct="0">
              <a:spcBef>
                <a:spcPct val="0"/>
              </a:spcBef>
              <a:spcAft>
                <a:spcPct val="0"/>
              </a:spcAft>
            </a:pPr>
            <a:r>
              <a:rPr kumimoji="0" lang="ja-JP" altLang="en-US" sz="4050" dirty="0">
                <a:latin typeface="+mj-ea"/>
                <a:ea typeface="+mj-ea"/>
              </a:rPr>
              <a:t>・「</a:t>
            </a:r>
            <a:r>
              <a:rPr kumimoji="0" lang="ja-JP" altLang="en-US" sz="4050" dirty="0" smtClean="0">
                <a:latin typeface="+mj-ea"/>
                <a:ea typeface="+mj-ea"/>
              </a:rPr>
              <a:t>どんな児童生徒を</a:t>
            </a:r>
            <a:r>
              <a:rPr kumimoji="0" lang="ja-JP" altLang="en-US" sz="4050" dirty="0">
                <a:latin typeface="+mj-ea"/>
                <a:ea typeface="+mj-ea"/>
              </a:rPr>
              <a:t>育てたいか」</a:t>
            </a:r>
            <a:endParaRPr kumimoji="0" lang="en-US" altLang="ja-JP" sz="4050" dirty="0">
              <a:latin typeface="+mj-ea"/>
              <a:ea typeface="+mj-ea"/>
            </a:endParaRPr>
          </a:p>
          <a:p>
            <a:pPr defTabSz="685800" eaLnBrk="0" fontAlgn="base" hangingPunct="0">
              <a:spcBef>
                <a:spcPct val="0"/>
              </a:spcBef>
              <a:spcAft>
                <a:spcPct val="0"/>
              </a:spcAft>
            </a:pPr>
            <a:r>
              <a:rPr kumimoji="0" lang="ja-JP" altLang="en-US" sz="4050" dirty="0">
                <a:latin typeface="+mj-ea"/>
                <a:ea typeface="+mj-ea"/>
              </a:rPr>
              <a:t>　</a:t>
            </a:r>
            <a:r>
              <a:rPr kumimoji="0" lang="ja-JP" altLang="en-US" sz="4050" dirty="0" smtClean="0">
                <a:latin typeface="+mj-ea"/>
                <a:ea typeface="+mj-ea"/>
              </a:rPr>
              <a:t>→</a:t>
            </a:r>
            <a:r>
              <a:rPr kumimoji="0" lang="ja-JP" altLang="en-US" sz="4050" dirty="0">
                <a:latin typeface="+mj-ea"/>
                <a:ea typeface="+mj-ea"/>
              </a:rPr>
              <a:t>明確な</a:t>
            </a:r>
            <a:r>
              <a:rPr kumimoji="0" lang="ja-JP" altLang="en-US" sz="4050" dirty="0" smtClean="0">
                <a:latin typeface="+mj-ea"/>
                <a:ea typeface="+mj-ea"/>
              </a:rPr>
              <a:t>イメージをもつことが大</a:t>
            </a:r>
            <a:endParaRPr kumimoji="0" lang="en-US" altLang="ja-JP" sz="4050" dirty="0" smtClean="0">
              <a:latin typeface="+mj-ea"/>
              <a:ea typeface="+mj-ea"/>
            </a:endParaRPr>
          </a:p>
          <a:p>
            <a:pPr defTabSz="685800" eaLnBrk="0" fontAlgn="base" hangingPunct="0">
              <a:spcBef>
                <a:spcPct val="0"/>
              </a:spcBef>
              <a:spcAft>
                <a:spcPct val="0"/>
              </a:spcAft>
            </a:pPr>
            <a:r>
              <a:rPr kumimoji="0" lang="ja-JP" altLang="en-US" sz="4050" dirty="0">
                <a:latin typeface="+mj-ea"/>
                <a:ea typeface="+mj-ea"/>
              </a:rPr>
              <a:t>　</a:t>
            </a:r>
            <a:r>
              <a:rPr kumimoji="0" lang="ja-JP" altLang="en-US" sz="4050" dirty="0" smtClean="0">
                <a:latin typeface="+mj-ea"/>
                <a:ea typeface="+mj-ea"/>
              </a:rPr>
              <a:t>　 切です。</a:t>
            </a:r>
            <a:endParaRPr kumimoji="0" lang="ja-JP" altLang="en-US" sz="3600" dirty="0">
              <a:latin typeface="+mj-ea"/>
              <a:ea typeface="+mj-ea"/>
            </a:endParaRPr>
          </a:p>
        </p:txBody>
      </p:sp>
      <p:sp>
        <p:nvSpPr>
          <p:cNvPr id="4" name="スライド番号プレースホルダー 3"/>
          <p:cNvSpPr>
            <a:spLocks noGrp="1"/>
          </p:cNvSpPr>
          <p:nvPr>
            <p:ph type="sldNum" sz="quarter" idx="12"/>
          </p:nvPr>
        </p:nvSpPr>
        <p:spPr/>
        <p:txBody>
          <a:bodyPr/>
          <a:lstStyle/>
          <a:p>
            <a:fld id="{FCBC3066-976C-44CF-93B9-B62F35791487}" type="slidenum">
              <a:rPr kumimoji="1" lang="ja-JP" altLang="en-US" smtClean="0"/>
              <a:t>8</a:t>
            </a:fld>
            <a:endParaRPr kumimoji="1" lang="ja-JP" altLang="en-US"/>
          </a:p>
        </p:txBody>
      </p:sp>
      <p:sp>
        <p:nvSpPr>
          <p:cNvPr id="11" name="タイトル 1"/>
          <p:cNvSpPr txBox="1">
            <a:spLocks/>
          </p:cNvSpPr>
          <p:nvPr/>
        </p:nvSpPr>
        <p:spPr>
          <a:xfrm>
            <a:off x="0" y="1673"/>
            <a:ext cx="9144000" cy="626269"/>
          </a:xfrm>
          <a:prstGeom prst="rect">
            <a:avLst/>
          </a:prstGeom>
          <a:solidFill>
            <a:srgbClr val="92D050"/>
          </a:solidFill>
        </p:spPr>
        <p:txBody>
          <a:bodyPr vert="horz" lIns="68580" tIns="34290" rIns="68580" bIns="34290" rtlCol="0" anchor="ctr">
            <a:normAutofit fontScale="850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300" dirty="0" smtClean="0">
                <a:solidFill>
                  <a:prstClr val="black"/>
                </a:solidFill>
                <a:latin typeface="+mj-ea"/>
              </a:rPr>
              <a:t>（２）ＰＤＣＡ</a:t>
            </a:r>
            <a:r>
              <a:rPr lang="ja-JP" altLang="en-US" sz="3300" dirty="0">
                <a:solidFill>
                  <a:prstClr val="black"/>
                </a:solidFill>
                <a:latin typeface="+mj-ea"/>
              </a:rPr>
              <a:t>の</a:t>
            </a:r>
            <a:r>
              <a:rPr lang="ja-JP" altLang="en-US" sz="3300" dirty="0" smtClean="0">
                <a:solidFill>
                  <a:prstClr val="black"/>
                </a:solidFill>
                <a:latin typeface="+mj-ea"/>
              </a:rPr>
              <a:t>マネジメント・サイクル</a:t>
            </a:r>
            <a:r>
              <a:rPr lang="ja-JP" altLang="en-US" sz="3300" dirty="0">
                <a:solidFill>
                  <a:prstClr val="black"/>
                </a:solidFill>
                <a:latin typeface="+mj-ea"/>
              </a:rPr>
              <a:t>を踏まえた学級経営</a:t>
            </a:r>
          </a:p>
        </p:txBody>
      </p:sp>
      <p:sp>
        <p:nvSpPr>
          <p:cNvPr id="6" name="下矢印 5"/>
          <p:cNvSpPr/>
          <p:nvPr/>
        </p:nvSpPr>
        <p:spPr>
          <a:xfrm>
            <a:off x="4088946" y="2822965"/>
            <a:ext cx="966107" cy="1086961"/>
          </a:xfrm>
          <a:prstGeom prst="downArrow">
            <a:avLst>
              <a:gd name="adj1" fmla="val 50000"/>
              <a:gd name="adj2" fmla="val 231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024035" y="3014125"/>
            <a:ext cx="7684536" cy="523220"/>
          </a:xfrm>
          <a:prstGeom prst="rect">
            <a:avLst/>
          </a:prstGeom>
          <a:solidFill>
            <a:srgbClr val="CCFFCC"/>
          </a:solidFill>
          <a:ln>
            <a:solidFill>
              <a:srgbClr val="00B050"/>
            </a:solidFill>
          </a:ln>
        </p:spPr>
        <p:txBody>
          <a:bodyPr wrap="square" rtlCol="0">
            <a:spAutoFit/>
          </a:bodyPr>
          <a:lstStyle/>
          <a:p>
            <a:pPr algn="ctr"/>
            <a:r>
              <a:rPr lang="en-US" altLang="ja-JP" sz="2800" dirty="0" smtClean="0"/>
              <a:t>※</a:t>
            </a:r>
            <a:r>
              <a:rPr lang="ja-JP" altLang="en-US" sz="2800" dirty="0" smtClean="0"/>
              <a:t>「学校の教育目標」「校長の学校経営方針」</a:t>
            </a:r>
            <a:endParaRPr kumimoji="1" lang="ja-JP" altLang="en-US" sz="2800" dirty="0"/>
          </a:p>
        </p:txBody>
      </p:sp>
      <p:sp>
        <p:nvSpPr>
          <p:cNvPr id="12" name="右矢印 11"/>
          <p:cNvSpPr/>
          <p:nvPr/>
        </p:nvSpPr>
        <p:spPr>
          <a:xfrm>
            <a:off x="299007" y="2210302"/>
            <a:ext cx="725028" cy="7070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319098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66006" y="874951"/>
            <a:ext cx="5968792" cy="1013726"/>
          </a:xfrm>
          <a:prstGeom prst="rect">
            <a:avLst/>
          </a:prstGeom>
          <a:solidFill>
            <a:srgbClr val="FFCCFF"/>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ja-JP" sz="7200" dirty="0" smtClean="0">
                <a:solidFill>
                  <a:schemeClr val="tx1"/>
                </a:solidFill>
                <a:latin typeface="+mj-ea"/>
                <a:ea typeface="+mj-ea"/>
              </a:rPr>
              <a:t>Do</a:t>
            </a:r>
            <a:r>
              <a:rPr lang="ja-JP" altLang="en-US" sz="7200" dirty="0" smtClean="0">
                <a:solidFill>
                  <a:schemeClr val="tx1"/>
                </a:solidFill>
                <a:latin typeface="+mj-ea"/>
                <a:ea typeface="+mj-ea"/>
              </a:rPr>
              <a:t>（</a:t>
            </a:r>
            <a:r>
              <a:rPr lang="ja-JP" altLang="en-US" sz="7200" dirty="0">
                <a:solidFill>
                  <a:schemeClr val="tx1"/>
                </a:solidFill>
                <a:latin typeface="+mj-ea"/>
                <a:ea typeface="+mj-ea"/>
              </a:rPr>
              <a:t>実践）</a:t>
            </a:r>
          </a:p>
        </p:txBody>
      </p:sp>
      <p:sp>
        <p:nvSpPr>
          <p:cNvPr id="5" name="正方形/長方形 4"/>
          <p:cNvSpPr/>
          <p:nvPr/>
        </p:nvSpPr>
        <p:spPr>
          <a:xfrm>
            <a:off x="977719" y="2158154"/>
            <a:ext cx="7861080" cy="1962076"/>
          </a:xfrm>
          <a:prstGeom prst="rect">
            <a:avLst/>
          </a:prstGeom>
          <a:solidFill>
            <a:schemeClr val="bg2"/>
          </a:solidFill>
        </p:spPr>
        <p:txBody>
          <a:bodyPr wrap="square">
            <a:spAutoFit/>
          </a:bodyPr>
          <a:lstStyle/>
          <a:p>
            <a:pPr eaLnBrk="0" hangingPunct="0"/>
            <a:r>
              <a:rPr lang="ja-JP" altLang="en-US" sz="4050" dirty="0" smtClean="0">
                <a:latin typeface="ＭＳ ゴシック" panose="020B0609070205080204" pitchFamily="49" charset="-128"/>
                <a:ea typeface="ＭＳ ゴシック" panose="020B0609070205080204" pitchFamily="49" charset="-128"/>
              </a:rPr>
              <a:t>「</a:t>
            </a:r>
            <a:r>
              <a:rPr lang="en-US" altLang="ja-JP" sz="4050" dirty="0" smtClean="0">
                <a:latin typeface="ＭＳ ゴシック" panose="020B0609070205080204" pitchFamily="49" charset="-128"/>
                <a:ea typeface="ＭＳ ゴシック" panose="020B0609070205080204" pitchFamily="49" charset="-128"/>
              </a:rPr>
              <a:t>Do</a:t>
            </a:r>
            <a:r>
              <a:rPr lang="ja-JP" altLang="en-US" sz="4050" dirty="0" smtClean="0">
                <a:latin typeface="ＭＳ ゴシック" panose="020B0609070205080204" pitchFamily="49" charset="-128"/>
                <a:ea typeface="ＭＳ ゴシック" panose="020B0609070205080204" pitchFamily="49" charset="-128"/>
              </a:rPr>
              <a:t>→</a:t>
            </a:r>
            <a:r>
              <a:rPr lang="en-US" altLang="ja-JP" sz="4050" dirty="0" smtClean="0">
                <a:latin typeface="ＭＳ ゴシック" panose="020B0609070205080204" pitchFamily="49" charset="-128"/>
                <a:ea typeface="ＭＳ ゴシック" panose="020B0609070205080204" pitchFamily="49" charset="-128"/>
              </a:rPr>
              <a:t>Check</a:t>
            </a:r>
            <a:r>
              <a:rPr lang="ja-JP" altLang="en-US" sz="4050" dirty="0" smtClean="0">
                <a:latin typeface="ＭＳ ゴシック" panose="020B0609070205080204" pitchFamily="49" charset="-128"/>
                <a:ea typeface="ＭＳ ゴシック" panose="020B0609070205080204" pitchFamily="49" charset="-128"/>
              </a:rPr>
              <a:t>→</a:t>
            </a:r>
            <a:r>
              <a:rPr lang="en-US" altLang="ja-JP" sz="4050" dirty="0" smtClean="0">
                <a:latin typeface="ＭＳ ゴシック" panose="020B0609070205080204" pitchFamily="49" charset="-128"/>
                <a:ea typeface="ＭＳ ゴシック" panose="020B0609070205080204" pitchFamily="49" charset="-128"/>
              </a:rPr>
              <a:t>Action</a:t>
            </a:r>
            <a:r>
              <a:rPr lang="ja-JP" altLang="en-US" sz="4050" dirty="0" smtClean="0">
                <a:latin typeface="ＭＳ ゴシック" panose="020B0609070205080204" pitchFamily="49" charset="-128"/>
                <a:ea typeface="ＭＳ ゴシック" panose="020B0609070205080204" pitchFamily="49" charset="-128"/>
              </a:rPr>
              <a:t>」</a:t>
            </a:r>
            <a:r>
              <a:rPr lang="ja-JP" altLang="en-US" sz="4050" dirty="0">
                <a:latin typeface="ＭＳ ゴシック" panose="020B0609070205080204" pitchFamily="49" charset="-128"/>
                <a:ea typeface="ＭＳ ゴシック" panose="020B0609070205080204" pitchFamily="49" charset="-128"/>
              </a:rPr>
              <a:t>を一連の活動として、繰り返していくことでゴールに</a:t>
            </a:r>
            <a:r>
              <a:rPr lang="ja-JP" altLang="en-US" sz="4050" dirty="0" smtClean="0">
                <a:latin typeface="ＭＳ ゴシック" panose="020B0609070205080204" pitchFamily="49" charset="-128"/>
                <a:ea typeface="ＭＳ ゴシック" panose="020B0609070205080204" pitchFamily="49" charset="-128"/>
              </a:rPr>
              <a:t>近付ける。</a:t>
            </a:r>
            <a:endParaRPr lang="ja-JP" altLang="en-US" sz="4050" dirty="0">
              <a:latin typeface="ＭＳ ゴシック" panose="020B0609070205080204" pitchFamily="49" charset="-128"/>
              <a:ea typeface="ＭＳ ゴシック" panose="020B0609070205080204" pitchFamily="49" charset="-128"/>
            </a:endParaRPr>
          </a:p>
        </p:txBody>
      </p:sp>
      <p:sp>
        <p:nvSpPr>
          <p:cNvPr id="7" name="正方形/長方形 6"/>
          <p:cNvSpPr/>
          <p:nvPr/>
        </p:nvSpPr>
        <p:spPr>
          <a:xfrm>
            <a:off x="891034" y="5058837"/>
            <a:ext cx="8065997" cy="1569660"/>
          </a:xfrm>
          <a:prstGeom prst="rect">
            <a:avLst/>
          </a:prstGeom>
          <a:solidFill>
            <a:schemeClr val="accent4">
              <a:lumMod val="20000"/>
              <a:lumOff val="80000"/>
            </a:schemeClr>
          </a:solidFill>
        </p:spPr>
        <p:txBody>
          <a:bodyPr wrap="square">
            <a:spAutoFit/>
          </a:bodyPr>
          <a:lstStyle/>
          <a:p>
            <a:pPr eaLnBrk="0"/>
            <a:r>
              <a:rPr lang="ja-JP" altLang="en-US" sz="3200" dirty="0">
                <a:latin typeface="ＭＳ ゴシック" panose="020B0609070205080204" pitchFamily="49" charset="-128"/>
                <a:ea typeface="ＭＳ ゴシック" panose="020B0609070205080204" pitchFamily="49" charset="-128"/>
              </a:rPr>
              <a:t>活動を児童生徒任せにしない</a:t>
            </a:r>
            <a:r>
              <a:rPr lang="ja-JP" altLang="en-US" sz="3200" dirty="0" smtClean="0">
                <a:latin typeface="ＭＳ ゴシック" panose="020B0609070205080204" pitchFamily="49" charset="-128"/>
                <a:ea typeface="ＭＳ ゴシック" panose="020B0609070205080204" pitchFamily="49" charset="-128"/>
              </a:rPr>
              <a:t>。</a:t>
            </a:r>
            <a:endParaRPr lang="en-US" altLang="ja-JP" sz="3200" dirty="0" smtClean="0">
              <a:latin typeface="ＭＳ ゴシック" panose="020B0609070205080204" pitchFamily="49" charset="-128"/>
              <a:ea typeface="ＭＳ ゴシック" panose="020B0609070205080204" pitchFamily="49" charset="-128"/>
            </a:endParaRPr>
          </a:p>
          <a:p>
            <a:pPr eaLnBrk="0"/>
            <a:r>
              <a:rPr lang="ja-JP" altLang="en-US" sz="3200" dirty="0" smtClean="0">
                <a:latin typeface="ＭＳ ゴシック" panose="020B0609070205080204" pitchFamily="49" charset="-128"/>
                <a:ea typeface="ＭＳ ゴシック" panose="020B0609070205080204" pitchFamily="49" charset="-128"/>
              </a:rPr>
              <a:t>常に</a:t>
            </a:r>
            <a:r>
              <a:rPr lang="ja-JP" altLang="en-US" sz="3200" dirty="0">
                <a:latin typeface="ＭＳ ゴシック" panose="020B0609070205080204" pitchFamily="49" charset="-128"/>
                <a:ea typeface="ＭＳ ゴシック" panose="020B0609070205080204" pitchFamily="49" charset="-128"/>
              </a:rPr>
              <a:t>児童生徒の活動に対して「先生は</a:t>
            </a:r>
            <a:r>
              <a:rPr lang="ja-JP" altLang="en-US" sz="3200" dirty="0" smtClean="0">
                <a:latin typeface="ＭＳ ゴシック" panose="020B0609070205080204" pitchFamily="49" charset="-128"/>
                <a:ea typeface="ＭＳ ゴシック" panose="020B0609070205080204" pitchFamily="49" charset="-128"/>
              </a:rPr>
              <a:t>見守って</a:t>
            </a:r>
            <a:r>
              <a:rPr lang="ja-JP" altLang="en-US" sz="3200" dirty="0">
                <a:latin typeface="ＭＳ ゴシック" panose="020B0609070205080204" pitchFamily="49" charset="-128"/>
                <a:ea typeface="ＭＳ ゴシック" panose="020B0609070205080204" pitchFamily="49" charset="-128"/>
              </a:rPr>
              <a:t>いる」といったサインを</a:t>
            </a:r>
            <a:r>
              <a:rPr lang="ja-JP" altLang="en-US" sz="3200" dirty="0" smtClean="0">
                <a:latin typeface="ＭＳ ゴシック" panose="020B0609070205080204" pitchFamily="49" charset="-128"/>
                <a:ea typeface="ＭＳ ゴシック" panose="020B0609070205080204" pitchFamily="49" charset="-128"/>
              </a:rPr>
              <a:t>送り続けます。</a:t>
            </a:r>
            <a:endParaRPr lang="ja-JP" altLang="en-US" sz="32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FCBC3066-976C-44CF-93B9-B62F35791487}" type="slidenum">
              <a:rPr kumimoji="1" lang="ja-JP" altLang="en-US" smtClean="0"/>
              <a:t>9</a:t>
            </a:fld>
            <a:endParaRPr kumimoji="1" lang="ja-JP" altLang="en-US" dirty="0"/>
          </a:p>
        </p:txBody>
      </p:sp>
      <p:sp>
        <p:nvSpPr>
          <p:cNvPr id="10" name="タイトル 1"/>
          <p:cNvSpPr txBox="1">
            <a:spLocks/>
          </p:cNvSpPr>
          <p:nvPr/>
        </p:nvSpPr>
        <p:spPr>
          <a:xfrm>
            <a:off x="0" y="-20795"/>
            <a:ext cx="9144000" cy="626269"/>
          </a:xfrm>
          <a:prstGeom prst="rect">
            <a:avLst/>
          </a:prstGeom>
          <a:solidFill>
            <a:srgbClr val="92D050"/>
          </a:solidFill>
        </p:spPr>
        <p:txBody>
          <a:bodyPr vert="horz" lIns="68580" tIns="34290" rIns="68580" bIns="34290" rtlCol="0" anchor="ctr">
            <a:normAutofit fontScale="850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300" dirty="0" smtClean="0">
                <a:solidFill>
                  <a:prstClr val="black"/>
                </a:solidFill>
                <a:latin typeface="+mj-ea"/>
              </a:rPr>
              <a:t>（２）ＰＤＣＡ</a:t>
            </a:r>
            <a:r>
              <a:rPr lang="ja-JP" altLang="en-US" sz="3300" dirty="0">
                <a:solidFill>
                  <a:prstClr val="black"/>
                </a:solidFill>
                <a:latin typeface="+mj-ea"/>
              </a:rPr>
              <a:t>の</a:t>
            </a:r>
            <a:r>
              <a:rPr lang="ja-JP" altLang="en-US" sz="3300" dirty="0" smtClean="0">
                <a:solidFill>
                  <a:prstClr val="black"/>
                </a:solidFill>
                <a:latin typeface="+mj-ea"/>
              </a:rPr>
              <a:t>マネジメント・サイクル</a:t>
            </a:r>
            <a:r>
              <a:rPr lang="ja-JP" altLang="en-US" sz="3300" dirty="0">
                <a:solidFill>
                  <a:prstClr val="black"/>
                </a:solidFill>
                <a:latin typeface="+mj-ea"/>
              </a:rPr>
              <a:t>を踏まえた学級経営</a:t>
            </a:r>
          </a:p>
        </p:txBody>
      </p:sp>
      <p:sp>
        <p:nvSpPr>
          <p:cNvPr id="11" name="テキスト ボックス 10"/>
          <p:cNvSpPr txBox="1"/>
          <p:nvPr/>
        </p:nvSpPr>
        <p:spPr>
          <a:xfrm>
            <a:off x="977719" y="4297146"/>
            <a:ext cx="7488111" cy="584775"/>
          </a:xfrm>
          <a:prstGeom prst="rect">
            <a:avLst/>
          </a:prstGeom>
          <a:solidFill>
            <a:srgbClr val="CCFFCC"/>
          </a:solidFill>
          <a:ln>
            <a:solidFill>
              <a:srgbClr val="00B050"/>
            </a:solidFill>
          </a:ln>
        </p:spPr>
        <p:txBody>
          <a:bodyPr wrap="square" rtlCol="0">
            <a:spAutoFit/>
          </a:bodyPr>
          <a:lstStyle/>
          <a:p>
            <a:r>
              <a:rPr lang="en-US" altLang="ja-JP" sz="3200" dirty="0" smtClean="0"/>
              <a:t>※</a:t>
            </a:r>
            <a:r>
              <a:rPr lang="ja-JP" altLang="en-US" sz="3200" dirty="0" smtClean="0"/>
              <a:t>実践の振り返りから継続か改善を検討</a:t>
            </a:r>
            <a:endParaRPr kumimoji="1" lang="ja-JP" altLang="en-US" sz="3200" dirty="0"/>
          </a:p>
        </p:txBody>
      </p:sp>
      <p:sp>
        <p:nvSpPr>
          <p:cNvPr id="12" name="右矢印 11"/>
          <p:cNvSpPr/>
          <p:nvPr/>
        </p:nvSpPr>
        <p:spPr>
          <a:xfrm>
            <a:off x="166006" y="2799146"/>
            <a:ext cx="725028" cy="7070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60281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15934</TotalTime>
  <Words>2604</Words>
  <Application>Microsoft Office PowerPoint</Application>
  <PresentationFormat>画面に合わせる (4:3)</PresentationFormat>
  <Paragraphs>236</Paragraphs>
  <Slides>17</Slides>
  <Notes>17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17</vt:i4>
      </vt:variant>
    </vt:vector>
  </HeadingPairs>
  <TitlesOfParts>
    <vt:vector size="25" baseType="lpstr">
      <vt:lpstr>ＤＦ特太ゴシック体</vt:lpstr>
      <vt:lpstr>ＭＳ Ｐゴシック</vt:lpstr>
      <vt:lpstr>ＭＳ ゴシック</vt:lpstr>
      <vt:lpstr>Arial</vt:lpstr>
      <vt:lpstr>Calibri</vt:lpstr>
      <vt:lpstr>Calibri Light</vt:lpstr>
      <vt:lpstr>Tahoma</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平成27年度ミニ道研　　　○○会場</dc:title>
  <dc:creator>北海道</dc:creator>
  <cp:lastModifiedBy>北海道</cp:lastModifiedBy>
  <cp:revision>724</cp:revision>
  <cp:lastPrinted>2017-06-09T06:38:05Z</cp:lastPrinted>
  <dcterms:created xsi:type="dcterms:W3CDTF">2015-04-07T02:17:09Z</dcterms:created>
  <dcterms:modified xsi:type="dcterms:W3CDTF">2017-06-09T06:38:10Z</dcterms:modified>
</cp:coreProperties>
</file>