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 id="2147483792" r:id="rId3"/>
    <p:sldMasterId id="2147483804" r:id="rId4"/>
    <p:sldMasterId id="2147485358" r:id="rId5"/>
  </p:sldMasterIdLst>
  <p:notesMasterIdLst>
    <p:notesMasterId r:id="rId28"/>
  </p:notesMasterIdLst>
  <p:handoutMasterIdLst>
    <p:handoutMasterId r:id="rId29"/>
  </p:handoutMasterIdLst>
  <p:sldIdLst>
    <p:sldId id="791" r:id="rId6"/>
    <p:sldId id="792" r:id="rId7"/>
    <p:sldId id="793" r:id="rId8"/>
    <p:sldId id="822" r:id="rId9"/>
    <p:sldId id="823" r:id="rId10"/>
    <p:sldId id="827" r:id="rId11"/>
    <p:sldId id="807" r:id="rId12"/>
    <p:sldId id="805" r:id="rId13"/>
    <p:sldId id="806" r:id="rId14"/>
    <p:sldId id="842" r:id="rId15"/>
    <p:sldId id="845" r:id="rId16"/>
    <p:sldId id="832" r:id="rId17"/>
    <p:sldId id="843" r:id="rId18"/>
    <p:sldId id="844" r:id="rId19"/>
    <p:sldId id="833" r:id="rId20"/>
    <p:sldId id="834" r:id="rId21"/>
    <p:sldId id="835" r:id="rId22"/>
    <p:sldId id="836" r:id="rId23"/>
    <p:sldId id="837" r:id="rId24"/>
    <p:sldId id="838" r:id="rId25"/>
    <p:sldId id="839" r:id="rId26"/>
    <p:sldId id="841" r:id="rId27"/>
  </p:sldIdLst>
  <p:sldSz cx="9144000" cy="6858000" type="screen4x3"/>
  <p:notesSz cx="6735763" cy="986948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FF"/>
    <a:srgbClr val="FF99CC"/>
    <a:srgbClr val="FFFF99"/>
    <a:srgbClr val="CCECFF"/>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55036" autoAdjust="0"/>
  </p:normalViewPr>
  <p:slideViewPr>
    <p:cSldViewPr>
      <p:cViewPr varScale="1">
        <p:scale>
          <a:sx n="41" d="100"/>
          <a:sy n="41" d="100"/>
        </p:scale>
        <p:origin x="2190"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770"/>
    </p:cViewPr>
  </p:sorterViewPr>
  <p:notesViewPr>
    <p:cSldViewPr>
      <p:cViewPr varScale="1">
        <p:scale>
          <a:sx n="53" d="100"/>
          <a:sy n="53" d="100"/>
        </p:scale>
        <p:origin x="294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7"/>
            <a:ext cx="2918514" cy="492282"/>
          </a:xfrm>
          <a:prstGeom prst="rect">
            <a:avLst/>
          </a:prstGeom>
        </p:spPr>
        <p:txBody>
          <a:bodyPr vert="horz" lIns="91337" tIns="45671" rIns="91337" bIns="45671" rtlCol="0"/>
          <a:lstStyle>
            <a:lvl1pPr algn="l" eaLnBrk="1" hangingPunct="1">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814085" y="7"/>
            <a:ext cx="2920101" cy="492282"/>
          </a:xfrm>
          <a:prstGeom prst="rect">
            <a:avLst/>
          </a:prstGeom>
        </p:spPr>
        <p:txBody>
          <a:bodyPr vert="horz" lIns="91337" tIns="45671" rIns="91337" bIns="45671" rtlCol="0"/>
          <a:lstStyle>
            <a:lvl1pPr algn="r" eaLnBrk="1" hangingPunct="1">
              <a:defRPr sz="1200">
                <a:ea typeface="ＭＳ Ｐゴシック" charset="-128"/>
              </a:defRPr>
            </a:lvl1pPr>
          </a:lstStyle>
          <a:p>
            <a:pPr>
              <a:defRPr/>
            </a:pPr>
            <a:endParaRPr lang="ja-JP" altLang="en-US"/>
          </a:p>
        </p:txBody>
      </p:sp>
      <p:sp>
        <p:nvSpPr>
          <p:cNvPr id="4" name="フッター プレースホルダー 3"/>
          <p:cNvSpPr>
            <a:spLocks noGrp="1"/>
          </p:cNvSpPr>
          <p:nvPr>
            <p:ph type="ftr" sz="quarter" idx="2"/>
          </p:nvPr>
        </p:nvSpPr>
        <p:spPr>
          <a:xfrm>
            <a:off x="5" y="9374038"/>
            <a:ext cx="2918514" cy="493871"/>
          </a:xfrm>
          <a:prstGeom prst="rect">
            <a:avLst/>
          </a:prstGeom>
        </p:spPr>
        <p:txBody>
          <a:bodyPr vert="horz" lIns="91337" tIns="45671" rIns="91337" bIns="45671" rtlCol="0" anchor="b"/>
          <a:lstStyle>
            <a:lvl1pPr algn="l" eaLnBrk="1" hangingPunct="1">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14085" y="9374038"/>
            <a:ext cx="2920101" cy="493871"/>
          </a:xfrm>
          <a:prstGeom prst="rect">
            <a:avLst/>
          </a:prstGeom>
        </p:spPr>
        <p:txBody>
          <a:bodyPr vert="horz" wrap="square" lIns="91337" tIns="45671" rIns="91337" bIns="45671" numCol="1" anchor="b" anchorCtr="0" compatLnSpc="1">
            <a:prstTxWarp prst="textNoShape">
              <a:avLst/>
            </a:prstTxWarp>
          </a:bodyPr>
          <a:lstStyle>
            <a:lvl1pPr algn="r" eaLnBrk="1" hangingPunct="1">
              <a:defRPr sz="1200"/>
            </a:lvl1pPr>
          </a:lstStyle>
          <a:p>
            <a:pPr>
              <a:defRPr/>
            </a:pPr>
            <a:fld id="{41AF630A-6CDA-4417-932B-9792089F1BE5}" type="slidenum">
              <a:rPr lang="ja-JP" altLang="en-US"/>
              <a:pPr>
                <a:defRPr/>
              </a:pPr>
              <a:t>‹#›</a:t>
            </a:fld>
            <a:endParaRPr lang="ja-JP" altLang="en-US"/>
          </a:p>
        </p:txBody>
      </p:sp>
    </p:spTree>
    <p:extLst>
      <p:ext uri="{BB962C8B-B14F-4D97-AF65-F5344CB8AC3E}">
        <p14:creationId xmlns:p14="http://schemas.microsoft.com/office/powerpoint/2010/main" val="135742092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7"/>
            <a:ext cx="2918514" cy="492282"/>
          </a:xfrm>
          <a:prstGeom prst="rect">
            <a:avLst/>
          </a:prstGeom>
        </p:spPr>
        <p:txBody>
          <a:bodyPr vert="horz" lIns="91337" tIns="45671" rIns="91337" bIns="45671" rtlCol="0"/>
          <a:lstStyle>
            <a:lvl1pPr algn="l" eaLnBrk="1" hangingPunct="1">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14085" y="7"/>
            <a:ext cx="2920101" cy="492282"/>
          </a:xfrm>
          <a:prstGeom prst="rect">
            <a:avLst/>
          </a:prstGeom>
        </p:spPr>
        <p:txBody>
          <a:bodyPr vert="horz" lIns="91337" tIns="45671" rIns="91337" bIns="45671" rtlCol="0"/>
          <a:lstStyle>
            <a:lvl1pPr algn="r" eaLnBrk="1" hangingPunct="1">
              <a:defRPr sz="1200">
                <a:ea typeface="ＭＳ Ｐゴシック" charset="-128"/>
              </a:defRPr>
            </a:lvl1pPr>
          </a:lstStyle>
          <a:p>
            <a:pPr>
              <a:defRPr/>
            </a:pPr>
            <a:endParaRPr lang="ja-JP" altLang="en-US"/>
          </a:p>
        </p:txBody>
      </p:sp>
      <p:sp>
        <p:nvSpPr>
          <p:cNvPr id="4" name="スライド イメージ プレースホルダー 3"/>
          <p:cNvSpPr>
            <a:spLocks noGrp="1" noRot="1" noChangeAspect="1"/>
          </p:cNvSpPr>
          <p:nvPr>
            <p:ph type="sldImg" idx="2"/>
          </p:nvPr>
        </p:nvSpPr>
        <p:spPr>
          <a:xfrm>
            <a:off x="901700" y="739775"/>
            <a:ext cx="4935538" cy="3702050"/>
          </a:xfrm>
          <a:prstGeom prst="rect">
            <a:avLst/>
          </a:prstGeom>
          <a:noFill/>
          <a:ln w="12700">
            <a:solidFill>
              <a:prstClr val="black"/>
            </a:solidFill>
          </a:ln>
        </p:spPr>
        <p:txBody>
          <a:bodyPr vert="horz" lIns="91337" tIns="45671" rIns="91337" bIns="45671" rtlCol="0" anchor="ctr"/>
          <a:lstStyle/>
          <a:p>
            <a:pPr lvl="0"/>
            <a:endParaRPr lang="ja-JP" altLang="en-US" noProof="0" smtClean="0"/>
          </a:p>
        </p:txBody>
      </p:sp>
      <p:sp>
        <p:nvSpPr>
          <p:cNvPr id="5" name="ノート プレースホルダー 4"/>
          <p:cNvSpPr>
            <a:spLocks noGrp="1"/>
          </p:cNvSpPr>
          <p:nvPr>
            <p:ph type="body" sz="quarter" idx="3"/>
          </p:nvPr>
        </p:nvSpPr>
        <p:spPr>
          <a:xfrm>
            <a:off x="673262" y="4687809"/>
            <a:ext cx="5389246" cy="4441667"/>
          </a:xfrm>
          <a:prstGeom prst="rect">
            <a:avLst/>
          </a:prstGeom>
        </p:spPr>
        <p:txBody>
          <a:bodyPr vert="horz" lIns="91337" tIns="45671" rIns="91337" bIns="45671" rtlCol="0"/>
          <a:lstStyle/>
          <a:p>
            <a:pPr lvl="0"/>
            <a:r>
              <a:rPr lang="ja-JP" altLang="en-US" noProof="0" dirty="0" smtClean="0"/>
              <a:t>マスター テキストの書式設定</a:t>
            </a:r>
          </a:p>
          <a:p>
            <a:pPr lvl="1"/>
            <a:r>
              <a:rPr lang="ja-JP" altLang="en-US" noProof="0" dirty="0" smtClean="0"/>
              <a:t>第 </a:t>
            </a:r>
            <a:r>
              <a:rPr lang="en-US" altLang="ja-JP" noProof="0" dirty="0" smtClean="0"/>
              <a:t>2 </a:t>
            </a:r>
            <a:r>
              <a:rPr lang="ja-JP" altLang="en-US" noProof="0" dirty="0" smtClean="0"/>
              <a:t>レベル</a:t>
            </a:r>
          </a:p>
          <a:p>
            <a:pPr lvl="2"/>
            <a:r>
              <a:rPr lang="ja-JP" altLang="en-US" noProof="0" dirty="0" smtClean="0"/>
              <a:t>第 </a:t>
            </a:r>
            <a:r>
              <a:rPr lang="en-US" altLang="ja-JP" noProof="0" dirty="0" smtClean="0"/>
              <a:t>3 </a:t>
            </a:r>
            <a:r>
              <a:rPr lang="ja-JP" altLang="en-US" noProof="0" dirty="0" smtClean="0"/>
              <a:t>レベル</a:t>
            </a:r>
          </a:p>
          <a:p>
            <a:pPr lvl="3"/>
            <a:r>
              <a:rPr lang="ja-JP" altLang="en-US" noProof="0" dirty="0" smtClean="0"/>
              <a:t>第 </a:t>
            </a:r>
            <a:r>
              <a:rPr lang="en-US" altLang="ja-JP" noProof="0" dirty="0" smtClean="0"/>
              <a:t>4 </a:t>
            </a:r>
            <a:r>
              <a:rPr lang="ja-JP" altLang="en-US" noProof="0" dirty="0" smtClean="0"/>
              <a:t>レベル</a:t>
            </a:r>
          </a:p>
          <a:p>
            <a:pPr lvl="4"/>
            <a:r>
              <a:rPr lang="ja-JP" altLang="en-US" noProof="0" dirty="0" smtClean="0"/>
              <a:t>第 </a:t>
            </a:r>
            <a:r>
              <a:rPr lang="en-US" altLang="ja-JP" noProof="0" dirty="0" smtClean="0"/>
              <a:t>5 </a:t>
            </a:r>
            <a:r>
              <a:rPr lang="ja-JP" altLang="en-US" noProof="0" dirty="0" smtClean="0"/>
              <a:t>レベル</a:t>
            </a:r>
          </a:p>
        </p:txBody>
      </p:sp>
      <p:sp>
        <p:nvSpPr>
          <p:cNvPr id="6" name="フッター プレースホルダー 5"/>
          <p:cNvSpPr>
            <a:spLocks noGrp="1"/>
          </p:cNvSpPr>
          <p:nvPr>
            <p:ph type="ftr" sz="quarter" idx="4"/>
          </p:nvPr>
        </p:nvSpPr>
        <p:spPr>
          <a:xfrm>
            <a:off x="5" y="9374038"/>
            <a:ext cx="2918514" cy="493871"/>
          </a:xfrm>
          <a:prstGeom prst="rect">
            <a:avLst/>
          </a:prstGeom>
        </p:spPr>
        <p:txBody>
          <a:bodyPr vert="horz" lIns="91337" tIns="45671" rIns="91337" bIns="45671" rtlCol="0" anchor="b"/>
          <a:lstStyle>
            <a:lvl1pPr algn="l" eaLnBrk="1" hangingPunct="1">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4085" y="9374038"/>
            <a:ext cx="2920101" cy="493871"/>
          </a:xfrm>
          <a:prstGeom prst="rect">
            <a:avLst/>
          </a:prstGeom>
        </p:spPr>
        <p:txBody>
          <a:bodyPr vert="horz" wrap="square" lIns="91337" tIns="45671" rIns="91337" bIns="45671" numCol="1" anchor="b" anchorCtr="0" compatLnSpc="1">
            <a:prstTxWarp prst="textNoShape">
              <a:avLst/>
            </a:prstTxWarp>
          </a:bodyPr>
          <a:lstStyle>
            <a:lvl1pPr algn="r" eaLnBrk="1" hangingPunct="1">
              <a:defRPr sz="1200"/>
            </a:lvl1pPr>
          </a:lstStyle>
          <a:p>
            <a:pPr>
              <a:defRPr/>
            </a:pPr>
            <a:fld id="{1E9B2384-282F-46F8-8082-3A1BBDD8EEA8}" type="slidenum">
              <a:rPr lang="ja-JP" altLang="en-US"/>
              <a:pPr>
                <a:defRPr/>
              </a:pPr>
              <a:t>‹#›</a:t>
            </a:fld>
            <a:endParaRPr lang="ja-JP" altLang="en-US"/>
          </a:p>
        </p:txBody>
      </p:sp>
    </p:spTree>
    <p:extLst>
      <p:ext uri="{BB962C8B-B14F-4D97-AF65-F5344CB8AC3E}">
        <p14:creationId xmlns:p14="http://schemas.microsoft.com/office/powerpoint/2010/main" val="1571242264"/>
      </p:ext>
    </p:extLst>
  </p:cSld>
  <p:clrMap bg1="lt1" tx1="dk1" bg2="lt2" tx2="dk2" accent1="accent1" accent2="accent2" accent3="accent3" accent4="accent4" accent5="accent5" accent6="accent6" hlink="hlink" folHlink="folHlink"/>
  <p:hf hdr="0" ftr="0"/>
  <p:notesStyle>
    <a:lvl1pPr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751">
              <a:defRPr/>
            </a:pPr>
            <a:r>
              <a:rPr kumimoji="1" lang="ja-JP" altLang="en-US" dirty="0" smtClean="0">
                <a:latin typeface="ＭＳ ゴシック" pitchFamily="49" charset="-128"/>
                <a:ea typeface="ＭＳ ゴシック" pitchFamily="49" charset="-128"/>
              </a:rPr>
              <a:t>・これから道徳科の授業づくりについて説明します。</a:t>
            </a:r>
            <a:endParaRPr kumimoji="1" lang="en-US" altLang="ja-JP" dirty="0" smtClean="0">
              <a:latin typeface="ＭＳ ゴシック" pitchFamily="49" charset="-128"/>
              <a:ea typeface="ＭＳ ゴシック" pitchFamily="49" charset="-128"/>
            </a:endParaRPr>
          </a:p>
          <a:p>
            <a:endParaRPr kumimoji="1" lang="en-US" altLang="ja-JP" dirty="0" smtClean="0">
              <a:latin typeface="ＭＳ ゴシック" pitchFamily="49" charset="-128"/>
              <a:ea typeface="ＭＳ ゴシック" pitchFamily="49" charset="-128"/>
            </a:endParaRPr>
          </a:p>
        </p:txBody>
      </p:sp>
      <p:sp>
        <p:nvSpPr>
          <p:cNvPr id="4" name="スライド番号プレースホルダー 3"/>
          <p:cNvSpPr>
            <a:spLocks noGrp="1"/>
          </p:cNvSpPr>
          <p:nvPr>
            <p:ph type="sldNum" sz="quarter" idx="10"/>
          </p:nvPr>
        </p:nvSpPr>
        <p:spPr>
          <a:xfrm>
            <a:off x="3821701" y="9383384"/>
            <a:ext cx="2923671" cy="495667"/>
          </a:xfrm>
          <a:prstGeom prst="rect">
            <a:avLst/>
          </a:prstGeom>
        </p:spPr>
        <p:txBody>
          <a:bodyPr/>
          <a:lstStyle/>
          <a:p>
            <a:fld id="{685CE987-6FC2-4040-9139-EE58213D90A7}" type="slidenum">
              <a:rPr kumimoji="1" lang="ja-JP" altLang="en-US" smtClean="0"/>
              <a:t>1</a:t>
            </a:fld>
            <a:endParaRPr kumimoji="1" lang="ja-JP" altLang="en-US"/>
          </a:p>
        </p:txBody>
      </p:sp>
    </p:spTree>
    <p:extLst>
      <p:ext uri="{BB962C8B-B14F-4D97-AF65-F5344CB8AC3E}">
        <p14:creationId xmlns:p14="http://schemas.microsoft.com/office/powerpoint/2010/main" val="1200417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09">
              <a:defRPr/>
            </a:pPr>
            <a:r>
              <a:rPr lang="ja-JP" altLang="en-US" dirty="0" smtClean="0"/>
              <a:t>・この５つの視点で、授業づくりについて考えることが大切です。</a:t>
            </a:r>
            <a:endParaRPr kumimoji="1" lang="en-US" altLang="ja-JP" dirty="0" smtClean="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10</a:t>
            </a:fld>
            <a:endParaRPr lang="ja-JP" altLang="en-US"/>
          </a:p>
        </p:txBody>
      </p:sp>
    </p:spTree>
    <p:extLst>
      <p:ext uri="{BB962C8B-B14F-4D97-AF65-F5344CB8AC3E}">
        <p14:creationId xmlns:p14="http://schemas.microsoft.com/office/powerpoint/2010/main" val="3739088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latin typeface="+mn-ea"/>
              </a:rPr>
              <a:t>・１</a:t>
            </a:r>
            <a:r>
              <a:rPr lang="ja-JP" altLang="en-US" dirty="0">
                <a:latin typeface="+mn-ea"/>
              </a:rPr>
              <a:t>つめの、</a:t>
            </a:r>
            <a:r>
              <a:rPr lang="ja-JP" altLang="en-US" dirty="0" smtClean="0">
                <a:latin typeface="+mn-ea"/>
              </a:rPr>
              <a:t>道徳的諸価値</a:t>
            </a:r>
            <a:r>
              <a:rPr lang="ja-JP" altLang="en-US" dirty="0">
                <a:latin typeface="+mn-ea"/>
              </a:rPr>
              <a:t>の理解とは</a:t>
            </a:r>
            <a:r>
              <a:rPr lang="ja-JP" altLang="en-US" dirty="0" smtClean="0">
                <a:latin typeface="+mn-ea"/>
              </a:rPr>
              <a:t>、スライドに示した３つがあります。</a:t>
            </a:r>
            <a:endParaRPr lang="en-US" altLang="ja-JP" dirty="0">
              <a:latin typeface="+mn-ea"/>
            </a:endParaRPr>
          </a:p>
          <a:p>
            <a:endParaRPr lang="ja-JP" altLang="en-US" dirty="0">
              <a:latin typeface="+mn-ea"/>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A5B43DB0-8E89-4AFC-8D68-79F00B368970}" type="slidenum">
              <a:rPr lang="ja-JP" altLang="en-US" smtClean="0">
                <a:solidFill>
                  <a:prstClr val="black"/>
                </a:solidFill>
              </a:rPr>
              <a:pPr/>
              <a:t>11</a:t>
            </a:fld>
            <a:endParaRPr lang="ja-JP" altLang="en-US" dirty="0">
              <a:solidFill>
                <a:prstClr val="black"/>
              </a:solidFill>
            </a:endParaRPr>
          </a:p>
        </p:txBody>
      </p:sp>
    </p:spTree>
    <p:extLst>
      <p:ext uri="{BB962C8B-B14F-4D97-AF65-F5344CB8AC3E}">
        <p14:creationId xmlns:p14="http://schemas.microsoft.com/office/powerpoint/2010/main" val="106370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417141" y="4687098"/>
            <a:ext cx="6047084" cy="4441667"/>
          </a:xfrm>
        </p:spPr>
        <p:txBody>
          <a:bodyPr>
            <a:normAutofit/>
          </a:bodyPr>
          <a:lstStyle/>
          <a:p>
            <a:pPr marL="177043" indent="-177043"/>
            <a:r>
              <a:rPr lang="ja-JP" altLang="en-US" dirty="0" smtClean="0">
                <a:latin typeface="+mn-ea"/>
              </a:rPr>
              <a:t>・</a:t>
            </a:r>
            <a:r>
              <a:rPr lang="en-US" altLang="ja-JP" dirty="0" smtClean="0">
                <a:latin typeface="+mn-ea"/>
              </a:rPr>
              <a:t>1</a:t>
            </a:r>
            <a:r>
              <a:rPr lang="ja-JP" altLang="en-US" dirty="0" smtClean="0">
                <a:latin typeface="+mn-ea"/>
              </a:rPr>
              <a:t>点目の価値理解とは、内容項目について、それらが人間</a:t>
            </a:r>
            <a:r>
              <a:rPr lang="ja-JP" altLang="en-US" dirty="0">
                <a:latin typeface="+mn-ea"/>
              </a:rPr>
              <a:t>と</a:t>
            </a:r>
            <a:r>
              <a:rPr lang="ja-JP" altLang="en-US" dirty="0" smtClean="0">
                <a:latin typeface="+mn-ea"/>
              </a:rPr>
              <a:t>してより</a:t>
            </a:r>
            <a:r>
              <a:rPr lang="ja-JP" altLang="en-US" dirty="0">
                <a:latin typeface="+mn-ea"/>
              </a:rPr>
              <a:t>よく生きる上</a:t>
            </a:r>
            <a:r>
              <a:rPr lang="ja-JP" altLang="en-US" dirty="0" smtClean="0">
                <a:latin typeface="+mn-ea"/>
              </a:rPr>
              <a:t>で大切</a:t>
            </a:r>
            <a:r>
              <a:rPr lang="ja-JP" altLang="en-US" dirty="0">
                <a:latin typeface="+mn-ea"/>
              </a:rPr>
              <a:t>なことである</a:t>
            </a:r>
            <a:r>
              <a:rPr lang="ja-JP" altLang="en-US" dirty="0" smtClean="0">
                <a:latin typeface="+mn-ea"/>
              </a:rPr>
              <a:t>と、その価値を理解することです。例えば、正直や感謝は人間として生きていく上で大切な</a:t>
            </a:r>
            <a:r>
              <a:rPr lang="ja-JP" altLang="en-US" dirty="0" smtClean="0">
                <a:latin typeface="+mn-ea"/>
              </a:rPr>
              <a:t>ことであると</a:t>
            </a:r>
            <a:r>
              <a:rPr lang="ja-JP" altLang="en-US" dirty="0" smtClean="0">
                <a:latin typeface="+mn-ea"/>
              </a:rPr>
              <a:t>理解することです。</a:t>
            </a:r>
            <a:endParaRPr lang="en-US" altLang="ja-JP" dirty="0">
              <a:latin typeface="+mn-ea"/>
            </a:endParaRPr>
          </a:p>
          <a:p>
            <a:pPr marL="177043" indent="-177043"/>
            <a:endParaRPr lang="en-US" altLang="ja-JP" dirty="0" smtClean="0">
              <a:latin typeface="+mn-ea"/>
            </a:endParaRPr>
          </a:p>
          <a:p>
            <a:pPr marL="97294" indent="-97294"/>
            <a:endParaRPr lang="ja-JP" altLang="en-US" dirty="0">
              <a:latin typeface="+mn-ea"/>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A5B43DB0-8E89-4AFC-8D68-79F00B368970}" type="slidenum">
              <a:rPr lang="ja-JP" altLang="en-US" smtClean="0">
                <a:solidFill>
                  <a:prstClr val="black"/>
                </a:solidFill>
              </a:rPr>
              <a:pPr/>
              <a:t>12</a:t>
            </a:fld>
            <a:endParaRPr lang="ja-JP" altLang="en-US" dirty="0">
              <a:solidFill>
                <a:prstClr val="black"/>
              </a:solidFill>
            </a:endParaRPr>
          </a:p>
        </p:txBody>
      </p:sp>
    </p:spTree>
    <p:extLst>
      <p:ext uri="{BB962C8B-B14F-4D97-AF65-F5344CB8AC3E}">
        <p14:creationId xmlns:p14="http://schemas.microsoft.com/office/powerpoint/2010/main" val="4280948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7043" indent="-177043"/>
            <a:r>
              <a:rPr lang="ja-JP" altLang="en-US" dirty="0" smtClean="0">
                <a:latin typeface="+mn-ea"/>
              </a:rPr>
              <a:t>・</a:t>
            </a:r>
            <a:r>
              <a:rPr lang="en-US" altLang="ja-JP" dirty="0" smtClean="0">
                <a:latin typeface="+mn-ea"/>
              </a:rPr>
              <a:t>2</a:t>
            </a:r>
            <a:r>
              <a:rPr lang="ja-JP" altLang="en-US" dirty="0" smtClean="0">
                <a:latin typeface="+mn-ea"/>
              </a:rPr>
              <a:t>点目の人間理解とは、大切であってもなかなか実現することができない人間の弱さ</a:t>
            </a:r>
            <a:r>
              <a:rPr lang="ja-JP" altLang="en-US" dirty="0">
                <a:latin typeface="+mn-ea"/>
              </a:rPr>
              <a:t>など</a:t>
            </a:r>
            <a:r>
              <a:rPr lang="ja-JP" altLang="en-US" dirty="0" smtClean="0">
                <a:latin typeface="+mn-ea"/>
              </a:rPr>
              <a:t>も理解することです。例えば、礼儀は大切だと分かっていても、恥ずかしくて挨拶ができないこともあるなどの人間の弱さなどを理解することです。</a:t>
            </a:r>
            <a:endParaRPr lang="en-US" altLang="ja-JP" dirty="0" smtClean="0">
              <a:latin typeface="+mn-ea"/>
            </a:endParaRPr>
          </a:p>
          <a:p>
            <a:endParaRPr kumimoji="1" lang="ja-JP" altLang="en-US" dirty="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13</a:t>
            </a:fld>
            <a:endParaRPr lang="ja-JP" altLang="en-US"/>
          </a:p>
        </p:txBody>
      </p:sp>
    </p:spTree>
    <p:extLst>
      <p:ext uri="{BB962C8B-B14F-4D97-AF65-F5344CB8AC3E}">
        <p14:creationId xmlns:p14="http://schemas.microsoft.com/office/powerpoint/2010/main" val="3504038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7043" indent="-177043"/>
            <a:r>
              <a:rPr lang="ja-JP" altLang="en-US" dirty="0" smtClean="0">
                <a:latin typeface="+mn-ea"/>
              </a:rPr>
              <a:t>・</a:t>
            </a:r>
            <a:r>
              <a:rPr lang="en-US" altLang="ja-JP" dirty="0" smtClean="0">
                <a:latin typeface="+mn-ea"/>
              </a:rPr>
              <a:t>3</a:t>
            </a:r>
            <a:r>
              <a:rPr lang="ja-JP" altLang="en-US" dirty="0" smtClean="0">
                <a:latin typeface="+mn-ea"/>
              </a:rPr>
              <a:t>点目の他者理解とは、道徳的価値を実現したり、実現できなかったりする場合の考え方、感じ方は一つではない、多様であるということを前提として理解することです。例えば、宿題を忘れた友達に、</a:t>
            </a:r>
            <a:r>
              <a:rPr kumimoji="1" lang="ja-JP" altLang="en-US" dirty="0" smtClean="0"/>
              <a:t>誠実の観点から</a:t>
            </a:r>
            <a:r>
              <a:rPr lang="ja-JP" altLang="en-US" dirty="0" smtClean="0">
                <a:latin typeface="+mn-ea"/>
              </a:rPr>
              <a:t>宿題を見せない</a:t>
            </a:r>
            <a:r>
              <a:rPr lang="ja-JP" altLang="en-US" dirty="0" err="1" smtClean="0">
                <a:latin typeface="+mn-ea"/>
              </a:rPr>
              <a:t>べ</a:t>
            </a:r>
            <a:r>
              <a:rPr lang="ja-JP" altLang="en-US" dirty="0" smtClean="0">
                <a:latin typeface="+mn-ea"/>
              </a:rPr>
              <a:t>きだと考える子や友情の観点から困っている友達に見せるのは当たり前と感じる子もいるということです。</a:t>
            </a:r>
          </a:p>
          <a:p>
            <a:endParaRPr kumimoji="1" lang="en-US" altLang="ja-JP" dirty="0" smtClean="0"/>
          </a:p>
          <a:p>
            <a:pPr marL="97294" indent="-97294"/>
            <a:r>
              <a:rPr lang="ja-JP" altLang="en-US" dirty="0" smtClean="0">
                <a:latin typeface="+mn-ea"/>
              </a:rPr>
              <a:t>・道徳的価値の意義やその大切さを理解するためには、価値理解だけではなく、人間理解や他者理解も併せて理解することが大切です。</a:t>
            </a:r>
          </a:p>
          <a:p>
            <a:endParaRPr kumimoji="1" lang="ja-JP" altLang="en-US" dirty="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14</a:t>
            </a:fld>
            <a:endParaRPr lang="ja-JP" altLang="en-US"/>
          </a:p>
        </p:txBody>
      </p:sp>
    </p:spTree>
    <p:extLst>
      <p:ext uri="{BB962C8B-B14F-4D97-AF65-F5344CB8AC3E}">
        <p14:creationId xmlns:p14="http://schemas.microsoft.com/office/powerpoint/2010/main" val="898592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97294" indent="-97294"/>
            <a:r>
              <a:rPr lang="ja-JP" altLang="en-US" dirty="0" smtClean="0">
                <a:latin typeface="+mn-ea"/>
              </a:rPr>
              <a:t>・２つ目の「自己を見つめ」とは、</a:t>
            </a:r>
            <a:endParaRPr lang="en-US" altLang="ja-JP" dirty="0" smtClean="0">
              <a:latin typeface="+mn-ea"/>
            </a:endParaRPr>
          </a:p>
          <a:p>
            <a:pPr marL="97294" indent="-97294"/>
            <a:r>
              <a:rPr lang="ja-JP" altLang="en-US" dirty="0" smtClean="0">
                <a:latin typeface="+mn-ea"/>
              </a:rPr>
              <a:t>　自分との関わりで道徳的諸価値をとらえることです。</a:t>
            </a:r>
            <a:endParaRPr lang="en-US" altLang="ja-JP" dirty="0" smtClean="0">
              <a:latin typeface="+mn-ea"/>
            </a:endParaRPr>
          </a:p>
          <a:p>
            <a:pPr marL="97294" indent="-97294"/>
            <a:endParaRPr lang="en-US" altLang="ja-JP" dirty="0" smtClean="0">
              <a:latin typeface="+mn-ea"/>
            </a:endParaRPr>
          </a:p>
          <a:p>
            <a:pPr marL="97294" indent="-97294"/>
            <a:r>
              <a:rPr lang="ja-JP" altLang="en-US" dirty="0" smtClean="0">
                <a:latin typeface="+mn-ea"/>
              </a:rPr>
              <a:t>・読み物</a:t>
            </a:r>
            <a:r>
              <a:rPr lang="ja-JP" altLang="en-US" dirty="0">
                <a:latin typeface="+mn-ea"/>
              </a:rPr>
              <a:t>教材を活用する道徳科の授業では</a:t>
            </a:r>
            <a:r>
              <a:rPr lang="ja-JP" altLang="en-US" dirty="0" smtClean="0">
                <a:latin typeface="+mn-ea"/>
              </a:rPr>
              <a:t>、</a:t>
            </a:r>
            <a:endParaRPr lang="en-US" altLang="ja-JP" dirty="0" smtClean="0">
              <a:latin typeface="+mn-ea"/>
            </a:endParaRPr>
          </a:p>
          <a:p>
            <a:pPr marL="97294" indent="-97294"/>
            <a:r>
              <a:rPr lang="ja-JP" altLang="en-US" dirty="0" smtClean="0">
                <a:latin typeface="+mn-ea"/>
              </a:rPr>
              <a:t>　登場人物の気持ちに寄り添いすぎて</a:t>
            </a:r>
            <a:endParaRPr lang="en-US" altLang="ja-JP" dirty="0" smtClean="0">
              <a:latin typeface="+mn-ea"/>
            </a:endParaRPr>
          </a:p>
          <a:p>
            <a:pPr marL="97294" indent="-97294"/>
            <a:r>
              <a:rPr lang="ja-JP" altLang="en-US" dirty="0" smtClean="0">
                <a:latin typeface="+mn-ea"/>
              </a:rPr>
              <a:t>　自分</a:t>
            </a:r>
            <a:r>
              <a:rPr lang="ja-JP" altLang="en-US" dirty="0">
                <a:latin typeface="+mn-ea"/>
              </a:rPr>
              <a:t>との関わりで考える</a:t>
            </a:r>
            <a:r>
              <a:rPr lang="ja-JP" altLang="en-US" dirty="0" smtClean="0">
                <a:latin typeface="+mn-ea"/>
              </a:rPr>
              <a:t>ことがないまま、終わって</a:t>
            </a:r>
            <a:r>
              <a:rPr lang="ja-JP" altLang="en-US" dirty="0">
                <a:latin typeface="+mn-ea"/>
              </a:rPr>
              <a:t>しまう授業</a:t>
            </a:r>
            <a:r>
              <a:rPr lang="ja-JP" altLang="en-US" dirty="0" smtClean="0">
                <a:latin typeface="+mn-ea"/>
              </a:rPr>
              <a:t>が</a:t>
            </a:r>
            <a:endParaRPr lang="en-US" altLang="ja-JP" dirty="0" smtClean="0">
              <a:latin typeface="+mn-ea"/>
            </a:endParaRPr>
          </a:p>
          <a:p>
            <a:pPr marL="97294" indent="-97294"/>
            <a:r>
              <a:rPr lang="ja-JP" altLang="en-US" dirty="0" smtClean="0">
                <a:latin typeface="+mn-ea"/>
              </a:rPr>
              <a:t>　課題として</a:t>
            </a:r>
            <a:r>
              <a:rPr lang="ja-JP" altLang="en-US" dirty="0">
                <a:latin typeface="+mn-ea"/>
              </a:rPr>
              <a:t>指摘されて</a:t>
            </a:r>
            <a:r>
              <a:rPr lang="ja-JP" altLang="en-US" dirty="0" smtClean="0">
                <a:latin typeface="+mn-ea"/>
              </a:rPr>
              <a:t>います。</a:t>
            </a:r>
            <a:endParaRPr lang="en-US" altLang="ja-JP" dirty="0">
              <a:latin typeface="+mn-ea"/>
            </a:endParaRPr>
          </a:p>
          <a:p>
            <a:pPr marL="97294" indent="-97294"/>
            <a:endParaRPr lang="en-US" altLang="ja-JP" dirty="0" smtClean="0">
              <a:latin typeface="+mn-ea"/>
            </a:endParaRPr>
          </a:p>
          <a:p>
            <a:pPr marL="97294" indent="-97294"/>
            <a:r>
              <a:rPr lang="ja-JP" altLang="en-US" dirty="0" smtClean="0">
                <a:latin typeface="+mn-ea"/>
              </a:rPr>
              <a:t>・そのため、道徳科</a:t>
            </a:r>
            <a:r>
              <a:rPr lang="ja-JP" altLang="en-US" dirty="0">
                <a:latin typeface="+mn-ea"/>
              </a:rPr>
              <a:t>の授業では</a:t>
            </a:r>
            <a:r>
              <a:rPr lang="ja-JP" altLang="en-US" dirty="0" smtClean="0">
                <a:latin typeface="+mn-ea"/>
              </a:rPr>
              <a:t>、自己を見つめる、つまり、</a:t>
            </a:r>
            <a:endParaRPr lang="en-US" altLang="ja-JP" dirty="0" smtClean="0">
              <a:latin typeface="+mn-ea"/>
            </a:endParaRPr>
          </a:p>
          <a:p>
            <a:pPr marL="97294" indent="-97294"/>
            <a:r>
              <a:rPr lang="ja-JP" altLang="en-US" dirty="0" smtClean="0">
                <a:latin typeface="+mn-ea"/>
              </a:rPr>
              <a:t>　これ</a:t>
            </a:r>
            <a:r>
              <a:rPr lang="ja-JP" altLang="en-US" dirty="0">
                <a:latin typeface="+mn-ea"/>
              </a:rPr>
              <a:t>までの</a:t>
            </a:r>
            <a:r>
              <a:rPr lang="ja-JP" altLang="en-US" dirty="0" smtClean="0">
                <a:latin typeface="+mn-ea"/>
              </a:rPr>
              <a:t>自分</a:t>
            </a:r>
            <a:r>
              <a:rPr lang="ja-JP" altLang="en-US" dirty="0">
                <a:latin typeface="+mn-ea"/>
              </a:rPr>
              <a:t>の経験やその時の考え方、感じ方と</a:t>
            </a:r>
            <a:r>
              <a:rPr lang="ja-JP" altLang="en-US" dirty="0" smtClean="0">
                <a:latin typeface="+mn-ea"/>
              </a:rPr>
              <a:t>照らし合わせながら</a:t>
            </a:r>
            <a:endParaRPr lang="en-US" altLang="ja-JP" dirty="0" smtClean="0">
              <a:latin typeface="+mn-ea"/>
            </a:endParaRPr>
          </a:p>
          <a:p>
            <a:pPr marL="97294" indent="-97294"/>
            <a:r>
              <a:rPr lang="ja-JP" altLang="en-US" dirty="0" smtClean="0">
                <a:latin typeface="+mn-ea"/>
              </a:rPr>
              <a:t>　更に</a:t>
            </a:r>
            <a:r>
              <a:rPr lang="ja-JP" altLang="en-US" dirty="0">
                <a:latin typeface="+mn-ea"/>
              </a:rPr>
              <a:t>考えを</a:t>
            </a:r>
            <a:r>
              <a:rPr lang="ja-JP" altLang="en-US" dirty="0" smtClean="0">
                <a:latin typeface="+mn-ea"/>
              </a:rPr>
              <a:t>深める</a:t>
            </a:r>
            <a:r>
              <a:rPr lang="ja-JP" altLang="en-US" dirty="0">
                <a:latin typeface="+mn-ea"/>
              </a:rPr>
              <a:t>ことが求められて</a:t>
            </a:r>
            <a:r>
              <a:rPr lang="ja-JP" altLang="en-US" dirty="0" smtClean="0">
                <a:latin typeface="+mn-ea"/>
              </a:rPr>
              <a:t>います。</a:t>
            </a:r>
            <a:endParaRPr lang="ja-JP" altLang="en-US" dirty="0">
              <a:latin typeface="+mn-ea"/>
            </a:endParaRPr>
          </a:p>
          <a:p>
            <a:endParaRPr lang="en-US" altLang="ja-JP" dirty="0" smtClean="0">
              <a:latin typeface="+mn-ea"/>
            </a:endParaRPr>
          </a:p>
          <a:p>
            <a:r>
              <a:rPr lang="ja-JP" altLang="en-US" dirty="0" smtClean="0">
                <a:latin typeface="+mn-ea"/>
              </a:rPr>
              <a:t>・だから</a:t>
            </a:r>
            <a:r>
              <a:rPr lang="ja-JP" altLang="en-US" dirty="0">
                <a:latin typeface="+mn-ea"/>
              </a:rPr>
              <a:t>こそ、自分との</a:t>
            </a:r>
            <a:r>
              <a:rPr lang="ja-JP" altLang="en-US" dirty="0" smtClean="0">
                <a:latin typeface="+mn-ea"/>
              </a:rPr>
              <a:t>関わりや、</a:t>
            </a:r>
            <a:r>
              <a:rPr lang="ja-JP" altLang="en-US" dirty="0">
                <a:latin typeface="+mn-ea"/>
              </a:rPr>
              <a:t>自分の経験を踏まえて</a:t>
            </a:r>
            <a:r>
              <a:rPr lang="ja-JP" altLang="en-US" dirty="0" smtClean="0">
                <a:latin typeface="+mn-ea"/>
              </a:rPr>
              <a:t>考えさせる</a:t>
            </a:r>
            <a:r>
              <a:rPr lang="ja-JP" altLang="en-US" dirty="0">
                <a:latin typeface="+mn-ea"/>
              </a:rPr>
              <a:t>授業</a:t>
            </a:r>
            <a:r>
              <a:rPr lang="ja-JP" altLang="en-US" dirty="0" smtClean="0">
                <a:latin typeface="+mn-ea"/>
              </a:rPr>
              <a:t>を</a:t>
            </a:r>
            <a:endParaRPr lang="en-US" altLang="ja-JP" dirty="0" smtClean="0">
              <a:latin typeface="+mn-ea"/>
            </a:endParaRPr>
          </a:p>
          <a:p>
            <a:r>
              <a:rPr lang="ja-JP" altLang="en-US" dirty="0" smtClean="0">
                <a:latin typeface="+mn-ea"/>
              </a:rPr>
              <a:t>　行う</a:t>
            </a:r>
            <a:r>
              <a:rPr lang="ja-JP" altLang="en-US" dirty="0">
                <a:latin typeface="+mn-ea"/>
              </a:rPr>
              <a:t>必要</a:t>
            </a:r>
            <a:r>
              <a:rPr lang="ja-JP" altLang="en-US" dirty="0" smtClean="0">
                <a:latin typeface="+mn-ea"/>
              </a:rPr>
              <a:t>があります。</a:t>
            </a:r>
            <a:endParaRPr lang="en-US" altLang="ja-JP" dirty="0">
              <a:latin typeface="+mn-ea"/>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A5B43DB0-8E89-4AFC-8D68-79F00B368970}"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4285300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3262" y="4687809"/>
            <a:ext cx="5574939" cy="4441667"/>
          </a:xfrm>
        </p:spPr>
        <p:txBody>
          <a:bodyPr>
            <a:normAutofit/>
          </a:bodyPr>
          <a:lstStyle/>
          <a:p>
            <a:pPr marL="86129" indent="-86129"/>
            <a:r>
              <a:rPr lang="ja-JP" altLang="en-US" dirty="0" smtClean="0"/>
              <a:t>・３つ目の「</a:t>
            </a:r>
            <a:r>
              <a:rPr kumimoji="1" lang="ja-JP" altLang="en-US" dirty="0" smtClean="0"/>
              <a:t>物事を（広い視野から）多面的・多角的に考え」とは、</a:t>
            </a:r>
            <a:endParaRPr kumimoji="1" lang="en-US" altLang="ja-JP" dirty="0" smtClean="0"/>
          </a:p>
          <a:p>
            <a:pPr marL="86129" indent="-86129"/>
            <a:endParaRPr kumimoji="1" lang="en-US" altLang="ja-JP" dirty="0" smtClean="0"/>
          </a:p>
          <a:p>
            <a:pPr marL="86129" indent="-86129"/>
            <a:r>
              <a:rPr kumimoji="1" lang="ja-JP" altLang="en-US" dirty="0" smtClean="0"/>
              <a:t>・道徳的価値を観念的に理解するのではなく、道徳的価値を含んだ事象や</a:t>
            </a:r>
            <a:endParaRPr kumimoji="1" lang="en-US" altLang="ja-JP" dirty="0" smtClean="0"/>
          </a:p>
          <a:p>
            <a:pPr marL="86129" indent="-86129"/>
            <a:r>
              <a:rPr kumimoji="1" lang="ja-JP" altLang="en-US" dirty="0" smtClean="0"/>
              <a:t>　自分自身の体験などを通して、そのよさや意義、困難さ、多様さなどを</a:t>
            </a:r>
            <a:endParaRPr kumimoji="1" lang="en-US" altLang="ja-JP" dirty="0" smtClean="0"/>
          </a:p>
          <a:p>
            <a:pPr marL="86129" indent="-86129"/>
            <a:r>
              <a:rPr kumimoji="1" lang="ja-JP" altLang="en-US" dirty="0" smtClean="0"/>
              <a:t>　理解することです。</a:t>
            </a:r>
            <a:endParaRPr kumimoji="1" lang="en-US" altLang="ja-JP" dirty="0" smtClean="0"/>
          </a:p>
          <a:p>
            <a:pPr marL="86129" indent="-86129"/>
            <a:endParaRPr kumimoji="1" lang="en-US" altLang="ja-JP" dirty="0" smtClean="0"/>
          </a:p>
          <a:p>
            <a:pPr marL="86129" indent="-86129"/>
            <a:r>
              <a:rPr kumimoji="1" lang="ja-JP" altLang="en-US" dirty="0" smtClean="0"/>
              <a:t>・よりよく生きるための道徳性を養うためには、子供たちが多様な考え方</a:t>
            </a:r>
            <a:endParaRPr kumimoji="1" lang="en-US" altLang="ja-JP" dirty="0" smtClean="0"/>
          </a:p>
          <a:p>
            <a:pPr marL="86129" indent="-86129"/>
            <a:r>
              <a:rPr kumimoji="1" lang="ja-JP" altLang="en-US" dirty="0" smtClean="0"/>
              <a:t>　や感じ方に接することが大切です。</a:t>
            </a:r>
            <a:endParaRPr kumimoji="1" lang="en-US" altLang="ja-JP" dirty="0" smtClean="0"/>
          </a:p>
          <a:p>
            <a:pPr marL="86129" indent="-86129"/>
            <a:endParaRPr kumimoji="1" lang="en-US" altLang="ja-JP" dirty="0" smtClean="0"/>
          </a:p>
          <a:p>
            <a:pPr marL="86129" indent="-86129"/>
            <a:r>
              <a:rPr kumimoji="1" lang="ja-JP" altLang="en-US" dirty="0" smtClean="0"/>
              <a:t>・多様な価値観の存在を前提にして、他者と対話したり協働したりしながら、</a:t>
            </a:r>
            <a:endParaRPr kumimoji="1" lang="en-US" altLang="ja-JP" dirty="0" smtClean="0"/>
          </a:p>
          <a:p>
            <a:pPr marL="86129" indent="-86129"/>
            <a:r>
              <a:rPr kumimoji="1" lang="ja-JP" altLang="en-US" dirty="0" smtClean="0"/>
              <a:t>　物事を多面的・多角的に考えることが求められています。</a:t>
            </a:r>
            <a:endParaRPr kumimoji="1" lang="en-US" altLang="ja-JP" dirty="0" smtClean="0"/>
          </a:p>
          <a:p>
            <a:pPr marL="86129" indent="-86129"/>
            <a:endParaRPr kumimoji="1" lang="ja-JP" altLang="en-US" dirty="0"/>
          </a:p>
        </p:txBody>
      </p:sp>
      <p:sp>
        <p:nvSpPr>
          <p:cNvPr id="4" name="スライド番号プレースホルダ 3"/>
          <p:cNvSpPr>
            <a:spLocks noGrp="1"/>
          </p:cNvSpPr>
          <p:nvPr>
            <p:ph type="sldNum" sz="quarter" idx="10"/>
          </p:nvPr>
        </p:nvSpPr>
        <p:spPr/>
        <p:txBody>
          <a:bodyPr/>
          <a:lstStyle/>
          <a:p>
            <a:fld id="{A5B43DB0-8E89-4AFC-8D68-79F00B368970}" type="slidenum">
              <a:rPr lang="ja-JP" altLang="en-US" smtClean="0">
                <a:solidFill>
                  <a:prstClr val="black"/>
                </a:solidFill>
              </a:rPr>
              <a:pPr/>
              <a:t>16</a:t>
            </a:fld>
            <a:endParaRPr lang="ja-JP" altLang="en-US">
              <a:solidFill>
                <a:prstClr val="black"/>
              </a:solidFill>
            </a:endParaRPr>
          </a:p>
        </p:txBody>
      </p:sp>
    </p:spTree>
    <p:extLst>
      <p:ext uri="{BB962C8B-B14F-4D97-AF65-F5344CB8AC3E}">
        <p14:creationId xmlns:p14="http://schemas.microsoft.com/office/powerpoint/2010/main" val="3169901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3263" y="4687809"/>
            <a:ext cx="5574939" cy="4441667"/>
          </a:xfrm>
        </p:spPr>
        <p:txBody>
          <a:bodyPr>
            <a:normAutofit/>
          </a:bodyPr>
          <a:lstStyle/>
          <a:p>
            <a:pPr marL="86129" indent="-86129"/>
            <a:r>
              <a:rPr lang="ja-JP" altLang="en-US" dirty="0" smtClean="0"/>
              <a:t>・　「多面的・多角的」とは、学習指導要領及び解説では</a:t>
            </a:r>
            <a:endParaRPr lang="en-US" altLang="ja-JP" dirty="0" smtClean="0"/>
          </a:p>
          <a:p>
            <a:pPr marL="86129" indent="-86129"/>
            <a:r>
              <a:rPr lang="ja-JP" altLang="en-US" dirty="0" smtClean="0"/>
              <a:t>　ひとくくりの言葉として説明しています。実際の指導に当たって、</a:t>
            </a:r>
            <a:endParaRPr lang="en-US" altLang="ja-JP" dirty="0" smtClean="0"/>
          </a:p>
          <a:p>
            <a:pPr marL="86129" indent="-86129"/>
            <a:r>
              <a:rPr lang="ja-JP" altLang="en-US" dirty="0" smtClean="0"/>
              <a:t>　必ずしも明確に分けられるものではないためです。</a:t>
            </a:r>
            <a:endParaRPr lang="ja-JP" altLang="en-US" dirty="0"/>
          </a:p>
          <a:p>
            <a:pPr marL="86129" indent="-86129" defTabSz="914308">
              <a:lnSpc>
                <a:spcPct val="100000"/>
              </a:lnSpc>
              <a:defRPr/>
            </a:pPr>
            <a:endParaRPr lang="en-US" altLang="ja-JP" dirty="0" smtClean="0"/>
          </a:p>
          <a:p>
            <a:pPr marL="86129" indent="-86129" defTabSz="914308">
              <a:lnSpc>
                <a:spcPct val="100000"/>
              </a:lnSpc>
              <a:defRPr/>
            </a:pPr>
            <a:r>
              <a:rPr lang="ja-JP" altLang="en-US" dirty="0" smtClean="0"/>
              <a:t>・物事を多面的・多角的に考える指導のためには、物事を一面的に</a:t>
            </a:r>
            <a:endParaRPr lang="en-US" altLang="ja-JP" dirty="0" smtClean="0"/>
          </a:p>
          <a:p>
            <a:pPr marL="86129" indent="-86129" defTabSz="914308">
              <a:lnSpc>
                <a:spcPct val="100000"/>
              </a:lnSpc>
              <a:defRPr/>
            </a:pPr>
            <a:r>
              <a:rPr lang="ja-JP" altLang="en-US" dirty="0" smtClean="0"/>
              <a:t>　捉えるのではなく、児童生徒自らが道徳的価値の理解を基に考え、</a:t>
            </a:r>
            <a:endParaRPr lang="en-US" altLang="ja-JP" dirty="0" smtClean="0"/>
          </a:p>
          <a:p>
            <a:pPr marL="86129" indent="-86129" defTabSz="914308">
              <a:lnSpc>
                <a:spcPct val="100000"/>
              </a:lnSpc>
              <a:defRPr/>
            </a:pPr>
            <a:r>
              <a:rPr lang="ja-JP" altLang="en-US" dirty="0" smtClean="0"/>
              <a:t>　様々な視点から物事を理解し、主体的に学習に取り組むことが</a:t>
            </a:r>
            <a:endParaRPr lang="en-US" altLang="ja-JP" dirty="0" smtClean="0"/>
          </a:p>
          <a:p>
            <a:pPr marL="86129" indent="-86129" defTabSz="914308">
              <a:lnSpc>
                <a:spcPct val="100000"/>
              </a:lnSpc>
              <a:defRPr/>
            </a:pPr>
            <a:r>
              <a:rPr lang="ja-JP" altLang="en-US" dirty="0" smtClean="0"/>
              <a:t>　できるようにすることが大切です。</a:t>
            </a:r>
          </a:p>
          <a:p>
            <a:pPr marL="86129" indent="-86129"/>
            <a:endParaRPr lang="en-US" altLang="ja-JP" dirty="0" smtClean="0"/>
          </a:p>
          <a:p>
            <a:pPr marL="86129" indent="-86129"/>
            <a:r>
              <a:rPr lang="ja-JP" altLang="en-US" dirty="0" smtClean="0"/>
              <a:t>・例えば親切について、親切にする側と親切にされる側の両面から</a:t>
            </a:r>
            <a:endParaRPr lang="en-US" altLang="ja-JP" dirty="0" smtClean="0"/>
          </a:p>
          <a:p>
            <a:pPr marL="86129" indent="-86129"/>
            <a:r>
              <a:rPr lang="ja-JP" altLang="en-US" dirty="0" smtClean="0"/>
              <a:t>　考えさせたり、友情に関わって「個性の伸長」や「</a:t>
            </a:r>
            <a:r>
              <a:rPr lang="ja-JP" altLang="en-US" dirty="0"/>
              <a:t>寛容</a:t>
            </a:r>
            <a:r>
              <a:rPr lang="ja-JP" altLang="en-US" dirty="0" smtClean="0"/>
              <a:t>」の視点から</a:t>
            </a:r>
            <a:endParaRPr lang="en-US" altLang="ja-JP" dirty="0" smtClean="0"/>
          </a:p>
          <a:p>
            <a:pPr marL="86129" indent="-86129"/>
            <a:r>
              <a:rPr lang="ja-JP" altLang="en-US" dirty="0" smtClean="0"/>
              <a:t>　考えさせたりすることなどが考えられます。 </a:t>
            </a:r>
            <a:endParaRPr lang="ja-JP" altLang="en-US" dirty="0"/>
          </a:p>
          <a:p>
            <a:endParaRPr kumimoji="1" lang="ja-JP" altLang="en-US" dirty="0"/>
          </a:p>
        </p:txBody>
      </p:sp>
      <p:sp>
        <p:nvSpPr>
          <p:cNvPr id="4" name="スライド番号プレースホルダ 3"/>
          <p:cNvSpPr>
            <a:spLocks noGrp="1"/>
          </p:cNvSpPr>
          <p:nvPr>
            <p:ph type="sldNum" sz="quarter" idx="10"/>
          </p:nvPr>
        </p:nvSpPr>
        <p:spPr/>
        <p:txBody>
          <a:bodyPr/>
          <a:lstStyle/>
          <a:p>
            <a:fld id="{A5B43DB0-8E89-4AFC-8D68-79F00B368970}" type="slidenum">
              <a:rPr lang="ja-JP" altLang="en-US" smtClean="0">
                <a:solidFill>
                  <a:prstClr val="black"/>
                </a:solidFill>
              </a:rPr>
              <a:pPr/>
              <a:t>17</a:t>
            </a:fld>
            <a:endParaRPr lang="ja-JP" altLang="en-US">
              <a:solidFill>
                <a:prstClr val="black"/>
              </a:solidFill>
            </a:endParaRPr>
          </a:p>
        </p:txBody>
      </p:sp>
    </p:spTree>
    <p:extLst>
      <p:ext uri="{BB962C8B-B14F-4D97-AF65-F5344CB8AC3E}">
        <p14:creationId xmlns:p14="http://schemas.microsoft.com/office/powerpoint/2010/main" val="1770041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ts val="1400"/>
              </a:lnSpc>
            </a:pPr>
            <a:r>
              <a:rPr lang="ja-JP" altLang="en-US" dirty="0" smtClean="0"/>
              <a:t>・４つ目の「</a:t>
            </a:r>
            <a:r>
              <a:rPr kumimoji="1" lang="ja-JP" altLang="en-US" dirty="0" smtClean="0">
                <a:latin typeface="ＭＳ ゴシック" panose="020B0609070205080204" pitchFamily="49" charset="-128"/>
                <a:ea typeface="ＭＳ ゴシック" panose="020B0609070205080204" pitchFamily="49" charset="-128"/>
              </a:rPr>
              <a:t>自己の生き方についての考えを深める」とは</a:t>
            </a:r>
            <a:endParaRPr kumimoji="1" lang="en-US" altLang="ja-JP"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例えば、</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「今までに、家族のことを考えて役に立てたことはあったかなあ</a:t>
            </a:r>
            <a:r>
              <a:rPr kumimoji="1" lang="en-US" altLang="ja-JP" b="0" dirty="0" smtClean="0">
                <a:latin typeface="ＭＳ ゴシック" panose="020B0609070205080204" pitchFamily="49" charset="-128"/>
                <a:ea typeface="ＭＳ ゴシック" panose="020B0609070205080204" pitchFamily="49" charset="-128"/>
              </a:rPr>
              <a:t>…</a:t>
            </a:r>
            <a:r>
              <a:rPr kumimoji="1" lang="ja-JP" altLang="en-US" b="0" dirty="0" smtClean="0">
                <a:latin typeface="ＭＳ ゴシック" panose="020B0609070205080204" pitchFamily="49" charset="-128"/>
                <a:ea typeface="ＭＳ ゴシック" panose="020B0609070205080204" pitchFamily="49" charset="-128"/>
              </a:rPr>
              <a:t>」</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「今までに、礼儀正しくしなくてはいけないときに、失礼をして</a:t>
            </a:r>
            <a:r>
              <a:rPr kumimoji="1" lang="ja-JP" altLang="en-US" b="0" dirty="0" smtClean="0">
                <a:latin typeface="ＭＳ ゴシック" panose="020B0609070205080204" pitchFamily="49" charset="-128"/>
                <a:ea typeface="ＭＳ ゴシック" panose="020B0609070205080204" pitchFamily="49" charset="-128"/>
              </a:rPr>
              <a:t>しまった</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こと</a:t>
            </a:r>
            <a:r>
              <a:rPr kumimoji="1" lang="ja-JP" altLang="en-US" b="0" dirty="0" smtClean="0">
                <a:latin typeface="ＭＳ ゴシック" panose="020B0609070205080204" pitchFamily="49" charset="-128"/>
                <a:ea typeface="ＭＳ ゴシック" panose="020B0609070205080204" pitchFamily="49" charset="-128"/>
              </a:rPr>
              <a:t>はなかったかなあ</a:t>
            </a:r>
            <a:r>
              <a:rPr kumimoji="1" lang="en-US" altLang="ja-JP" b="0" dirty="0" smtClean="0">
                <a:latin typeface="ＭＳ ゴシック" panose="020B0609070205080204" pitchFamily="49" charset="-128"/>
                <a:ea typeface="ＭＳ ゴシック" panose="020B0609070205080204" pitchFamily="49" charset="-128"/>
              </a:rPr>
              <a:t>…</a:t>
            </a:r>
            <a:r>
              <a:rPr kumimoji="1" lang="ja-JP" altLang="en-US" b="0" dirty="0" smtClean="0">
                <a:latin typeface="ＭＳ ゴシック" panose="020B0609070205080204" pitchFamily="49" charset="-128"/>
                <a:ea typeface="ＭＳ ゴシック" panose="020B0609070205080204" pitchFamily="49" charset="-128"/>
              </a:rPr>
              <a:t>」</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など、道徳的価値に関わる事象を自分自身の問題として受け止められる</a:t>
            </a:r>
            <a:r>
              <a:rPr kumimoji="1" lang="ja-JP" altLang="en-US" b="0" dirty="0" smtClean="0">
                <a:latin typeface="ＭＳ ゴシック" panose="020B0609070205080204" pitchFamily="49" charset="-128"/>
                <a:ea typeface="ＭＳ ゴシック" panose="020B0609070205080204" pitchFamily="49" charset="-128"/>
              </a:rPr>
              <a:t>よ</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a:t>
            </a:r>
            <a:r>
              <a:rPr kumimoji="1" lang="ja-JP" altLang="en-US" b="0" dirty="0" err="1" smtClean="0">
                <a:latin typeface="ＭＳ ゴシック" panose="020B0609070205080204" pitchFamily="49" charset="-128"/>
                <a:ea typeface="ＭＳ ゴシック" panose="020B0609070205080204" pitchFamily="49" charset="-128"/>
              </a:rPr>
              <a:t>うに</a:t>
            </a:r>
            <a:r>
              <a:rPr kumimoji="1" lang="ja-JP" altLang="en-US" b="0" dirty="0" smtClean="0">
                <a:latin typeface="ＭＳ ゴシック" panose="020B0609070205080204" pitchFamily="49" charset="-128"/>
                <a:ea typeface="ＭＳ ゴシック" panose="020B0609070205080204" pitchFamily="49" charset="-128"/>
              </a:rPr>
              <a:t>することです。</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・そのために、自分自身の経験を想起させる発問をしたり、</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自己の生き方について振り返る時間を設定したりすることなどが</a:t>
            </a:r>
            <a:r>
              <a:rPr kumimoji="1" lang="ja-JP" altLang="en-US" b="0" dirty="0" smtClean="0">
                <a:latin typeface="ＭＳ ゴシック" panose="020B0609070205080204" pitchFamily="49" charset="-128"/>
                <a:ea typeface="ＭＳ ゴシック" panose="020B0609070205080204" pitchFamily="49" charset="-128"/>
              </a:rPr>
              <a:t>考えられ</a:t>
            </a:r>
            <a:endParaRPr kumimoji="1" lang="en-US" altLang="ja-JP" b="0" dirty="0" smtClean="0">
              <a:latin typeface="ＭＳ ゴシック" panose="020B0609070205080204" pitchFamily="49" charset="-128"/>
              <a:ea typeface="ＭＳ ゴシック" panose="020B0609070205080204" pitchFamily="49" charset="-128"/>
            </a:endParaRPr>
          </a:p>
          <a:p>
            <a:pPr>
              <a:lnSpc>
                <a:spcPts val="1400"/>
              </a:lnSpc>
            </a:pPr>
            <a:r>
              <a:rPr kumimoji="1" lang="ja-JP" altLang="en-US" b="0" dirty="0" smtClean="0">
                <a:latin typeface="ＭＳ ゴシック" panose="020B0609070205080204" pitchFamily="49" charset="-128"/>
                <a:ea typeface="ＭＳ ゴシック" panose="020B0609070205080204" pitchFamily="49" charset="-128"/>
              </a:rPr>
              <a:t>　ます</a:t>
            </a:r>
            <a:r>
              <a:rPr kumimoji="1" lang="ja-JP" altLang="en-US" b="0" dirty="0" smtClean="0">
                <a:latin typeface="ＭＳ ゴシック" panose="020B0609070205080204" pitchFamily="49" charset="-128"/>
                <a:ea typeface="ＭＳ ゴシック" panose="020B0609070205080204" pitchFamily="49" charset="-128"/>
              </a:rPr>
              <a:t>。</a:t>
            </a:r>
            <a:endParaRPr kumimoji="1" lang="en-US" altLang="ja-JP" b="0" dirty="0" smtClean="0">
              <a:latin typeface="ＭＳ ゴシック" panose="020B0609070205080204" pitchFamily="49" charset="-128"/>
              <a:ea typeface="ＭＳ ゴシック" panose="020B0609070205080204" pitchFamily="49" charset="-128"/>
            </a:endParaRPr>
          </a:p>
          <a:p>
            <a:endParaRPr kumimoji="1" lang="en-US" altLang="ja-JP" b="0" dirty="0" smtClean="0">
              <a:latin typeface="ＭＳ ゴシック" panose="020B0609070205080204" pitchFamily="49" charset="-128"/>
              <a:ea typeface="ＭＳ ゴシック" panose="020B0609070205080204" pitchFamily="49" charset="-128"/>
            </a:endParaRPr>
          </a:p>
          <a:p>
            <a:endParaRPr kumimoji="1" lang="ja-JP" altLang="en-US" b="0"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 3"/>
          <p:cNvSpPr>
            <a:spLocks noGrp="1"/>
          </p:cNvSpPr>
          <p:nvPr>
            <p:ph type="sldNum" sz="quarter" idx="10"/>
          </p:nvPr>
        </p:nvSpPr>
        <p:spPr/>
        <p:txBody>
          <a:bodyPr/>
          <a:lstStyle/>
          <a:p>
            <a:fld id="{A5B43DB0-8E89-4AFC-8D68-79F00B368970}" type="slidenum">
              <a:rPr lang="ja-JP" altLang="en-US" smtClean="0">
                <a:solidFill>
                  <a:prstClr val="black"/>
                </a:solidFill>
              </a:rPr>
              <a:pPr/>
              <a:t>18</a:t>
            </a:fld>
            <a:endParaRPr lang="ja-JP" altLang="en-US">
              <a:solidFill>
                <a:prstClr val="black"/>
              </a:solidFill>
            </a:endParaRPr>
          </a:p>
        </p:txBody>
      </p:sp>
    </p:spTree>
    <p:extLst>
      <p:ext uri="{BB962C8B-B14F-4D97-AF65-F5344CB8AC3E}">
        <p14:creationId xmlns:p14="http://schemas.microsoft.com/office/powerpoint/2010/main" val="1765004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4846" y="4502627"/>
            <a:ext cx="5389246" cy="4753293"/>
          </a:xfrm>
        </p:spPr>
        <p:txBody>
          <a:bodyPr>
            <a:noAutofit/>
          </a:bodyPr>
          <a:lstStyle/>
          <a:p>
            <a:pPr marL="86129" indent="-86129">
              <a:lnSpc>
                <a:spcPts val="1100"/>
              </a:lnSpc>
            </a:pPr>
            <a:r>
              <a:rPr lang="ja-JP" altLang="en-US" dirty="0" smtClean="0"/>
              <a:t>・</a:t>
            </a:r>
            <a:r>
              <a:rPr lang="en-US" altLang="ja-JP" dirty="0" smtClean="0"/>
              <a:t>5</a:t>
            </a:r>
            <a:r>
              <a:rPr lang="ja-JP" altLang="en-US" dirty="0" smtClean="0"/>
              <a:t>つ目は、これまでの</a:t>
            </a:r>
            <a:r>
              <a:rPr lang="en-US" altLang="ja-JP" dirty="0" smtClean="0"/>
              <a:t>4</a:t>
            </a:r>
            <a:r>
              <a:rPr lang="ja-JP" altLang="en-US" dirty="0" err="1" smtClean="0"/>
              <a:t>つの</a:t>
            </a:r>
            <a:r>
              <a:rPr lang="ja-JP" altLang="en-US" dirty="0" smtClean="0"/>
              <a:t>視点を踏まえて、道徳性を養うことです。</a:t>
            </a:r>
            <a:endParaRPr lang="en-US" altLang="ja-JP" dirty="0" smtClean="0"/>
          </a:p>
          <a:p>
            <a:pPr marL="86129" indent="-86129">
              <a:lnSpc>
                <a:spcPts val="1100"/>
              </a:lnSpc>
            </a:pPr>
            <a:r>
              <a:rPr lang="ja-JP" altLang="en-US" dirty="0" smtClean="0"/>
              <a:t>　道徳性</a:t>
            </a:r>
            <a:r>
              <a:rPr lang="ja-JP" altLang="en-US" dirty="0"/>
              <a:t>とは、人間としてよりよく生きようとする人格的特性であり</a:t>
            </a:r>
            <a:r>
              <a:rPr lang="ja-JP" altLang="en-US" dirty="0" smtClean="0"/>
              <a:t>、</a:t>
            </a:r>
            <a:endParaRPr lang="en-US" altLang="ja-JP" dirty="0" smtClean="0"/>
          </a:p>
          <a:p>
            <a:pPr marL="86129" indent="-86129">
              <a:lnSpc>
                <a:spcPts val="1100"/>
              </a:lnSpc>
            </a:pPr>
            <a:r>
              <a:rPr lang="ja-JP" altLang="en-US" dirty="0" smtClean="0"/>
              <a:t>　道徳</a:t>
            </a:r>
            <a:r>
              <a:rPr lang="ja-JP" altLang="en-US" dirty="0"/>
              <a:t>教育及び道徳科の授業では道徳性を構成する諸様相で</a:t>
            </a:r>
            <a:r>
              <a:rPr lang="ja-JP" altLang="en-US" dirty="0" smtClean="0"/>
              <a:t>ある</a:t>
            </a:r>
            <a:endParaRPr lang="en-US" altLang="ja-JP" dirty="0" smtClean="0"/>
          </a:p>
          <a:p>
            <a:pPr marL="86129" indent="-86129">
              <a:lnSpc>
                <a:spcPts val="1100"/>
              </a:lnSpc>
            </a:pPr>
            <a:r>
              <a:rPr lang="ja-JP" altLang="en-US" dirty="0" smtClean="0"/>
              <a:t>　・道徳的判断力</a:t>
            </a:r>
            <a:endParaRPr lang="en-US" altLang="ja-JP" dirty="0" smtClean="0"/>
          </a:p>
          <a:p>
            <a:pPr marL="86129" indent="-86129">
              <a:lnSpc>
                <a:spcPts val="1100"/>
              </a:lnSpc>
            </a:pPr>
            <a:r>
              <a:rPr lang="ja-JP" altLang="en-US" dirty="0" smtClean="0"/>
              <a:t>　・道徳的心情</a:t>
            </a:r>
            <a:endParaRPr lang="en-US" altLang="ja-JP" dirty="0" smtClean="0"/>
          </a:p>
          <a:p>
            <a:pPr marL="86129" indent="-86129">
              <a:lnSpc>
                <a:spcPts val="1100"/>
              </a:lnSpc>
            </a:pPr>
            <a:r>
              <a:rPr lang="ja-JP" altLang="en-US" dirty="0" smtClean="0"/>
              <a:t>　・道徳的</a:t>
            </a:r>
            <a:r>
              <a:rPr lang="ja-JP" altLang="en-US" dirty="0"/>
              <a:t>実践意欲と</a:t>
            </a:r>
            <a:r>
              <a:rPr lang="ja-JP" altLang="en-US" dirty="0" smtClean="0"/>
              <a:t>態度</a:t>
            </a:r>
            <a:endParaRPr lang="en-US" altLang="ja-JP" dirty="0" smtClean="0"/>
          </a:p>
          <a:p>
            <a:pPr marL="86129" indent="-86129">
              <a:lnSpc>
                <a:spcPts val="1100"/>
              </a:lnSpc>
            </a:pPr>
            <a:r>
              <a:rPr lang="ja-JP" altLang="en-US" dirty="0" smtClean="0"/>
              <a:t>　を</a:t>
            </a:r>
            <a:r>
              <a:rPr lang="ja-JP" altLang="en-US" dirty="0"/>
              <a:t>養うことを求めて</a:t>
            </a:r>
            <a:r>
              <a:rPr lang="ja-JP" altLang="en-US" dirty="0" smtClean="0"/>
              <a:t>います。</a:t>
            </a:r>
            <a:endParaRPr lang="en-US" altLang="ja-JP" dirty="0"/>
          </a:p>
          <a:p>
            <a:pPr marL="86129" indent="-86129">
              <a:lnSpc>
                <a:spcPts val="1100"/>
              </a:lnSpc>
            </a:pPr>
            <a:r>
              <a:rPr lang="ja-JP" altLang="en-US" dirty="0" smtClean="0"/>
              <a:t>・これらを育成し道徳性を養うことを目的とする道徳科においては、</a:t>
            </a:r>
            <a:endParaRPr lang="en-US" altLang="ja-JP" dirty="0" smtClean="0"/>
          </a:p>
          <a:p>
            <a:pPr marL="86129" indent="-86129">
              <a:lnSpc>
                <a:spcPts val="1100"/>
              </a:lnSpc>
            </a:pPr>
            <a:r>
              <a:rPr lang="ja-JP" altLang="en-US" dirty="0" smtClean="0"/>
              <a:t>　その目標を十分に理解して、教師の一方的な押し付けや</a:t>
            </a:r>
            <a:endParaRPr lang="en-US" altLang="ja-JP" dirty="0" smtClean="0"/>
          </a:p>
          <a:p>
            <a:pPr marL="86129" indent="-86129">
              <a:lnSpc>
                <a:spcPts val="1100"/>
              </a:lnSpc>
            </a:pPr>
            <a:r>
              <a:rPr lang="ja-JP" altLang="en-US" dirty="0" smtClean="0"/>
              <a:t>　単なる生活経験の話合いなどに終始することのないよう留意</a:t>
            </a:r>
            <a:endParaRPr lang="en-US" altLang="ja-JP" dirty="0" smtClean="0"/>
          </a:p>
          <a:p>
            <a:pPr marL="86129" indent="-86129">
              <a:lnSpc>
                <a:spcPts val="1100"/>
              </a:lnSpc>
            </a:pPr>
            <a:r>
              <a:rPr lang="ja-JP" altLang="en-US" dirty="0" smtClean="0"/>
              <a:t>　することが大切です。</a:t>
            </a:r>
            <a:endParaRPr kumimoji="1" lang="ja-JP" altLang="en-US" dirty="0"/>
          </a:p>
        </p:txBody>
      </p:sp>
      <p:sp>
        <p:nvSpPr>
          <p:cNvPr id="4" name="スライド番号プレースホルダ 3"/>
          <p:cNvSpPr>
            <a:spLocks noGrp="1"/>
          </p:cNvSpPr>
          <p:nvPr>
            <p:ph type="sldNum" sz="quarter" idx="10"/>
          </p:nvPr>
        </p:nvSpPr>
        <p:spPr/>
        <p:txBody>
          <a:bodyPr/>
          <a:lstStyle/>
          <a:p>
            <a:fld id="{A5B43DB0-8E89-4AFC-8D68-79F00B368970}" type="slidenum">
              <a:rPr lang="ja-JP" altLang="en-US" smtClean="0">
                <a:solidFill>
                  <a:prstClr val="black"/>
                </a:solidFill>
              </a:rPr>
              <a:pPr/>
              <a:t>19</a:t>
            </a:fld>
            <a:endParaRPr lang="ja-JP" altLang="en-US">
              <a:solidFill>
                <a:prstClr val="black"/>
              </a:solidFill>
            </a:endParaRPr>
          </a:p>
        </p:txBody>
      </p:sp>
    </p:spTree>
    <p:extLst>
      <p:ext uri="{BB962C8B-B14F-4D97-AF65-F5344CB8AC3E}">
        <p14:creationId xmlns:p14="http://schemas.microsoft.com/office/powerpoint/2010/main" val="1868157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263" y="4687809"/>
            <a:ext cx="5574939" cy="4441667"/>
          </a:xfrm>
        </p:spPr>
        <p:txBody>
          <a:bodyPr/>
          <a:lstStyle/>
          <a:p>
            <a:r>
              <a:rPr kumimoji="1" lang="ja-JP" altLang="en-US" dirty="0" smtClean="0"/>
              <a:t>・本研修のねらいは、道徳科の授業づくりについての理解を深め、</a:t>
            </a:r>
            <a:endParaRPr kumimoji="1" lang="en-US" altLang="ja-JP" dirty="0" smtClean="0"/>
          </a:p>
          <a:p>
            <a:r>
              <a:rPr kumimoji="1" lang="ja-JP" altLang="en-US" dirty="0" smtClean="0"/>
              <a:t>　「考え、議論する」道徳科への転換に向けた授業改善に当たり、</a:t>
            </a:r>
            <a:endParaRPr kumimoji="1" lang="en-US" altLang="ja-JP" dirty="0" smtClean="0"/>
          </a:p>
          <a:p>
            <a:r>
              <a:rPr kumimoji="1" lang="ja-JP" altLang="en-US" dirty="0" smtClean="0"/>
              <a:t>　自分の課題を解決するヒントを見付けることです。</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a:xfrm>
            <a:off x="3821701" y="9383384"/>
            <a:ext cx="2923671" cy="495667"/>
          </a:xfrm>
          <a:prstGeom prst="rect">
            <a:avLst/>
          </a:prstGeom>
        </p:spPr>
        <p:txBody>
          <a:bodyPr/>
          <a:lstStyle/>
          <a:p>
            <a:fld id="{40DAF6BF-A7D6-4FAC-B61F-8FBEF0001038}" type="slidenum">
              <a:rPr kumimoji="1" lang="ja-JP" altLang="en-US" smtClean="0"/>
              <a:t>2</a:t>
            </a:fld>
            <a:endParaRPr kumimoji="1" lang="ja-JP" altLang="en-US"/>
          </a:p>
        </p:txBody>
      </p:sp>
    </p:spTree>
    <p:extLst>
      <p:ext uri="{BB962C8B-B14F-4D97-AF65-F5344CB8AC3E}">
        <p14:creationId xmlns:p14="http://schemas.microsoft.com/office/powerpoint/2010/main" val="23146814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262" y="4687809"/>
            <a:ext cx="5574939" cy="4441667"/>
          </a:xfrm>
        </p:spPr>
        <p:txBody>
          <a:bodyPr/>
          <a:lstStyle/>
          <a:p>
            <a:r>
              <a:rPr kumimoji="1" lang="ja-JP" altLang="en-US" dirty="0" smtClean="0"/>
              <a:t>・次に、道徳科の評価のポイントについて３点お話し</a:t>
            </a:r>
            <a:r>
              <a:rPr lang="ja-JP" altLang="en-US" dirty="0" smtClean="0"/>
              <a:t>します</a:t>
            </a:r>
            <a:r>
              <a:rPr kumimoji="1" lang="ja-JP" altLang="en-US" dirty="0" smtClean="0"/>
              <a:t>。</a:t>
            </a:r>
            <a:endParaRPr kumimoji="1" lang="en-US" altLang="ja-JP" dirty="0" smtClean="0"/>
          </a:p>
          <a:p>
            <a:endParaRPr lang="en-US" altLang="ja-JP" dirty="0" smtClean="0"/>
          </a:p>
          <a:p>
            <a:r>
              <a:rPr lang="ja-JP" altLang="en-US" dirty="0" smtClean="0"/>
              <a:t>・まず、</a:t>
            </a:r>
            <a:r>
              <a:rPr kumimoji="1" lang="ja-JP" altLang="en-US" dirty="0" smtClean="0"/>
              <a:t>道徳科の評価の基本的な考え方についてです。スライド</a:t>
            </a:r>
            <a:r>
              <a:rPr lang="ja-JP" altLang="en-US" dirty="0" smtClean="0"/>
              <a:t>に示すとおり</a:t>
            </a:r>
            <a:endParaRPr lang="en-US" altLang="ja-JP" dirty="0" smtClean="0"/>
          </a:p>
          <a:p>
            <a:pPr marL="268261" indent="-268261" algn="just"/>
            <a:r>
              <a:rPr lang="ja-JP" altLang="en-US" dirty="0" smtClean="0">
                <a:latin typeface="ＭＳ ゴシック" panose="020B0609070205080204" pitchFamily="49" charset="-128"/>
                <a:ea typeface="ＭＳ ゴシック" panose="020B0609070205080204" pitchFamily="49" charset="-128"/>
              </a:rPr>
              <a:t>　個人内評価として記述式とすること、</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個々の内容項目ごとではなく、大くくりなまとまりを踏まえた評価とする</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こと、</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他の児童生徒との比較による評価ではなく、児童生徒一人一人の成長に</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着目し、良い点を褒めたり、進歩の状況を受け止め、認め励ますこと、</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学習活動により多面的・多角的な見方へと発展しているか、道徳的価値の</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理解を自分自身との関わりの中で深めているかといった点を重視すること、</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入学者選抜には活用しないこと</a:t>
            </a:r>
            <a:endParaRPr lang="en-US" altLang="ja-JP" dirty="0" smtClean="0">
              <a:latin typeface="ＭＳ ゴシック" panose="020B0609070205080204" pitchFamily="49" charset="-128"/>
              <a:ea typeface="ＭＳ ゴシック" panose="020B0609070205080204" pitchFamily="49" charset="-128"/>
            </a:endParaRPr>
          </a:p>
          <a:p>
            <a:pPr marL="268261" indent="-268261" algn="just"/>
            <a:r>
              <a:rPr lang="ja-JP" altLang="en-US" dirty="0" smtClean="0">
                <a:latin typeface="ＭＳ ゴシック" panose="020B0609070205080204" pitchFamily="49" charset="-128"/>
                <a:ea typeface="ＭＳ ゴシック" panose="020B0609070205080204" pitchFamily="49" charset="-128"/>
              </a:rPr>
              <a:t>　です。</a:t>
            </a:r>
            <a:endParaRPr lang="en-US" altLang="ja-JP" dirty="0" smtClean="0"/>
          </a:p>
          <a:p>
            <a:endParaRPr kumimoji="1" lang="ja-JP" altLang="en-US" dirty="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20</a:t>
            </a:fld>
            <a:endParaRPr lang="ja-JP" altLang="en-US"/>
          </a:p>
        </p:txBody>
      </p:sp>
    </p:spTree>
    <p:extLst>
      <p:ext uri="{BB962C8B-B14F-4D97-AF65-F5344CB8AC3E}">
        <p14:creationId xmlns:p14="http://schemas.microsoft.com/office/powerpoint/2010/main" val="37914053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558907" y="4687809"/>
            <a:ext cx="5617948" cy="4441667"/>
          </a:xfrm>
        </p:spPr>
        <p:txBody>
          <a:bodyPr/>
          <a:lstStyle/>
          <a:p>
            <a:pPr>
              <a:lnSpc>
                <a:spcPts val="1000"/>
              </a:lnSpc>
            </a:pPr>
            <a:r>
              <a:rPr lang="ja-JP" altLang="en-US" dirty="0" smtClean="0"/>
              <a:t>・次に、</a:t>
            </a:r>
            <a:r>
              <a:rPr kumimoji="1" lang="ja-JP" altLang="en-US" dirty="0" smtClean="0"/>
              <a:t>児童生徒の学習状況を見取るための二つの視点について説明します。</a:t>
            </a:r>
            <a:endParaRPr kumimoji="1" lang="en-US" altLang="ja-JP" dirty="0" smtClean="0"/>
          </a:p>
          <a:p>
            <a:pPr>
              <a:lnSpc>
                <a:spcPts val="1000"/>
              </a:lnSpc>
            </a:pPr>
            <a:endParaRPr lang="en-US" altLang="ja-JP" dirty="0" smtClean="0"/>
          </a:p>
          <a:p>
            <a:pPr>
              <a:lnSpc>
                <a:spcPts val="1000"/>
              </a:lnSpc>
            </a:pPr>
            <a:r>
              <a:rPr lang="ja-JP" altLang="en-US" dirty="0" smtClean="0"/>
              <a:t>・一つ目は、</a:t>
            </a:r>
            <a:r>
              <a:rPr kumimoji="1" lang="ja-JP" altLang="en-US" dirty="0" smtClean="0"/>
              <a:t>一面的な見方から多面的・多角的な見方へと発展させているか</a:t>
            </a:r>
            <a:endParaRPr kumimoji="1" lang="en-US" altLang="ja-JP" dirty="0" smtClean="0"/>
          </a:p>
          <a:p>
            <a:pPr>
              <a:lnSpc>
                <a:spcPts val="1000"/>
              </a:lnSpc>
            </a:pPr>
            <a:r>
              <a:rPr kumimoji="1" lang="ja-JP" altLang="en-US" dirty="0" smtClean="0"/>
              <a:t>　どうかを見取る視点で</a:t>
            </a:r>
            <a:r>
              <a:rPr lang="ja-JP" altLang="en-US" dirty="0"/>
              <a:t>す</a:t>
            </a:r>
            <a:r>
              <a:rPr kumimoji="1" lang="ja-JP" altLang="en-US" dirty="0" smtClean="0"/>
              <a:t>。</a:t>
            </a:r>
            <a:endParaRPr kumimoji="1" lang="en-US" altLang="ja-JP" dirty="0" smtClean="0"/>
          </a:p>
          <a:p>
            <a:pPr>
              <a:lnSpc>
                <a:spcPts val="1000"/>
              </a:lnSpc>
            </a:pPr>
            <a:r>
              <a:rPr kumimoji="1" lang="ja-JP" altLang="en-US" dirty="0" smtClean="0"/>
              <a:t>　例えば</a:t>
            </a:r>
            <a:endParaRPr kumimoji="1" lang="en-US" altLang="ja-JP" dirty="0" smtClean="0"/>
          </a:p>
          <a:p>
            <a:pPr>
              <a:lnSpc>
                <a:spcPts val="1000"/>
              </a:lnSpc>
            </a:pPr>
            <a:r>
              <a:rPr kumimoji="1" lang="ja-JP" altLang="en-US" dirty="0" smtClean="0"/>
              <a:t>・道徳的価値に関わる問題に対する判断の根拠やそのときの心情を様々な視点</a:t>
            </a:r>
            <a:endParaRPr kumimoji="1" lang="en-US" altLang="ja-JP" dirty="0" smtClean="0"/>
          </a:p>
          <a:p>
            <a:pPr>
              <a:lnSpc>
                <a:spcPts val="1000"/>
              </a:lnSpc>
            </a:pPr>
            <a:r>
              <a:rPr kumimoji="1" lang="ja-JP" altLang="en-US" dirty="0" smtClean="0"/>
              <a:t>　から捉え考えようとしている</a:t>
            </a:r>
            <a:endParaRPr kumimoji="1" lang="en-US" altLang="ja-JP" dirty="0" smtClean="0"/>
          </a:p>
          <a:p>
            <a:pPr>
              <a:lnSpc>
                <a:spcPts val="1000"/>
              </a:lnSpc>
            </a:pPr>
            <a:r>
              <a:rPr kumimoji="1" lang="ja-JP" altLang="en-US" dirty="0" smtClean="0"/>
              <a:t>・自分と違う立場や感じ方、考え方を理解しようとしている</a:t>
            </a:r>
            <a:endParaRPr kumimoji="1" lang="en-US" altLang="ja-JP" dirty="0" smtClean="0"/>
          </a:p>
          <a:p>
            <a:pPr>
              <a:lnSpc>
                <a:spcPts val="1000"/>
              </a:lnSpc>
            </a:pPr>
            <a:r>
              <a:rPr kumimoji="1" lang="ja-JP" altLang="en-US" dirty="0" smtClean="0"/>
              <a:t>・複数の道徳的価値の対立が生じる場面において取り得る行動を広い視野から</a:t>
            </a:r>
            <a:endParaRPr kumimoji="1" lang="en-US" altLang="ja-JP" dirty="0" smtClean="0"/>
          </a:p>
          <a:p>
            <a:pPr>
              <a:lnSpc>
                <a:spcPts val="1000"/>
              </a:lnSpc>
            </a:pPr>
            <a:r>
              <a:rPr kumimoji="1" lang="ja-JP" altLang="en-US" dirty="0" smtClean="0"/>
              <a:t>　多面的・多角的に考えようとしている</a:t>
            </a:r>
            <a:endParaRPr kumimoji="1" lang="en-US" altLang="ja-JP" dirty="0" smtClean="0"/>
          </a:p>
          <a:p>
            <a:pPr>
              <a:lnSpc>
                <a:spcPts val="1000"/>
              </a:lnSpc>
            </a:pPr>
            <a:r>
              <a:rPr kumimoji="1" lang="ja-JP" altLang="en-US" dirty="0" smtClean="0"/>
              <a:t>　などが考えられます。</a:t>
            </a:r>
            <a:endParaRPr kumimoji="1" lang="en-US" altLang="ja-JP" dirty="0" smtClean="0"/>
          </a:p>
          <a:p>
            <a:pPr>
              <a:lnSpc>
                <a:spcPts val="1000"/>
              </a:lnSpc>
            </a:pPr>
            <a:endParaRPr lang="en-US" altLang="ja-JP" dirty="0" smtClean="0"/>
          </a:p>
          <a:p>
            <a:pPr>
              <a:lnSpc>
                <a:spcPts val="1000"/>
              </a:lnSpc>
            </a:pPr>
            <a:r>
              <a:rPr lang="ja-JP" altLang="en-US" dirty="0" smtClean="0"/>
              <a:t>・二つ目は、</a:t>
            </a:r>
            <a:r>
              <a:rPr kumimoji="1" lang="ja-JP" altLang="en-US" dirty="0" smtClean="0"/>
              <a:t>道徳的価値の理解を自分自身の関わりの中で深めているかどうか</a:t>
            </a:r>
            <a:endParaRPr kumimoji="1" lang="en-US" altLang="ja-JP" dirty="0" smtClean="0"/>
          </a:p>
          <a:p>
            <a:pPr>
              <a:lnSpc>
                <a:spcPts val="1000"/>
              </a:lnSpc>
            </a:pPr>
            <a:r>
              <a:rPr kumimoji="1" lang="ja-JP" altLang="en-US" dirty="0" smtClean="0"/>
              <a:t>　に関する視点で</a:t>
            </a:r>
            <a:r>
              <a:rPr lang="ja-JP" altLang="en-US" dirty="0"/>
              <a:t>す</a:t>
            </a:r>
            <a:r>
              <a:rPr kumimoji="1" lang="ja-JP" altLang="en-US" dirty="0" smtClean="0"/>
              <a:t>。</a:t>
            </a:r>
            <a:endParaRPr kumimoji="1" lang="en-US" altLang="ja-JP" dirty="0" smtClean="0"/>
          </a:p>
          <a:p>
            <a:pPr>
              <a:lnSpc>
                <a:spcPts val="1000"/>
              </a:lnSpc>
            </a:pPr>
            <a:r>
              <a:rPr kumimoji="1" lang="ja-JP" altLang="en-US" dirty="0" smtClean="0"/>
              <a:t>　例えば</a:t>
            </a:r>
            <a:endParaRPr kumimoji="1" lang="en-US" altLang="ja-JP" dirty="0" smtClean="0"/>
          </a:p>
          <a:p>
            <a:pPr>
              <a:lnSpc>
                <a:spcPts val="1000"/>
              </a:lnSpc>
            </a:pPr>
            <a:r>
              <a:rPr kumimoji="1" lang="ja-JP" altLang="en-US" dirty="0" smtClean="0"/>
              <a:t>・読み物教材の登場人物を自分に置き換えて考え、自分なりに具体的に</a:t>
            </a:r>
            <a:endParaRPr kumimoji="1" lang="en-US" altLang="ja-JP" dirty="0" smtClean="0"/>
          </a:p>
          <a:p>
            <a:pPr>
              <a:lnSpc>
                <a:spcPts val="1000"/>
              </a:lnSpc>
            </a:pPr>
            <a:r>
              <a:rPr kumimoji="1" lang="ja-JP" altLang="en-US" dirty="0" smtClean="0"/>
              <a:t>　イメージして理解しようとしている、</a:t>
            </a:r>
            <a:endParaRPr kumimoji="1" lang="en-US" altLang="ja-JP" dirty="0" smtClean="0"/>
          </a:p>
          <a:p>
            <a:pPr>
              <a:lnSpc>
                <a:spcPts val="1000"/>
              </a:lnSpc>
            </a:pPr>
            <a:r>
              <a:rPr kumimoji="1" lang="ja-JP" altLang="en-US" dirty="0" smtClean="0"/>
              <a:t>・現在の自分自身を振り返り、自らの行動や考えを見直していることが</a:t>
            </a:r>
            <a:endParaRPr kumimoji="1" lang="en-US" altLang="ja-JP" dirty="0" smtClean="0"/>
          </a:p>
          <a:p>
            <a:pPr>
              <a:lnSpc>
                <a:spcPts val="1000"/>
              </a:lnSpc>
            </a:pPr>
            <a:r>
              <a:rPr kumimoji="1" lang="ja-JP" altLang="en-US" dirty="0" smtClean="0"/>
              <a:t>　うかがえる、</a:t>
            </a:r>
            <a:endParaRPr kumimoji="1" lang="en-US" altLang="ja-JP" dirty="0" smtClean="0"/>
          </a:p>
          <a:p>
            <a:pPr>
              <a:lnSpc>
                <a:spcPts val="1000"/>
              </a:lnSpc>
            </a:pPr>
            <a:r>
              <a:rPr kumimoji="1" lang="ja-JP" altLang="en-US" dirty="0" smtClean="0"/>
              <a:t>・道徳的な問題に対し自己の取り得る行動を他者と議論する中で、道徳的価値</a:t>
            </a:r>
            <a:endParaRPr kumimoji="1" lang="en-US" altLang="ja-JP" dirty="0" smtClean="0"/>
          </a:p>
          <a:p>
            <a:pPr>
              <a:lnSpc>
                <a:spcPts val="1000"/>
              </a:lnSpc>
            </a:pPr>
            <a:r>
              <a:rPr kumimoji="1" lang="ja-JP" altLang="en-US" dirty="0" smtClean="0"/>
              <a:t>　を更に深めている、</a:t>
            </a:r>
            <a:endParaRPr kumimoji="1" lang="en-US" altLang="ja-JP" dirty="0" smtClean="0"/>
          </a:p>
          <a:p>
            <a:pPr>
              <a:lnSpc>
                <a:spcPts val="1000"/>
              </a:lnSpc>
            </a:pPr>
            <a:r>
              <a:rPr kumimoji="1" lang="ja-JP" altLang="en-US" dirty="0" smtClean="0"/>
              <a:t>・道徳的価値を実現することの難しさを自分のこととして捉え、</a:t>
            </a:r>
            <a:endParaRPr kumimoji="1" lang="en-US" altLang="ja-JP" dirty="0" smtClean="0"/>
          </a:p>
          <a:p>
            <a:pPr>
              <a:lnSpc>
                <a:spcPts val="1000"/>
              </a:lnSpc>
            </a:pPr>
            <a:r>
              <a:rPr kumimoji="1" lang="ja-JP" altLang="en-US" dirty="0" smtClean="0"/>
              <a:t>　考えようとしている</a:t>
            </a:r>
            <a:endParaRPr kumimoji="1" lang="en-US" altLang="ja-JP" dirty="0" smtClean="0"/>
          </a:p>
          <a:p>
            <a:pPr>
              <a:lnSpc>
                <a:spcPts val="1000"/>
              </a:lnSpc>
            </a:pPr>
            <a:r>
              <a:rPr kumimoji="1" lang="ja-JP" altLang="en-US" dirty="0" smtClean="0"/>
              <a:t>　などが考えられます。</a:t>
            </a:r>
            <a:endParaRPr kumimoji="1" lang="ja-JP" altLang="en-US" dirty="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21</a:t>
            </a:fld>
            <a:endParaRPr lang="ja-JP" altLang="en-US"/>
          </a:p>
        </p:txBody>
      </p:sp>
    </p:spTree>
    <p:extLst>
      <p:ext uri="{BB962C8B-B14F-4D97-AF65-F5344CB8AC3E}">
        <p14:creationId xmlns:p14="http://schemas.microsoft.com/office/powerpoint/2010/main" val="34944714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4857" y="4687809"/>
            <a:ext cx="5617948" cy="4441667"/>
          </a:xfrm>
        </p:spPr>
        <p:txBody>
          <a:bodyPr/>
          <a:lstStyle/>
          <a:p>
            <a:pPr>
              <a:lnSpc>
                <a:spcPts val="1000"/>
              </a:lnSpc>
            </a:pPr>
            <a:r>
              <a:rPr kumimoji="1" lang="ja-JP" altLang="en-US" dirty="0" smtClean="0"/>
              <a:t>・最後に、評価するに当たっての配慮について説明</a:t>
            </a:r>
            <a:r>
              <a:rPr lang="ja-JP" altLang="en-US" dirty="0"/>
              <a:t>します</a:t>
            </a:r>
            <a:r>
              <a:rPr kumimoji="1" lang="ja-JP" altLang="en-US" dirty="0" smtClean="0"/>
              <a:t>。</a:t>
            </a:r>
            <a:endParaRPr kumimoji="1" lang="en-US" altLang="ja-JP" dirty="0" smtClean="0"/>
          </a:p>
          <a:p>
            <a:pPr>
              <a:lnSpc>
                <a:spcPts val="1000"/>
              </a:lnSpc>
            </a:pPr>
            <a:endParaRPr kumimoji="1" lang="en-US" altLang="ja-JP" dirty="0" smtClean="0"/>
          </a:p>
          <a:p>
            <a:pPr>
              <a:lnSpc>
                <a:spcPts val="1000"/>
              </a:lnSpc>
            </a:pPr>
            <a:r>
              <a:rPr kumimoji="1" lang="ja-JP" altLang="en-US" dirty="0" smtClean="0"/>
              <a:t>・発言が苦手だったり、文章で書くことが苦手な児童生徒等について教師や</a:t>
            </a:r>
            <a:endParaRPr kumimoji="1" lang="en-US" altLang="ja-JP" dirty="0" smtClean="0"/>
          </a:p>
          <a:p>
            <a:pPr>
              <a:lnSpc>
                <a:spcPts val="1000"/>
              </a:lnSpc>
            </a:pPr>
            <a:r>
              <a:rPr kumimoji="1" lang="ja-JP" altLang="en-US" dirty="0" smtClean="0"/>
              <a:t>　他の児童生徒の発言に聞き入ったり、考えを深めようとしたりしている姿に</a:t>
            </a:r>
            <a:endParaRPr kumimoji="1" lang="en-US" altLang="ja-JP" dirty="0" smtClean="0"/>
          </a:p>
          <a:p>
            <a:pPr>
              <a:lnSpc>
                <a:spcPts val="1000"/>
              </a:lnSpc>
            </a:pPr>
            <a:r>
              <a:rPr kumimoji="1" lang="ja-JP" altLang="en-US" dirty="0" smtClean="0"/>
              <a:t>　着目するなど、発言や記述ではない形で表出する児童生徒の姿に着目すると</a:t>
            </a:r>
            <a:endParaRPr kumimoji="1" lang="en-US" altLang="ja-JP" dirty="0" smtClean="0"/>
          </a:p>
          <a:p>
            <a:pPr>
              <a:lnSpc>
                <a:spcPts val="1000"/>
              </a:lnSpc>
            </a:pPr>
            <a:r>
              <a:rPr kumimoji="1" lang="ja-JP" altLang="en-US" dirty="0" smtClean="0"/>
              <a:t>　いうことも重要で</a:t>
            </a:r>
            <a:r>
              <a:rPr lang="ja-JP" altLang="en-US" dirty="0"/>
              <a:t>す</a:t>
            </a:r>
            <a:r>
              <a:rPr kumimoji="1" lang="ja-JP" altLang="en-US" dirty="0" smtClean="0"/>
              <a:t>。</a:t>
            </a:r>
            <a:endParaRPr kumimoji="1" lang="en-US" altLang="ja-JP" dirty="0" smtClean="0"/>
          </a:p>
          <a:p>
            <a:pPr>
              <a:lnSpc>
                <a:spcPts val="1000"/>
              </a:lnSpc>
            </a:pPr>
            <a:endParaRPr kumimoji="1" lang="en-US" altLang="ja-JP" dirty="0" smtClean="0"/>
          </a:p>
          <a:p>
            <a:pPr>
              <a:lnSpc>
                <a:spcPts val="1000"/>
              </a:lnSpc>
            </a:pPr>
            <a:r>
              <a:rPr kumimoji="1" lang="ja-JP" altLang="en-US" dirty="0" smtClean="0"/>
              <a:t>・ティームティーチングによる授業の実施など、学年全体で組織的に取り組む</a:t>
            </a:r>
            <a:endParaRPr kumimoji="1" lang="en-US" altLang="ja-JP" dirty="0" smtClean="0"/>
          </a:p>
          <a:p>
            <a:pPr>
              <a:lnSpc>
                <a:spcPts val="1000"/>
              </a:lnSpc>
            </a:pPr>
            <a:r>
              <a:rPr kumimoji="1" lang="ja-JP" altLang="en-US" dirty="0" smtClean="0"/>
              <a:t>　ことも必要で</a:t>
            </a:r>
            <a:r>
              <a:rPr lang="ja-JP" altLang="en-US" dirty="0"/>
              <a:t>す</a:t>
            </a:r>
            <a:r>
              <a:rPr kumimoji="1" lang="ja-JP" altLang="en-US" dirty="0" smtClean="0"/>
              <a:t>。</a:t>
            </a:r>
            <a:endParaRPr kumimoji="1" lang="en-US" altLang="ja-JP" dirty="0" smtClean="0"/>
          </a:p>
          <a:p>
            <a:pPr>
              <a:lnSpc>
                <a:spcPts val="1000"/>
              </a:lnSpc>
            </a:pPr>
            <a:endParaRPr kumimoji="1" lang="en-US" altLang="ja-JP" dirty="0" smtClean="0"/>
          </a:p>
          <a:p>
            <a:pPr>
              <a:lnSpc>
                <a:spcPts val="1000"/>
              </a:lnSpc>
            </a:pPr>
            <a:r>
              <a:rPr kumimoji="1" lang="ja-JP" altLang="en-US" dirty="0" smtClean="0"/>
              <a:t>・年に数回、教師が交代で学年の全学級を回って道徳の授業を行うなどの</a:t>
            </a:r>
            <a:endParaRPr kumimoji="1" lang="en-US" altLang="ja-JP" dirty="0" smtClean="0"/>
          </a:p>
          <a:p>
            <a:pPr>
              <a:lnSpc>
                <a:spcPts val="1000"/>
              </a:lnSpc>
            </a:pPr>
            <a:r>
              <a:rPr kumimoji="1" lang="ja-JP" altLang="en-US" dirty="0" smtClean="0"/>
              <a:t>　取組も効果的で</a:t>
            </a:r>
            <a:r>
              <a:rPr lang="ja-JP" altLang="en-US" dirty="0"/>
              <a:t>す</a:t>
            </a:r>
            <a:r>
              <a:rPr kumimoji="1" lang="ja-JP" altLang="en-US" dirty="0" smtClean="0"/>
              <a:t>。</a:t>
            </a:r>
            <a:endParaRPr kumimoji="1" lang="en-US" altLang="ja-JP" dirty="0" smtClean="0"/>
          </a:p>
          <a:p>
            <a:pPr>
              <a:lnSpc>
                <a:spcPts val="1000"/>
              </a:lnSpc>
            </a:pPr>
            <a:endParaRPr kumimoji="1" lang="en-US" altLang="ja-JP" dirty="0" smtClean="0"/>
          </a:p>
          <a:p>
            <a:pPr>
              <a:lnSpc>
                <a:spcPts val="1000"/>
              </a:lnSpc>
            </a:pPr>
            <a:r>
              <a:rPr lang="ja-JP" altLang="en-US" dirty="0" smtClean="0"/>
              <a:t>・</a:t>
            </a:r>
            <a:r>
              <a:rPr kumimoji="1" lang="ja-JP" altLang="en-US" dirty="0" smtClean="0"/>
              <a:t>このような取組によって、学級担任が自分の学級の授業を参観することが</a:t>
            </a:r>
            <a:endParaRPr kumimoji="1" lang="en-US" altLang="ja-JP" dirty="0" smtClean="0"/>
          </a:p>
          <a:p>
            <a:pPr>
              <a:lnSpc>
                <a:spcPts val="1000"/>
              </a:lnSpc>
            </a:pPr>
            <a:r>
              <a:rPr kumimoji="1" lang="ja-JP" altLang="en-US" dirty="0" smtClean="0"/>
              <a:t>　可能となり、児童生徒の学習状況や道徳性に係る成長の様子をより</a:t>
            </a:r>
            <a:endParaRPr kumimoji="1" lang="en-US" altLang="ja-JP" dirty="0" smtClean="0"/>
          </a:p>
          <a:p>
            <a:pPr>
              <a:lnSpc>
                <a:spcPts val="1000"/>
              </a:lnSpc>
            </a:pPr>
            <a:r>
              <a:rPr kumimoji="1" lang="ja-JP" altLang="en-US" dirty="0" smtClean="0"/>
              <a:t>　多面的・多角的に把握することができ、教師が評価を改善する観点からも</a:t>
            </a:r>
            <a:endParaRPr kumimoji="1" lang="en-US" altLang="ja-JP" dirty="0" smtClean="0"/>
          </a:p>
          <a:p>
            <a:pPr>
              <a:lnSpc>
                <a:spcPts val="1000"/>
              </a:lnSpc>
            </a:pPr>
            <a:r>
              <a:rPr kumimoji="1" lang="ja-JP" altLang="en-US" dirty="0" smtClean="0"/>
              <a:t>　有効であると考えられます。</a:t>
            </a:r>
            <a:endParaRPr kumimoji="1" lang="en-US" altLang="ja-JP" dirty="0" smtClean="0"/>
          </a:p>
          <a:p>
            <a:pPr>
              <a:lnSpc>
                <a:spcPts val="1000"/>
              </a:lnSpc>
            </a:pPr>
            <a:endParaRPr kumimoji="1" lang="en-US" altLang="ja-JP" dirty="0" smtClean="0"/>
          </a:p>
          <a:p>
            <a:pPr>
              <a:lnSpc>
                <a:spcPts val="1000"/>
              </a:lnSpc>
            </a:pPr>
            <a:r>
              <a:rPr kumimoji="1" lang="ja-JP" altLang="en-US" dirty="0" smtClean="0"/>
              <a:t>・道徳科の学習活動における児童生徒の具体的な取組状況を、</a:t>
            </a:r>
            <a:endParaRPr kumimoji="1" lang="en-US" altLang="ja-JP" dirty="0" smtClean="0"/>
          </a:p>
          <a:p>
            <a:pPr>
              <a:lnSpc>
                <a:spcPts val="1000"/>
              </a:lnSpc>
            </a:pPr>
            <a:r>
              <a:rPr kumimoji="1" lang="ja-JP" altLang="en-US" dirty="0" smtClean="0"/>
              <a:t>　年間や学期といった一定のまとまりの中で、児童生徒が学習の見通しを</a:t>
            </a:r>
            <a:endParaRPr kumimoji="1" lang="en-US" altLang="ja-JP" dirty="0" smtClean="0"/>
          </a:p>
          <a:p>
            <a:pPr>
              <a:lnSpc>
                <a:spcPts val="1000"/>
              </a:lnSpc>
            </a:pPr>
            <a:r>
              <a:rPr kumimoji="1" lang="ja-JP" altLang="en-US" dirty="0" smtClean="0"/>
              <a:t>　立てたり学習を振り返ったりする活動を適切に設定しつつ、</a:t>
            </a:r>
            <a:endParaRPr kumimoji="1" lang="en-US" altLang="ja-JP" dirty="0" smtClean="0"/>
          </a:p>
          <a:p>
            <a:pPr>
              <a:lnSpc>
                <a:spcPts val="1000"/>
              </a:lnSpc>
            </a:pPr>
            <a:r>
              <a:rPr kumimoji="1" lang="ja-JP" altLang="en-US" dirty="0" smtClean="0"/>
              <a:t>　学習活動全体を通して見取ることなどが求められます。</a:t>
            </a:r>
            <a:endParaRPr kumimoji="1" lang="en-US" altLang="ja-JP" dirty="0" smtClean="0"/>
          </a:p>
          <a:p>
            <a:pPr>
              <a:lnSpc>
                <a:spcPts val="1000"/>
              </a:lnSpc>
            </a:pPr>
            <a:endParaRPr kumimoji="1" lang="en-US" altLang="ja-JP" dirty="0" smtClean="0"/>
          </a:p>
          <a:p>
            <a:pPr>
              <a:lnSpc>
                <a:spcPts val="1000"/>
              </a:lnSpc>
            </a:pPr>
            <a:r>
              <a:rPr kumimoji="1" lang="ja-JP" altLang="en-US" dirty="0" smtClean="0"/>
              <a:t>・以上で「これからの道徳教育」の説明を終了します。</a:t>
            </a:r>
            <a:endParaRPr kumimoji="1" lang="ja-JP" altLang="en-US" dirty="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22</a:t>
            </a:fld>
            <a:endParaRPr lang="ja-JP" altLang="en-US"/>
          </a:p>
        </p:txBody>
      </p:sp>
    </p:spTree>
    <p:extLst>
      <p:ext uri="{BB962C8B-B14F-4D97-AF65-F5344CB8AC3E}">
        <p14:creationId xmlns:p14="http://schemas.microsoft.com/office/powerpoint/2010/main" val="3960123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・内容</a:t>
            </a:r>
            <a:r>
              <a:rPr kumimoji="1" lang="ja-JP" altLang="en-US" dirty="0" smtClean="0"/>
              <a:t>については、スライドで示したとおりです。</a:t>
            </a:r>
          </a:p>
          <a:p>
            <a:endParaRPr kumimoji="1" lang="ja-JP" altLang="en-US" dirty="0"/>
          </a:p>
        </p:txBody>
      </p:sp>
      <p:sp>
        <p:nvSpPr>
          <p:cNvPr id="4" name="スライド番号プレースホルダー 3"/>
          <p:cNvSpPr>
            <a:spLocks noGrp="1"/>
          </p:cNvSpPr>
          <p:nvPr>
            <p:ph type="sldNum" sz="quarter" idx="10"/>
          </p:nvPr>
        </p:nvSpPr>
        <p:spPr>
          <a:xfrm>
            <a:off x="3821701" y="9383384"/>
            <a:ext cx="2923671" cy="495667"/>
          </a:xfrm>
          <a:prstGeom prst="rect">
            <a:avLst/>
          </a:prstGeom>
        </p:spPr>
        <p:txBody>
          <a:bodyPr/>
          <a:lstStyle/>
          <a:p>
            <a:fld id="{40DAF6BF-A7D6-4FAC-B61F-8FBEF0001038}" type="slidenum">
              <a:rPr kumimoji="1" lang="ja-JP" altLang="en-US" smtClean="0"/>
              <a:t>3</a:t>
            </a:fld>
            <a:endParaRPr kumimoji="1" lang="ja-JP" altLang="en-US"/>
          </a:p>
        </p:txBody>
      </p:sp>
    </p:spTree>
    <p:extLst>
      <p:ext uri="{BB962C8B-B14F-4D97-AF65-F5344CB8AC3E}">
        <p14:creationId xmlns:p14="http://schemas.microsoft.com/office/powerpoint/2010/main" val="4158532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262" y="4687809"/>
            <a:ext cx="5719668" cy="4441667"/>
          </a:xfrm>
        </p:spPr>
        <p:txBody>
          <a:bodyPr/>
          <a:lstStyle/>
          <a:p>
            <a:r>
              <a:rPr kumimoji="1" lang="ja-JP" altLang="en-US" dirty="0" smtClean="0"/>
              <a:t>・はじめに、自己課題の確認をしたいと思います。</a:t>
            </a:r>
          </a:p>
          <a:p>
            <a:r>
              <a:rPr kumimoji="1" lang="ja-JP" altLang="en-US" dirty="0" smtClean="0"/>
              <a:t>・別紙をお手元に御準備ください。</a:t>
            </a:r>
            <a:endParaRPr kumimoji="1" lang="en-US" altLang="ja-JP" dirty="0" smtClean="0"/>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4</a:t>
            </a:fld>
            <a:endParaRPr lang="ja-JP" altLang="en-US"/>
          </a:p>
        </p:txBody>
      </p:sp>
    </p:spTree>
    <p:extLst>
      <p:ext uri="{BB962C8B-B14F-4D97-AF65-F5344CB8AC3E}">
        <p14:creationId xmlns:p14="http://schemas.microsoft.com/office/powerpoint/2010/main" val="2207612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・道徳教育、主に「考え議論する道徳科」への転換について、</a:t>
            </a:r>
            <a:endParaRPr kumimoji="1" lang="en-US" altLang="ja-JP" dirty="0" smtClean="0"/>
          </a:p>
          <a:p>
            <a:r>
              <a:rPr kumimoji="1" lang="ja-JP" altLang="en-US" dirty="0" smtClean="0"/>
              <a:t>　現在、皆さんが感じている課題を別紙の①の欄に御記入ください。</a:t>
            </a:r>
          </a:p>
          <a:p>
            <a:pPr defTabSz="914308">
              <a:lnSpc>
                <a:spcPct val="100000"/>
              </a:lnSpc>
              <a:defRPr/>
            </a:pPr>
            <a:endParaRPr kumimoji="1" lang="en-US" altLang="ja-JP" dirty="0" smtClean="0"/>
          </a:p>
          <a:p>
            <a:pPr defTabSz="914308">
              <a:lnSpc>
                <a:spcPct val="100000"/>
              </a:lnSpc>
              <a:defRPr/>
            </a:pPr>
            <a:r>
              <a:rPr kumimoji="1" lang="ja-JP" altLang="en-US" dirty="0" smtClean="0"/>
              <a:t>・複数ある場合は、②、③の欄に御記入ください。</a:t>
            </a:r>
          </a:p>
          <a:p>
            <a:pPr defTabSz="914308">
              <a:lnSpc>
                <a:spcPct val="100000"/>
              </a:lnSpc>
              <a:defRPr/>
            </a:pPr>
            <a:r>
              <a:rPr kumimoji="1" lang="ja-JP" altLang="en-US" dirty="0" smtClean="0"/>
              <a:t>・</a:t>
            </a:r>
            <a:r>
              <a:rPr kumimoji="1" lang="en-US" altLang="ja-JP" dirty="0" smtClean="0"/>
              <a:t>3</a:t>
            </a:r>
            <a:r>
              <a:rPr kumimoji="1" lang="ja-JP" altLang="en-US" dirty="0" smtClean="0"/>
              <a:t>分程度お時間を取ります。早く書けた場合は、</a:t>
            </a:r>
            <a:endParaRPr kumimoji="1" lang="en-US" altLang="ja-JP" dirty="0" smtClean="0"/>
          </a:p>
          <a:p>
            <a:pPr defTabSz="914308">
              <a:lnSpc>
                <a:spcPct val="100000"/>
              </a:lnSpc>
              <a:defRPr/>
            </a:pPr>
            <a:r>
              <a:rPr kumimoji="1" lang="ja-JP" altLang="en-US" dirty="0" smtClean="0"/>
              <a:t>　お近くの方と交流してください。</a:t>
            </a:r>
            <a:endParaRPr kumimoji="1" lang="en-US" altLang="ja-JP" dirty="0" smtClean="0"/>
          </a:p>
          <a:p>
            <a:endParaRPr kumimoji="1" lang="ja-JP" altLang="en-US" dirty="0" smtClean="0"/>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5</a:t>
            </a:fld>
            <a:endParaRPr lang="ja-JP" altLang="en-US"/>
          </a:p>
        </p:txBody>
      </p:sp>
    </p:spTree>
    <p:extLst>
      <p:ext uri="{BB962C8B-B14F-4D97-AF65-F5344CB8AC3E}">
        <p14:creationId xmlns:p14="http://schemas.microsoft.com/office/powerpoint/2010/main" val="3879411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30934" y="4687331"/>
            <a:ext cx="5647643" cy="4441667"/>
          </a:xfrm>
        </p:spPr>
        <p:txBody>
          <a:bodyPr/>
          <a:lstStyle/>
          <a:p>
            <a:pPr defTabSz="914751">
              <a:defRPr/>
            </a:pPr>
            <a:r>
              <a:rPr kumimoji="1" lang="ja-JP" altLang="en-US" dirty="0" smtClean="0">
                <a:latin typeface="ＭＳ ゴシック" pitchFamily="49" charset="-128"/>
                <a:ea typeface="ＭＳ ゴシック" pitchFamily="49" charset="-128"/>
              </a:rPr>
              <a:t>・ありがとうございました。複数お書きいただいた方は、</a:t>
            </a:r>
            <a:endParaRPr kumimoji="1" lang="en-US" altLang="ja-JP" dirty="0" smtClean="0">
              <a:latin typeface="ＭＳ ゴシック" pitchFamily="49" charset="-128"/>
              <a:ea typeface="ＭＳ ゴシック" pitchFamily="49" charset="-128"/>
            </a:endParaRPr>
          </a:p>
          <a:p>
            <a:pPr defTabSz="914751">
              <a:defRPr/>
            </a:pPr>
            <a:r>
              <a:rPr kumimoji="1" lang="ja-JP" altLang="en-US" dirty="0" smtClean="0">
                <a:latin typeface="ＭＳ ゴシック" pitchFamily="49" charset="-128"/>
                <a:ea typeface="ＭＳ ゴシック" pitchFamily="49" charset="-128"/>
              </a:rPr>
              <a:t>　御自身で重点的に解決したい課題に丸を付けてください。</a:t>
            </a:r>
            <a:endParaRPr kumimoji="1" lang="en-US" altLang="ja-JP" dirty="0" smtClean="0">
              <a:latin typeface="ＭＳ ゴシック" pitchFamily="49" charset="-128"/>
              <a:ea typeface="ＭＳ ゴシック" pitchFamily="49" charset="-128"/>
            </a:endParaRPr>
          </a:p>
          <a:p>
            <a:endParaRPr kumimoji="1" lang="en-US" altLang="ja-JP" dirty="0" smtClean="0"/>
          </a:p>
          <a:p>
            <a:r>
              <a:rPr kumimoji="1" lang="ja-JP" altLang="en-US" dirty="0" smtClean="0"/>
              <a:t>・それでは、今記入いただいた自分の課題を解決するヒントを</a:t>
            </a:r>
            <a:endParaRPr kumimoji="1" lang="en-US" altLang="ja-JP" dirty="0" smtClean="0"/>
          </a:p>
          <a:p>
            <a:r>
              <a:rPr kumimoji="1" lang="ja-JP" altLang="en-US" dirty="0" smtClean="0"/>
              <a:t>　見付けることをねらいとして、説明・演習に御参加ください。</a:t>
            </a:r>
            <a:endParaRPr kumimoji="1" lang="en-US" altLang="ja-JP" dirty="0" smtClean="0"/>
          </a:p>
          <a:p>
            <a:endParaRPr kumimoji="1" lang="ja-JP" altLang="en-US" dirty="0" smtClean="0"/>
          </a:p>
          <a:p>
            <a:endParaRPr kumimoji="1" lang="ja-JP" altLang="en-US" dirty="0"/>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6</a:t>
            </a:fld>
            <a:endParaRPr lang="ja-JP" altLang="en-US"/>
          </a:p>
        </p:txBody>
      </p:sp>
    </p:spTree>
    <p:extLst>
      <p:ext uri="{BB962C8B-B14F-4D97-AF65-F5344CB8AC3E}">
        <p14:creationId xmlns:p14="http://schemas.microsoft.com/office/powerpoint/2010/main" val="2887738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p:cNvSpPr>
            <a:spLocks noGrp="1" noRot="1" noChangeAspect="1" noChangeArrowheads="1" noTextEdit="1"/>
          </p:cNvSpPr>
          <p:nvPr>
            <p:ph type="sldImg"/>
          </p:nvPr>
        </p:nvSpPr>
        <p:spPr bwMode="auto">
          <a:xfrm>
            <a:off x="644525" y="808038"/>
            <a:ext cx="5318125" cy="3987800"/>
          </a:xfrm>
          <a:solidFill>
            <a:srgbClr val="FFFFFF"/>
          </a:solidFill>
          <a:ln>
            <a:solidFill>
              <a:srgbClr val="000000"/>
            </a:solidFill>
            <a:miter lim="800000"/>
            <a:headEnd/>
            <a:tailEnd/>
          </a:ln>
        </p:spPr>
      </p:sp>
      <p:sp>
        <p:nvSpPr>
          <p:cNvPr id="11267" name="Rectangle 2"/>
          <p:cNvSpPr>
            <a:spLocks noGrp="1" noChangeArrowheads="1"/>
          </p:cNvSpPr>
          <p:nvPr>
            <p:ph type="body" idx="1"/>
          </p:nvPr>
        </p:nvSpPr>
        <p:spPr>
          <a:xfrm>
            <a:off x="659475" y="5052903"/>
            <a:ext cx="5286836" cy="4788039"/>
          </a:xfrm>
        </p:spPr>
        <p:txBody>
          <a:bodyPr>
            <a:normAutofit/>
          </a:bodyPr>
          <a:lstStyle/>
          <a:p>
            <a:pPr>
              <a:defRPr/>
            </a:pPr>
            <a:r>
              <a:rPr lang="ja-JP" altLang="en-US" dirty="0" smtClean="0">
                <a:cs typeface="Meiryo UI" panose="020B0604030504040204" pitchFamily="50" charset="-128"/>
              </a:rPr>
              <a:t>・「これからの道徳教育」について説明します。</a:t>
            </a:r>
            <a:endParaRPr lang="ja-JP" altLang="ja-JP" dirty="0" smtClean="0">
              <a:cs typeface="Meiryo UI" panose="020B0604030504040204" pitchFamily="50" charset="-128"/>
            </a:endParaRPr>
          </a:p>
        </p:txBody>
      </p:sp>
      <p:sp>
        <p:nvSpPr>
          <p:cNvPr id="14341" name="スライド番号プレースホルダー 1"/>
          <p:cNvSpPr>
            <a:spLocks noGrp="1"/>
          </p:cNvSpPr>
          <p:nvPr>
            <p:ph type="sldNum" sz="quarter" idx="5"/>
          </p:nvPr>
        </p:nvSpPr>
        <p:spPr bwMode="auto">
          <a:xfrm>
            <a:off x="3845917" y="9279124"/>
            <a:ext cx="2862977" cy="5312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45" tIns="45575" rIns="91145" bIns="45575"/>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403" indent="-28030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5483" indent="-223294">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1575" indent="-223294">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46087" indent="-223294">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02177" indent="-22329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8272" indent="-22329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14363" indent="-22329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70460" indent="-22329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buClr>
                <a:srgbClr val="000000"/>
              </a:buClr>
              <a:buFont typeface="Times New Roman" panose="02020603050405020304" pitchFamily="18" charset="0"/>
              <a:buNone/>
            </a:pPr>
            <a:fld id="{D26B7A0A-A0FE-4529-9895-7C2826EB37FC}" type="slidenum">
              <a:rPr lang="en-US" altLang="ja-JP" smtClean="0">
                <a:latin typeface="Arial" panose="020B0604020202020204" pitchFamily="34" charset="0"/>
                <a:ea typeface="HG創英ﾌﾟﾚｾﾞﾝｽEB" panose="02020809000000000000" pitchFamily="17" charset="-128"/>
              </a:rPr>
              <a:pPr>
                <a:spcBef>
                  <a:spcPct val="0"/>
                </a:spcBef>
                <a:buClr>
                  <a:srgbClr val="000000"/>
                </a:buClr>
                <a:buFont typeface="Times New Roman" panose="02020603050405020304" pitchFamily="18" charset="0"/>
                <a:buNone/>
              </a:pPr>
              <a:t>7</a:t>
            </a:fld>
            <a:endParaRPr lang="en-US" altLang="ja-JP" dirty="0" smtClean="0">
              <a:latin typeface="Arial" panose="020B0604020202020204" pitchFamily="34" charset="0"/>
              <a:ea typeface="HG創英ﾌﾟﾚｾﾞﾝｽEB" panose="02020809000000000000" pitchFamily="17" charset="-128"/>
            </a:endParaRPr>
          </a:p>
        </p:txBody>
      </p:sp>
    </p:spTree>
    <p:extLst>
      <p:ext uri="{BB962C8B-B14F-4D97-AF65-F5344CB8AC3E}">
        <p14:creationId xmlns:p14="http://schemas.microsoft.com/office/powerpoint/2010/main" val="84055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262" y="4687809"/>
            <a:ext cx="5575618" cy="4441667"/>
          </a:xfrm>
        </p:spPr>
        <p:txBody>
          <a:bodyPr/>
          <a:lstStyle/>
          <a:p>
            <a:r>
              <a:rPr lang="ja-JP" altLang="en-US" dirty="0" smtClean="0">
                <a:latin typeface="+mn-ea"/>
              </a:rPr>
              <a:t>・道徳</a:t>
            </a:r>
            <a:r>
              <a:rPr lang="ja-JP" altLang="en-US" dirty="0">
                <a:latin typeface="+mn-ea"/>
              </a:rPr>
              <a:t>が教科になったことによる大きな改善点</a:t>
            </a:r>
            <a:r>
              <a:rPr lang="ja-JP" altLang="en-US" dirty="0" smtClean="0">
                <a:latin typeface="+mn-ea"/>
              </a:rPr>
              <a:t>を</a:t>
            </a:r>
            <a:endParaRPr lang="en-US" altLang="ja-JP" dirty="0" smtClean="0">
              <a:latin typeface="+mn-ea"/>
            </a:endParaRPr>
          </a:p>
          <a:p>
            <a:r>
              <a:rPr lang="ja-JP" altLang="en-US" dirty="0" smtClean="0">
                <a:latin typeface="+mn-ea"/>
              </a:rPr>
              <a:t>　スライド</a:t>
            </a:r>
            <a:r>
              <a:rPr lang="ja-JP" altLang="en-US" dirty="0">
                <a:latin typeface="+mn-ea"/>
              </a:rPr>
              <a:t>の上段に</a:t>
            </a:r>
            <a:r>
              <a:rPr lang="ja-JP" altLang="en-US" dirty="0" smtClean="0">
                <a:latin typeface="+mn-ea"/>
              </a:rPr>
              <a:t>示しました。</a:t>
            </a:r>
            <a:endParaRPr lang="en-US" altLang="ja-JP" dirty="0" smtClean="0">
              <a:latin typeface="+mn-ea"/>
            </a:endParaRPr>
          </a:p>
          <a:p>
            <a:endParaRPr lang="en-US" altLang="ja-JP" dirty="0">
              <a:latin typeface="+mn-ea"/>
            </a:endParaRPr>
          </a:p>
          <a:p>
            <a:r>
              <a:rPr lang="ja-JP" altLang="en-US" dirty="0" smtClean="0">
                <a:latin typeface="+mn-ea"/>
              </a:rPr>
              <a:t>・この</a:t>
            </a:r>
            <a:r>
              <a:rPr lang="ja-JP" altLang="en-US" dirty="0">
                <a:latin typeface="+mn-ea"/>
              </a:rPr>
              <a:t>ような改善は、発達の段階に応じ</a:t>
            </a:r>
            <a:r>
              <a:rPr lang="ja-JP" altLang="en-US" dirty="0" smtClean="0">
                <a:latin typeface="+mn-ea"/>
              </a:rPr>
              <a:t>、</a:t>
            </a:r>
            <a:endParaRPr lang="en-US" altLang="ja-JP" dirty="0" smtClean="0">
              <a:latin typeface="+mn-ea"/>
            </a:endParaRPr>
          </a:p>
          <a:p>
            <a:r>
              <a:rPr lang="ja-JP" altLang="en-US" dirty="0" smtClean="0">
                <a:latin typeface="+mn-ea"/>
              </a:rPr>
              <a:t>　答え</a:t>
            </a:r>
            <a:r>
              <a:rPr lang="ja-JP" altLang="en-US" dirty="0">
                <a:latin typeface="+mn-ea"/>
              </a:rPr>
              <a:t>が一つではない道徳的な</a:t>
            </a:r>
            <a:r>
              <a:rPr lang="ja-JP" altLang="en-US" dirty="0" smtClean="0">
                <a:latin typeface="+mn-ea"/>
              </a:rPr>
              <a:t>課題を子供たち一人一人が</a:t>
            </a:r>
            <a:endParaRPr lang="en-US" altLang="ja-JP" dirty="0" smtClean="0">
              <a:latin typeface="+mn-ea"/>
            </a:endParaRPr>
          </a:p>
          <a:p>
            <a:r>
              <a:rPr lang="ja-JP" altLang="en-US" dirty="0" smtClean="0">
                <a:latin typeface="+mn-ea"/>
              </a:rPr>
              <a:t>　自分</a:t>
            </a:r>
            <a:r>
              <a:rPr lang="ja-JP" altLang="en-US" dirty="0">
                <a:latin typeface="+mn-ea"/>
              </a:rPr>
              <a:t>自身の問題と捉え、</a:t>
            </a:r>
            <a:r>
              <a:rPr lang="ja-JP" altLang="en-US" dirty="0" smtClean="0">
                <a:latin typeface="+mn-ea"/>
              </a:rPr>
              <a:t>向き合い「</a:t>
            </a:r>
            <a:r>
              <a:rPr lang="ja-JP" altLang="en-US" dirty="0">
                <a:latin typeface="+mn-ea"/>
              </a:rPr>
              <a:t>考える道徳」</a:t>
            </a:r>
            <a:r>
              <a:rPr lang="ja-JP" altLang="en-US" dirty="0" smtClean="0">
                <a:latin typeface="+mn-ea"/>
              </a:rPr>
              <a:t>、</a:t>
            </a:r>
            <a:endParaRPr lang="en-US" altLang="ja-JP" dirty="0" smtClean="0">
              <a:latin typeface="+mn-ea"/>
            </a:endParaRPr>
          </a:p>
          <a:p>
            <a:r>
              <a:rPr lang="ja-JP" altLang="en-US" dirty="0">
                <a:latin typeface="+mn-ea"/>
              </a:rPr>
              <a:t>　</a:t>
            </a:r>
            <a:r>
              <a:rPr lang="ja-JP" altLang="en-US" dirty="0" smtClean="0">
                <a:latin typeface="+mn-ea"/>
              </a:rPr>
              <a:t>「</a:t>
            </a:r>
            <a:r>
              <a:rPr lang="ja-JP" altLang="en-US" dirty="0">
                <a:latin typeface="+mn-ea"/>
              </a:rPr>
              <a:t>議論する</a:t>
            </a:r>
            <a:r>
              <a:rPr lang="ja-JP" altLang="en-US" dirty="0" smtClean="0">
                <a:latin typeface="+mn-ea"/>
              </a:rPr>
              <a:t>道徳」</a:t>
            </a:r>
            <a:r>
              <a:rPr lang="ja-JP" altLang="en-US" dirty="0">
                <a:latin typeface="+mn-ea"/>
              </a:rPr>
              <a:t>へと転換を図るもの</a:t>
            </a:r>
            <a:r>
              <a:rPr lang="ja-JP" altLang="en-US" dirty="0" smtClean="0">
                <a:latin typeface="+mn-ea"/>
              </a:rPr>
              <a:t>です。 </a:t>
            </a:r>
            <a:endParaRPr lang="en-US" altLang="ja-JP" dirty="0">
              <a:latin typeface="+mn-ea"/>
            </a:endParaRPr>
          </a:p>
          <a:p>
            <a:endParaRPr kumimoji="1" lang="ja-JP" altLang="en-US" dirty="0"/>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8</a:t>
            </a:fld>
            <a:endParaRPr lang="ja-JP" altLang="en-US"/>
          </a:p>
        </p:txBody>
      </p:sp>
    </p:spTree>
    <p:extLst>
      <p:ext uri="{BB962C8B-B14F-4D97-AF65-F5344CB8AC3E}">
        <p14:creationId xmlns:p14="http://schemas.microsoft.com/office/powerpoint/2010/main" val="4084064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262" y="4687809"/>
            <a:ext cx="5575618" cy="4441667"/>
          </a:xfrm>
        </p:spPr>
        <p:txBody>
          <a:bodyPr/>
          <a:lstStyle/>
          <a:p>
            <a:pPr>
              <a:defRPr/>
            </a:pPr>
            <a:r>
              <a:rPr lang="ja-JP" altLang="en-US" dirty="0" smtClean="0">
                <a:cs typeface="Meiryo UI" panose="020B0604030504040204" pitchFamily="50" charset="-128"/>
              </a:rPr>
              <a:t>・次に、道徳科の目標に沿って、道徳科の授業で目指すものは何か、</a:t>
            </a:r>
            <a:endParaRPr lang="en-US" altLang="ja-JP" dirty="0" smtClean="0">
              <a:cs typeface="Meiryo UI" panose="020B0604030504040204" pitchFamily="50" charset="-128"/>
            </a:endParaRPr>
          </a:p>
          <a:p>
            <a:pPr>
              <a:defRPr/>
            </a:pPr>
            <a:r>
              <a:rPr lang="ja-JP" altLang="en-US" dirty="0" smtClean="0">
                <a:cs typeface="Meiryo UI" panose="020B0604030504040204" pitchFamily="50" charset="-128"/>
              </a:rPr>
              <a:t>　また、どのような授業づくりが求められているかについて説明します。</a:t>
            </a:r>
            <a:endParaRPr lang="ja-JP" altLang="ja-JP" dirty="0" smtClean="0">
              <a:cs typeface="Meiryo UI" panose="020B0604030504040204" pitchFamily="50" charset="-128"/>
            </a:endParaRPr>
          </a:p>
          <a:p>
            <a:pPr marL="86129" indent="-86129"/>
            <a:endParaRPr kumimoji="1" lang="en-US" altLang="ja-JP" dirty="0" smtClean="0"/>
          </a:p>
          <a:p>
            <a:pPr marL="86129" indent="-86129"/>
            <a:r>
              <a:rPr lang="ja-JP" altLang="en-US" dirty="0" smtClean="0"/>
              <a:t>・道徳科</a:t>
            </a:r>
            <a:r>
              <a:rPr lang="ja-JP" altLang="en-US" dirty="0"/>
              <a:t>の</a:t>
            </a:r>
            <a:r>
              <a:rPr lang="ja-JP" altLang="en-US" dirty="0" smtClean="0"/>
              <a:t>目標をスライドに示しました。下線で示した</a:t>
            </a:r>
            <a:r>
              <a:rPr lang="en-US" altLang="ja-JP" dirty="0" smtClean="0"/>
              <a:t>5</a:t>
            </a:r>
            <a:r>
              <a:rPr lang="ja-JP" altLang="en-US" dirty="0" smtClean="0"/>
              <a:t>点を、次の</a:t>
            </a:r>
            <a:endParaRPr lang="en-US" altLang="ja-JP" dirty="0" smtClean="0"/>
          </a:p>
          <a:p>
            <a:pPr marL="86129" indent="-86129"/>
            <a:r>
              <a:rPr lang="ja-JP" altLang="en-US" dirty="0" smtClean="0"/>
              <a:t>　スライドにまとめています。</a:t>
            </a:r>
            <a:endParaRPr lang="en-US" altLang="ja-JP" dirty="0" smtClean="0"/>
          </a:p>
          <a:p>
            <a:endParaRPr kumimoji="1" lang="en-US" altLang="ja-JP" dirty="0" smtClean="0"/>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9</a:t>
            </a:fld>
            <a:endParaRPr lang="ja-JP" altLang="en-US" dirty="0"/>
          </a:p>
        </p:txBody>
      </p:sp>
    </p:spTree>
    <p:extLst>
      <p:ext uri="{BB962C8B-B14F-4D97-AF65-F5344CB8AC3E}">
        <p14:creationId xmlns:p14="http://schemas.microsoft.com/office/powerpoint/2010/main" val="1430328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65346068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0740457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64150426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56503772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92906220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312833021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45436510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68211326"/>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05875422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3040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38686110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4814341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049169985"/>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12346889"/>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3527023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16013" y="4725988"/>
            <a:ext cx="7772400" cy="639762"/>
          </a:xfrm>
        </p:spPr>
        <p:txBody>
          <a:bodyPr>
            <a:spAutoFit/>
          </a:bodyPr>
          <a:lstStyle>
            <a:lvl1pPr algn="r">
              <a:defRPr sz="3600"/>
            </a:lvl1pPr>
          </a:lstStyle>
          <a:p>
            <a:pPr lvl="0"/>
            <a:r>
              <a:rPr lang="ja-JP" altLang="en-US" noProof="0" smtClean="0"/>
              <a:t>マスター タイトルの書式設定</a:t>
            </a:r>
            <a:endParaRPr lang="zh-CN" noProof="0" smtClean="0"/>
          </a:p>
        </p:txBody>
      </p:sp>
      <p:sp>
        <p:nvSpPr>
          <p:cNvPr id="2051" name="Rectangle 3"/>
          <p:cNvSpPr>
            <a:spLocks noGrp="1" noChangeArrowheads="1"/>
          </p:cNvSpPr>
          <p:nvPr>
            <p:ph type="subTitle" idx="1"/>
          </p:nvPr>
        </p:nvSpPr>
        <p:spPr>
          <a:xfrm>
            <a:off x="2484438" y="5445125"/>
            <a:ext cx="6400800" cy="396875"/>
          </a:xfrm>
        </p:spPr>
        <p:txBody>
          <a:bodyPr>
            <a:spAutoFit/>
          </a:bodyPr>
          <a:lstStyle>
            <a:lvl1pPr marL="0" indent="0" algn="r">
              <a:buFontTx/>
              <a:buNone/>
              <a:defRPr sz="2000"/>
            </a:lvl1pPr>
          </a:lstStyle>
          <a:p>
            <a:pPr lvl="0"/>
            <a:r>
              <a:rPr lang="ja-JP" altLang="en-US" noProof="0" smtClean="0"/>
              <a:t>マスター サブタイトルの書式設定</a:t>
            </a:r>
            <a:endParaRPr lang="zh-CN" noProof="0" smtClean="0"/>
          </a:p>
        </p:txBody>
      </p:sp>
    </p:spTree>
    <p:extLst>
      <p:ext uri="{BB962C8B-B14F-4D97-AF65-F5344CB8AC3E}">
        <p14:creationId xmlns:p14="http://schemas.microsoft.com/office/powerpoint/2010/main" val="142419949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201785911"/>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99578297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31177536"/>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197922738"/>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8505092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27838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337801912"/>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538684508"/>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399028210"/>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30841486"/>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932762889"/>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16013" y="4725988"/>
            <a:ext cx="7772400" cy="639762"/>
          </a:xfrm>
        </p:spPr>
        <p:txBody>
          <a:bodyPr>
            <a:spAutoFit/>
          </a:bodyPr>
          <a:lstStyle>
            <a:lvl1pPr algn="r">
              <a:defRPr sz="3600"/>
            </a:lvl1pPr>
          </a:lstStyle>
          <a:p>
            <a:pPr lvl="0"/>
            <a:r>
              <a:rPr lang="ja-JP" altLang="en-US" noProof="0" smtClean="0"/>
              <a:t>マスター タイトルの書式設定</a:t>
            </a:r>
            <a:endParaRPr lang="zh-CN" noProof="0" smtClean="0"/>
          </a:p>
        </p:txBody>
      </p:sp>
      <p:sp>
        <p:nvSpPr>
          <p:cNvPr id="2051" name="Rectangle 3"/>
          <p:cNvSpPr>
            <a:spLocks noGrp="1" noChangeArrowheads="1"/>
          </p:cNvSpPr>
          <p:nvPr>
            <p:ph type="subTitle" idx="1"/>
          </p:nvPr>
        </p:nvSpPr>
        <p:spPr>
          <a:xfrm>
            <a:off x="2484438" y="5445125"/>
            <a:ext cx="6400800" cy="396875"/>
          </a:xfrm>
        </p:spPr>
        <p:txBody>
          <a:bodyPr>
            <a:spAutoFit/>
          </a:bodyPr>
          <a:lstStyle>
            <a:lvl1pPr marL="0" indent="0" algn="r">
              <a:buFontTx/>
              <a:buNone/>
              <a:defRPr sz="2000"/>
            </a:lvl1pPr>
          </a:lstStyle>
          <a:p>
            <a:pPr lvl="0"/>
            <a:r>
              <a:rPr lang="ja-JP" altLang="en-US" noProof="0" smtClean="0"/>
              <a:t>マスター サブタイトルの書式設定</a:t>
            </a:r>
            <a:endParaRPr lang="zh-CN" noProof="0" smtClean="0"/>
          </a:p>
        </p:txBody>
      </p:sp>
    </p:spTree>
    <p:extLst>
      <p:ext uri="{BB962C8B-B14F-4D97-AF65-F5344CB8AC3E}">
        <p14:creationId xmlns:p14="http://schemas.microsoft.com/office/powerpoint/2010/main" val="3118703479"/>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03998831"/>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3793591123"/>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21438783"/>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0084195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1600764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14336640"/>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999698"/>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915359295"/>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531452650"/>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420044498"/>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708651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1AF151-381B-4B4D-B6AF-B308730BB395}" type="datetime1">
              <a:rPr lang="en-US" altLang="ja-JP"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732997"/>
      </p:ext>
    </p:extLst>
  </p:cSld>
  <p:clrMapOvr>
    <a:masterClrMapping/>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C0D164-E027-4DD6-9985-A073C6792AE3}" type="datetime1">
              <a:rPr lang="en-US" altLang="ja-JP"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7414452"/>
      </p:ext>
    </p:extLst>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7F2B3D-C1ED-4D57-ADE1-B8729E55AF10}" type="datetime1">
              <a:rPr lang="en-US" altLang="ja-JP"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8056345"/>
      </p:ext>
    </p:extLst>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CE852C-3B72-4832-8D57-1D5FAED677A1}" type="datetime1">
              <a:rPr lang="en-US" altLang="ja-JP" smtClean="0"/>
              <a:t>3/6/2019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0086179"/>
      </p:ext>
    </p:extLst>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6BD9FD2-A478-402C-8A2B-DB71CDD4FFC1}" type="datetime1">
              <a:rPr lang="en-US" altLang="ja-JP" smtClean="0"/>
              <a:t>3/6/2019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3290659"/>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830915834"/>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D923C4-3724-405A-B6AD-25CD0CE64FC4}" type="datetime1">
              <a:rPr lang="en-US" altLang="ja-JP" smtClean="0"/>
              <a:t>3/6/2019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7546783"/>
      </p:ext>
    </p:extLst>
  </p:cSld>
  <p:clrMapOvr>
    <a:masterClrMapping/>
  </p:clrMapOvr>
  <p:transition>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A5C07E-F129-4891-B8D3-21D6CF2C8FD4}" type="datetime1">
              <a:rPr lang="en-US" altLang="ja-JP" smtClean="0"/>
              <a:t>3/6/2019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759972"/>
      </p:ext>
    </p:extLst>
  </p:cSld>
  <p:clrMapOvr>
    <a:masterClrMapping/>
  </p:clrMapOvr>
  <p:transition>
    <p:fade/>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CF36AE9-C558-4B1F-A3E1-ED3AB06698A6}" type="datetime1">
              <a:rPr lang="en-US" altLang="ja-JP" smtClean="0"/>
              <a:t>3/6/2019</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1127311"/>
      </p:ext>
    </p:extLst>
  </p:cSld>
  <p:clrMapOvr>
    <a:masterClrMapping/>
  </p:clrMapOvr>
  <p:transition>
    <p:fade/>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C175298-745C-49EA-AAA9-010D4EE02FF8}" type="datetime1">
              <a:rPr lang="en-US" altLang="ja-JP" smtClean="0"/>
              <a:t>3/6/2019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906021"/>
      </p:ext>
    </p:extLst>
  </p:cSld>
  <p:clrMapOvr>
    <a:masterClrMapping/>
  </p:clrMapOvr>
  <p:transition>
    <p:fade/>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5707BA-E596-486E-9430-B7FC5AB6988D}" type="datetime1">
              <a:rPr lang="en-US" altLang="ja-JP"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1004025"/>
      </p:ext>
    </p:extLst>
  </p:cSld>
  <p:clrMapOvr>
    <a:masterClrMapping/>
  </p:clrMapOvr>
  <p:transition>
    <p:fade/>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F0E7A-1532-4517-B568-129DD7FEE81B}" type="datetime1">
              <a:rPr lang="en-US" altLang="ja-JP"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3274914"/>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06757952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651277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67294818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1325214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四角形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1027" name="四角形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Tree>
  </p:cSld>
  <p:clrMap bg1="lt1" tx1="dk1" bg2="lt2" tx2="dk2" accent1="accent1" accent2="accent2" accent3="accent3" accent4="accent4" accent5="accent5" accent6="accent6" hlink="hlink" folHlink="folHlink"/>
  <p:sldLayoutIdLst>
    <p:sldLayoutId id="2147485130" r:id="rId1"/>
    <p:sldLayoutId id="2147485131" r:id="rId2"/>
    <p:sldLayoutId id="2147485132" r:id="rId3"/>
    <p:sldLayoutId id="2147485133" r:id="rId4"/>
    <p:sldLayoutId id="2147485134" r:id="rId5"/>
    <p:sldLayoutId id="2147485135" r:id="rId6"/>
    <p:sldLayoutId id="2147485136" r:id="rId7"/>
    <p:sldLayoutId id="2147485137" r:id="rId8"/>
    <p:sldLayoutId id="2147485138" r:id="rId9"/>
    <p:sldLayoutId id="2147485139" r:id="rId10"/>
    <p:sldLayoutId id="2147485140"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四角形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2051" name="四角形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
        <p:nvSpPr>
          <p:cNvPr id="1028" name="Rectangle 7"/>
          <p:cNvSpPr>
            <a:spLocks noChangeArrowheads="1"/>
          </p:cNvSpPr>
          <p:nvPr/>
        </p:nvSpPr>
        <p:spPr bwMode="auto">
          <a:xfrm>
            <a:off x="7286625" y="363538"/>
            <a:ext cx="1389063" cy="349250"/>
          </a:xfrm>
          <a:prstGeom prst="rect">
            <a:avLst/>
          </a:prstGeom>
          <a:gradFill rotWithShape="1">
            <a:gsLst>
              <a:gs pos="0">
                <a:srgbClr val="FFFFFF"/>
              </a:gs>
              <a:gs pos="100000">
                <a:srgbClr val="DDDDDD"/>
              </a:gs>
            </a:gsLst>
            <a:lin ang="0" scaled="1"/>
          </a:gradFill>
          <a:ln w="9525" cmpd="sng">
            <a:solidFill>
              <a:srgbClr val="969696"/>
            </a:solidFill>
            <a:prstDash val="dash"/>
            <a:miter lim="800000"/>
            <a:headEnd/>
            <a:tailEnd/>
          </a:ln>
        </p:spPr>
        <p:txBody>
          <a:bodyPr wrap="none" anchor="ctr"/>
          <a:lstStyle>
            <a:lvl1pPr eaLnBrk="0" hangingPunct="0">
              <a:defRPr>
                <a:solidFill>
                  <a:schemeClr val="tx1"/>
                </a:solidFill>
                <a:latin typeface="Arial" panose="020B0604020202020204" pitchFamily="34" charset="0"/>
                <a:ea typeface="SimSun" panose="02010600030101010101" pitchFamily="2" charset="-122"/>
              </a:defRPr>
            </a:lvl1pPr>
            <a:lvl2pPr marL="742950" indent="-285750" eaLnBrk="0" hangingPunct="0">
              <a:defRPr>
                <a:solidFill>
                  <a:schemeClr val="tx1"/>
                </a:solidFill>
                <a:latin typeface="Arial" panose="020B0604020202020204" pitchFamily="34" charset="0"/>
                <a:ea typeface="SimSun" panose="02010600030101010101" pitchFamily="2" charset="-122"/>
              </a:defRPr>
            </a:lvl2pPr>
            <a:lvl3pPr marL="1143000" indent="-228600" eaLnBrk="0" hangingPunct="0">
              <a:defRPr>
                <a:solidFill>
                  <a:schemeClr val="tx1"/>
                </a:solidFill>
                <a:latin typeface="Arial" panose="020B0604020202020204" pitchFamily="34" charset="0"/>
                <a:ea typeface="SimSun" panose="02010600030101010101" pitchFamily="2" charset="-122"/>
              </a:defRPr>
            </a:lvl3pPr>
            <a:lvl4pPr marL="1600200" indent="-228600" eaLnBrk="0" hangingPunct="0">
              <a:defRPr>
                <a:solidFill>
                  <a:schemeClr val="tx1"/>
                </a:solidFill>
                <a:latin typeface="Arial" panose="020B0604020202020204" pitchFamily="34" charset="0"/>
                <a:ea typeface="SimSun" panose="02010600030101010101" pitchFamily="2" charset="-122"/>
              </a:defRPr>
            </a:lvl4pPr>
            <a:lvl5pPr marL="2057400" indent="-228600" eaLnBrk="0" hangingPunct="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a:defRPr/>
            </a:pPr>
            <a:r>
              <a:rPr lang="de-DE" altLang="en-US" sz="1400" b="1" smtClean="0">
                <a:latin typeface="ＭＳ Ｐゴシック" panose="020B0600070205080204" pitchFamily="50" charset="-128"/>
                <a:ea typeface="ＭＳ Ｐゴシック" panose="020B0600070205080204" pitchFamily="50" charset="-128"/>
              </a:rPr>
              <a:t>LOGO</a:t>
            </a:r>
          </a:p>
        </p:txBody>
      </p:sp>
    </p:spTree>
  </p:cSld>
  <p:clrMap bg1="lt1" tx1="dk1" bg2="lt2" tx2="dk2" accent1="accent1" accent2="accent2" accent3="accent3" accent4="accent4" accent5="accent5" accent6="accent6" hlink="hlink" folHlink="folHlink"/>
  <p:sldLayoutIdLst>
    <p:sldLayoutId id="2147485141" r:id="rId1"/>
    <p:sldLayoutId id="2147485142" r:id="rId2"/>
    <p:sldLayoutId id="2147485143" r:id="rId3"/>
    <p:sldLayoutId id="2147485144" r:id="rId4"/>
    <p:sldLayoutId id="2147485145" r:id="rId5"/>
    <p:sldLayoutId id="2147485146" r:id="rId6"/>
    <p:sldLayoutId id="2147485147" r:id="rId7"/>
    <p:sldLayoutId id="2147485148" r:id="rId8"/>
    <p:sldLayoutId id="2147485149" r:id="rId9"/>
    <p:sldLayoutId id="2147485150" r:id="rId10"/>
    <p:sldLayoutId id="2147485151"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3075" name="Rectangle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
        <p:nvSpPr>
          <p:cNvPr id="1028" name="Rectangle 7"/>
          <p:cNvSpPr>
            <a:spLocks noChangeArrowheads="1"/>
          </p:cNvSpPr>
          <p:nvPr/>
        </p:nvSpPr>
        <p:spPr bwMode="auto">
          <a:xfrm>
            <a:off x="7286625" y="363538"/>
            <a:ext cx="1389063" cy="349250"/>
          </a:xfrm>
          <a:prstGeom prst="rect">
            <a:avLst/>
          </a:prstGeom>
          <a:gradFill rotWithShape="1">
            <a:gsLst>
              <a:gs pos="0">
                <a:srgbClr val="FFFFFF"/>
              </a:gs>
              <a:gs pos="100000">
                <a:srgbClr val="DDDDDD"/>
              </a:gs>
            </a:gsLst>
            <a:lin ang="0" scaled="1"/>
          </a:gradFill>
          <a:ln w="9525" cmpd="sng">
            <a:solidFill>
              <a:srgbClr val="969696"/>
            </a:solidFill>
            <a:prstDash val="dash"/>
            <a:miter lim="800000"/>
            <a:headEnd/>
            <a:tailEnd/>
          </a:ln>
        </p:spPr>
        <p:txBody>
          <a:bodyPr wrap="none"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a:defRPr/>
            </a:pPr>
            <a:r>
              <a:rPr lang="de-DE" altLang="en-US" sz="1400" b="1" smtClean="0">
                <a:latin typeface="ＭＳ Ｐゴシック" panose="020B0600070205080204" pitchFamily="50" charset="-128"/>
                <a:ea typeface="ＭＳ Ｐゴシック" panose="020B0600070205080204" pitchFamily="50" charset="-128"/>
              </a:rPr>
              <a:t>LOGO</a:t>
            </a:r>
          </a:p>
        </p:txBody>
      </p:sp>
    </p:spTree>
  </p:cSld>
  <p:clrMap bg1="lt1" tx1="dk1" bg2="lt2" tx2="dk2" accent1="accent1" accent2="accent2" accent3="accent3" accent4="accent4" accent5="accent5" accent6="accent6" hlink="hlink" folHlink="folHlink"/>
  <p:sldLayoutIdLst>
    <p:sldLayoutId id="2147485182" r:id="rId1"/>
    <p:sldLayoutId id="2147485152" r:id="rId2"/>
    <p:sldLayoutId id="2147485153" r:id="rId3"/>
    <p:sldLayoutId id="2147485154" r:id="rId4"/>
    <p:sldLayoutId id="2147485155" r:id="rId5"/>
    <p:sldLayoutId id="2147485156" r:id="rId6"/>
    <p:sldLayoutId id="2147485157" r:id="rId7"/>
    <p:sldLayoutId id="2147485158" r:id="rId8"/>
    <p:sldLayoutId id="2147485159" r:id="rId9"/>
    <p:sldLayoutId id="2147485160" r:id="rId10"/>
    <p:sldLayoutId id="2147485161"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4099" name="Rectangle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
        <p:nvSpPr>
          <p:cNvPr id="1028" name="Rectangle 7"/>
          <p:cNvSpPr>
            <a:spLocks noChangeArrowheads="1"/>
          </p:cNvSpPr>
          <p:nvPr/>
        </p:nvSpPr>
        <p:spPr bwMode="auto">
          <a:xfrm>
            <a:off x="7286625" y="363538"/>
            <a:ext cx="1389063" cy="349250"/>
          </a:xfrm>
          <a:prstGeom prst="rect">
            <a:avLst/>
          </a:prstGeom>
          <a:gradFill rotWithShape="1">
            <a:gsLst>
              <a:gs pos="0">
                <a:srgbClr val="FFFFFF"/>
              </a:gs>
              <a:gs pos="100000">
                <a:srgbClr val="DDDDDD"/>
              </a:gs>
            </a:gsLst>
            <a:lin ang="0" scaled="1"/>
          </a:gradFill>
          <a:ln w="9525" cmpd="sng">
            <a:solidFill>
              <a:srgbClr val="969696"/>
            </a:solidFill>
            <a:prstDash val="dash"/>
            <a:miter lim="800000"/>
            <a:headEnd/>
            <a:tailEnd/>
          </a:ln>
        </p:spPr>
        <p:txBody>
          <a:bodyPr wrap="none"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a:defRPr/>
            </a:pPr>
            <a:r>
              <a:rPr lang="de-DE" altLang="en-US" sz="1400" b="1" smtClean="0">
                <a:latin typeface="ＭＳ Ｐゴシック" panose="020B0600070205080204" pitchFamily="50" charset="-128"/>
                <a:ea typeface="ＭＳ Ｐゴシック" panose="020B0600070205080204" pitchFamily="50" charset="-128"/>
              </a:rPr>
              <a:t>LOGO</a:t>
            </a:r>
          </a:p>
        </p:txBody>
      </p:sp>
    </p:spTree>
  </p:cSld>
  <p:clrMap bg1="lt1" tx1="dk1" bg2="lt2" tx2="dk2" accent1="accent1" accent2="accent2" accent3="accent3" accent4="accent4" accent5="accent5" accent6="accent6" hlink="hlink" folHlink="folHlink"/>
  <p:sldLayoutIdLst>
    <p:sldLayoutId id="2147485183" r:id="rId1"/>
    <p:sldLayoutId id="2147485162" r:id="rId2"/>
    <p:sldLayoutId id="2147485163" r:id="rId3"/>
    <p:sldLayoutId id="2147485164" r:id="rId4"/>
    <p:sldLayoutId id="2147485165" r:id="rId5"/>
    <p:sldLayoutId id="2147485166" r:id="rId6"/>
    <p:sldLayoutId id="2147485167" r:id="rId7"/>
    <p:sldLayoutId id="2147485168" r:id="rId8"/>
    <p:sldLayoutId id="2147485169" r:id="rId9"/>
    <p:sldLayoutId id="2147485170" r:id="rId10"/>
    <p:sldLayoutId id="2147485171"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5E48206-6208-4002-9AF5-B38F54CDB384}" type="datetimeFigureOut">
              <a:rPr lang="en-US" dirty="0"/>
              <a:t>3/6/2019</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419925"/>
      </p:ext>
    </p:extLst>
  </p:cSld>
  <p:clrMap bg1="lt1" tx1="dk1" bg2="lt2" tx2="dk2" accent1="accent1" accent2="accent2" accent3="accent3" accent4="accent4" accent5="accent5" accent6="accent6" hlink="hlink" folHlink="folHlink"/>
  <p:sldLayoutIdLst>
    <p:sldLayoutId id="2147485359" r:id="rId1"/>
    <p:sldLayoutId id="2147485360" r:id="rId2"/>
    <p:sldLayoutId id="2147485361" r:id="rId3"/>
    <p:sldLayoutId id="2147485362" r:id="rId4"/>
    <p:sldLayoutId id="2147485363" r:id="rId5"/>
    <p:sldLayoutId id="2147485364" r:id="rId6"/>
    <p:sldLayoutId id="2147485365" r:id="rId7"/>
    <p:sldLayoutId id="2147485366" r:id="rId8"/>
    <p:sldLayoutId id="2147485367" r:id="rId9"/>
    <p:sldLayoutId id="2147485368" r:id="rId10"/>
    <p:sldLayoutId id="2147485369" r:id="rId11"/>
  </p:sldLayoutIdLst>
  <p:transition>
    <p:fade/>
  </p:transition>
  <p:timing>
    <p:tnLst>
      <p:par>
        <p:cTn id="1" dur="indefinite" restart="never" nodeType="tmRoot"/>
      </p:par>
    </p:tnLst>
  </p:timing>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8.xml"/><Relationship Id="rId1" Type="http://schemas.openxmlformats.org/officeDocument/2006/relationships/slideLayout" Target="../slideLayouts/slideLayout50.xml"/><Relationship Id="rId4" Type="http://schemas.openxmlformats.org/officeDocument/2006/relationships/image" Target="../media/image6.gi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15616" y="1863386"/>
            <a:ext cx="3672763" cy="707886"/>
          </a:xfrm>
          <a:prstGeom prst="rect">
            <a:avLst/>
          </a:prstGeom>
        </p:spPr>
        <p:txBody>
          <a:bodyPr wrap="square">
            <a:spAutoFit/>
          </a:bodyPr>
          <a:lstStyle/>
          <a:p>
            <a:r>
              <a:rPr lang="ja-JP" altLang="en-US" sz="4000" b="1" dirty="0" smtClean="0">
                <a:latin typeface="+mj-ea"/>
                <a:ea typeface="+mj-ea"/>
              </a:rPr>
              <a:t>校内研修</a:t>
            </a:r>
            <a:endParaRPr lang="en-US" altLang="ja-JP" sz="4000" b="1" dirty="0">
              <a:latin typeface="+mj-ea"/>
              <a:ea typeface="+mj-ea"/>
            </a:endParaRPr>
          </a:p>
        </p:txBody>
      </p:sp>
      <p:sp>
        <p:nvSpPr>
          <p:cNvPr id="10" name="正方形/長方形 9"/>
          <p:cNvSpPr/>
          <p:nvPr/>
        </p:nvSpPr>
        <p:spPr>
          <a:xfrm>
            <a:off x="0" y="2859444"/>
            <a:ext cx="9144000" cy="1446550"/>
          </a:xfrm>
          <a:prstGeom prst="rect">
            <a:avLst/>
          </a:prstGeom>
        </p:spPr>
        <p:txBody>
          <a:bodyPr wrap="square">
            <a:spAutoFit/>
          </a:bodyPr>
          <a:lstStyle/>
          <a:p>
            <a:pPr algn="ctr"/>
            <a:r>
              <a:rPr lang="ja-JP" altLang="en-US" sz="4400" b="1" dirty="0">
                <a:latin typeface="+mn-ea"/>
              </a:rPr>
              <a:t>道徳科の授業づくりに</a:t>
            </a:r>
            <a:r>
              <a:rPr lang="ja-JP" altLang="en-US" sz="4400" b="1" dirty="0" smtClean="0">
                <a:latin typeface="+mn-ea"/>
              </a:rPr>
              <a:t>ついて</a:t>
            </a:r>
            <a:endParaRPr lang="en-US" altLang="ja-JP" sz="4400" b="1" dirty="0" smtClean="0">
              <a:latin typeface="+mn-ea"/>
            </a:endParaRPr>
          </a:p>
          <a:p>
            <a:pPr algn="ctr"/>
            <a:r>
              <a:rPr lang="ja-JP" altLang="en-US" sz="4400" b="1" dirty="0" smtClean="0">
                <a:latin typeface="+mn-ea"/>
              </a:rPr>
              <a:t>（説明）</a:t>
            </a:r>
            <a:endParaRPr lang="en-US" altLang="ja-JP" sz="4400" b="1" dirty="0">
              <a:latin typeface="+mn-ea"/>
            </a:endParaRPr>
          </a:p>
        </p:txBody>
      </p:sp>
      <p:sp>
        <p:nvSpPr>
          <p:cNvPr id="14" name="タイトル 1"/>
          <p:cNvSpPr txBox="1">
            <a:spLocks/>
          </p:cNvSpPr>
          <p:nvPr/>
        </p:nvSpPr>
        <p:spPr>
          <a:xfrm>
            <a:off x="1387640" y="5385623"/>
            <a:ext cx="6432413" cy="432048"/>
          </a:xfrm>
          <a:prstGeom prst="rect">
            <a:avLst/>
          </a:prstGeom>
          <a:noFill/>
          <a:ln w="57150">
            <a:noFill/>
          </a:ln>
        </p:spPr>
        <p:txBody>
          <a:bodyPr vert="horz" lIns="68580" tIns="34290" rIns="68580" bIns="3429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100" dirty="0">
                <a:latin typeface="HGｺﾞｼｯｸE" pitchFamily="49" charset="-128"/>
                <a:ea typeface="HGｺﾞｼｯｸE" pitchFamily="49" charset="-128"/>
              </a:rPr>
              <a:t>北海道教育研究所</a:t>
            </a:r>
            <a:r>
              <a:rPr lang="ja-JP" altLang="en-US" sz="2100" dirty="0" smtClean="0">
                <a:latin typeface="HGｺﾞｼｯｸE" pitchFamily="49" charset="-128"/>
                <a:ea typeface="HGｺﾞｼｯｸE" pitchFamily="49" charset="-128"/>
              </a:rPr>
              <a:t>連盟共同研究推進委員会</a:t>
            </a:r>
            <a:endParaRPr lang="ja-JP" altLang="en-US" sz="2100" dirty="0">
              <a:latin typeface="HGｺﾞｼｯｸE" pitchFamily="49" charset="-128"/>
              <a:ea typeface="HGｺﾞｼｯｸE" pitchFamily="49" charset="-128"/>
            </a:endParaRPr>
          </a:p>
        </p:txBody>
      </p:sp>
      <p:sp>
        <p:nvSpPr>
          <p:cNvPr id="2" name="スライド番号プレースホルダー 1"/>
          <p:cNvSpPr>
            <a:spLocks noGrp="1"/>
          </p:cNvSpPr>
          <p:nvPr>
            <p:ph type="sldNum" sz="quarter" idx="12"/>
          </p:nvPr>
        </p:nvSpPr>
        <p:spPr/>
        <p:txBody>
          <a:bodyPr/>
          <a:lstStyle/>
          <a:p>
            <a:fld id="{C8044EDC-9959-4724-927D-2F88A09DAD70}" type="slidenum">
              <a:rPr kumimoji="1" lang="ja-JP" altLang="en-US" smtClean="0"/>
              <a:t>1</a:t>
            </a:fld>
            <a:endParaRPr kumimoji="1" lang="ja-JP" altLang="en-US" dirty="0"/>
          </a:p>
        </p:txBody>
      </p:sp>
    </p:spTree>
    <p:extLst>
      <p:ext uri="{BB962C8B-B14F-4D97-AF65-F5344CB8AC3E}">
        <p14:creationId xmlns:p14="http://schemas.microsoft.com/office/powerpoint/2010/main" val="2240779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10</a:t>
            </a:fld>
            <a:endParaRPr lang="en-US" dirty="0"/>
          </a:p>
        </p:txBody>
      </p:sp>
      <p:sp>
        <p:nvSpPr>
          <p:cNvPr id="3" name="正方形/長方形 2"/>
          <p:cNvSpPr/>
          <p:nvPr/>
        </p:nvSpPr>
        <p:spPr>
          <a:xfrm>
            <a:off x="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4" name="正方形/長方形 3"/>
          <p:cNvSpPr/>
          <p:nvPr/>
        </p:nvSpPr>
        <p:spPr>
          <a:xfrm>
            <a:off x="179512" y="1128176"/>
            <a:ext cx="8964488" cy="4524315"/>
          </a:xfrm>
          <a:prstGeom prst="rect">
            <a:avLst/>
          </a:prstGeom>
        </p:spPr>
        <p:txBody>
          <a:bodyPr wrap="square">
            <a:spAutoFit/>
          </a:bodyPr>
          <a:lstStyle/>
          <a:p>
            <a:r>
              <a:rPr lang="ja-JP" altLang="en-US" sz="3600" dirty="0">
                <a:latin typeface="ＭＳ ゴシック" panose="020B0609070205080204" pitchFamily="49" charset="-128"/>
                <a:ea typeface="ＭＳ ゴシック" panose="020B0609070205080204" pitchFamily="49" charset="-128"/>
              </a:rPr>
              <a:t>①道徳的諸価値についての</a:t>
            </a:r>
            <a:r>
              <a:rPr lang="ja-JP" altLang="en-US" sz="3600" dirty="0" smtClean="0">
                <a:latin typeface="ＭＳ ゴシック" panose="020B0609070205080204" pitchFamily="49" charset="-128"/>
                <a:ea typeface="ＭＳ ゴシック" panose="020B0609070205080204" pitchFamily="49" charset="-128"/>
              </a:rPr>
              <a:t>理解</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smtClean="0">
                <a:latin typeface="ＭＳ ゴシック" panose="020B0609070205080204" pitchFamily="49" charset="-128"/>
                <a:ea typeface="ＭＳ ゴシック" panose="020B0609070205080204" pitchFamily="49" charset="-128"/>
              </a:rPr>
              <a:t>②</a:t>
            </a:r>
            <a:r>
              <a:rPr lang="ja-JP" altLang="en-US" sz="3600" dirty="0">
                <a:latin typeface="ＭＳ ゴシック" panose="020B0609070205080204" pitchFamily="49" charset="-128"/>
                <a:ea typeface="ＭＳ ゴシック" panose="020B0609070205080204" pitchFamily="49" charset="-128"/>
              </a:rPr>
              <a:t>自己を</a:t>
            </a:r>
            <a:r>
              <a:rPr lang="ja-JP" altLang="en-US" sz="3600" dirty="0" smtClean="0">
                <a:latin typeface="ＭＳ ゴシック" panose="020B0609070205080204" pitchFamily="49" charset="-128"/>
                <a:ea typeface="ＭＳ ゴシック" panose="020B0609070205080204" pitchFamily="49" charset="-128"/>
              </a:rPr>
              <a:t>見つめ</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smtClean="0">
                <a:latin typeface="ＭＳ ゴシック" panose="020B0609070205080204" pitchFamily="49" charset="-128"/>
                <a:ea typeface="ＭＳ ゴシック" panose="020B0609070205080204" pitchFamily="49" charset="-128"/>
              </a:rPr>
              <a:t>③</a:t>
            </a:r>
            <a:r>
              <a:rPr lang="ja-JP" altLang="en-US" sz="3600" dirty="0">
                <a:latin typeface="ＭＳ ゴシック" panose="020B0609070205080204" pitchFamily="49" charset="-128"/>
                <a:ea typeface="ＭＳ ゴシック" panose="020B0609070205080204" pitchFamily="49" charset="-128"/>
              </a:rPr>
              <a:t>物事を（広い視野から）多面的・</a:t>
            </a:r>
            <a:r>
              <a:rPr lang="ja-JP" altLang="en-US" sz="3600" dirty="0" smtClean="0">
                <a:latin typeface="ＭＳ ゴシック" panose="020B0609070205080204" pitchFamily="49" charset="-128"/>
                <a:ea typeface="ＭＳ ゴシック" panose="020B0609070205080204" pitchFamily="49" charset="-128"/>
              </a:rPr>
              <a:t>多角的</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に考え</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smtClean="0">
                <a:latin typeface="ＭＳ ゴシック" panose="020B0609070205080204" pitchFamily="49" charset="-128"/>
                <a:ea typeface="ＭＳ ゴシック" panose="020B0609070205080204" pitchFamily="49" charset="-128"/>
              </a:rPr>
              <a:t>④</a:t>
            </a:r>
            <a:r>
              <a:rPr lang="ja-JP" altLang="en-US" sz="3600" dirty="0">
                <a:latin typeface="ＭＳ ゴシック" panose="020B0609070205080204" pitchFamily="49" charset="-128"/>
                <a:ea typeface="ＭＳ ゴシック" panose="020B0609070205080204" pitchFamily="49" charset="-128"/>
              </a:rPr>
              <a:t>自己の</a:t>
            </a:r>
            <a:r>
              <a:rPr lang="ja-JP" altLang="en-US" sz="3600" dirty="0" smtClean="0">
                <a:latin typeface="ＭＳ ゴシック" panose="020B0609070205080204" pitchFamily="49" charset="-128"/>
                <a:ea typeface="ＭＳ ゴシック" panose="020B0609070205080204" pitchFamily="49" charset="-128"/>
              </a:rPr>
              <a:t>生き方（人間</a:t>
            </a:r>
            <a:r>
              <a:rPr lang="ja-JP" altLang="en-US" sz="3600" dirty="0">
                <a:latin typeface="ＭＳ ゴシック" panose="020B0609070205080204" pitchFamily="49" charset="-128"/>
                <a:ea typeface="ＭＳ ゴシック" panose="020B0609070205080204" pitchFamily="49" charset="-128"/>
              </a:rPr>
              <a:t>としての生き方）</a:t>
            </a:r>
            <a:r>
              <a:rPr lang="ja-JP" altLang="en-US" sz="3600" dirty="0" smtClean="0">
                <a:latin typeface="ＭＳ ゴシック" panose="020B0609070205080204" pitchFamily="49" charset="-128"/>
                <a:ea typeface="ＭＳ ゴシック" panose="020B0609070205080204" pitchFamily="49" charset="-128"/>
              </a:rPr>
              <a:t>に</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　</a:t>
            </a:r>
            <a:r>
              <a:rPr lang="ja-JP" altLang="en-US" sz="3600" dirty="0" smtClean="0">
                <a:latin typeface="ＭＳ ゴシック" panose="020B0609070205080204" pitchFamily="49" charset="-128"/>
                <a:ea typeface="ＭＳ ゴシック" panose="020B0609070205080204" pitchFamily="49" charset="-128"/>
              </a:rPr>
              <a:t>ついて</a:t>
            </a:r>
            <a:r>
              <a:rPr lang="ja-JP" altLang="en-US" sz="3600" dirty="0">
                <a:latin typeface="ＭＳ ゴシック" panose="020B0609070205080204" pitchFamily="49" charset="-128"/>
                <a:ea typeface="ＭＳ ゴシック" panose="020B0609070205080204" pitchFamily="49" charset="-128"/>
              </a:rPr>
              <a:t>の考えを</a:t>
            </a:r>
            <a:r>
              <a:rPr lang="ja-JP" altLang="en-US" sz="3600" dirty="0" smtClean="0">
                <a:latin typeface="ＭＳ ゴシック" panose="020B0609070205080204" pitchFamily="49" charset="-128"/>
                <a:ea typeface="ＭＳ ゴシック" panose="020B0609070205080204" pitchFamily="49" charset="-128"/>
              </a:rPr>
              <a:t>深める</a:t>
            </a:r>
            <a:endParaRPr lang="en-US" altLang="ja-JP" sz="3600" dirty="0" smtClean="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⑤道徳性を養う</a:t>
            </a:r>
            <a:endParaRPr lang="en-US" altLang="ja-JP" sz="3600" dirty="0" smtClean="0">
              <a:latin typeface="ＭＳ ゴシック" panose="020B0609070205080204" pitchFamily="49" charset="-128"/>
              <a:ea typeface="ＭＳ ゴシック" panose="020B0609070205080204" pitchFamily="49" charset="-128"/>
            </a:endParaRPr>
          </a:p>
          <a:p>
            <a:endParaRPr lang="ja-JP" altLang="en-US" sz="3600" dirty="0"/>
          </a:p>
        </p:txBody>
      </p:sp>
      <p:sp>
        <p:nvSpPr>
          <p:cNvPr id="5" name="正方形/長方形 4"/>
          <p:cNvSpPr/>
          <p:nvPr/>
        </p:nvSpPr>
        <p:spPr>
          <a:xfrm>
            <a:off x="84496" y="755220"/>
            <a:ext cx="3070071"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道徳科の目標から</a:t>
            </a:r>
            <a:endParaRPr lang="ja-JP" altLang="en-US" sz="2400" spc="-15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4070295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5"/>
          <p:cNvSpPr txBox="1">
            <a:spLocks noChangeArrowheads="1"/>
          </p:cNvSpPr>
          <p:nvPr/>
        </p:nvSpPr>
        <p:spPr bwMode="auto">
          <a:xfrm>
            <a:off x="147677" y="927259"/>
            <a:ext cx="8572500" cy="571500"/>
          </a:xfrm>
          <a:prstGeom prst="rect">
            <a:avLst/>
          </a:prstGeom>
          <a:noFill/>
          <a:ln w="9525">
            <a:noFill/>
            <a:miter lim="800000"/>
            <a:headEnd/>
            <a:tailEnd/>
          </a:ln>
        </p:spPr>
        <p:txBody>
          <a:bodyPr lIns="74295" tIns="8890" rIns="74295" bIns="8890"/>
          <a:lstStyle/>
          <a:p>
            <a:pPr algn="just" fontAlgn="auto">
              <a:spcBef>
                <a:spcPts val="0"/>
              </a:spcBef>
              <a:spcAft>
                <a:spcPts val="0"/>
              </a:spcAft>
              <a:defRPr/>
            </a:pPr>
            <a:r>
              <a:rPr kumimoji="0" lang="ja-JP" altLang="en-US" sz="4000" u="sng" dirty="0" smtClean="0">
                <a:solidFill>
                  <a:srgbClr val="C00000"/>
                </a:solidFill>
                <a:latin typeface="+mn-ea"/>
                <a:ea typeface="+mn-ea"/>
              </a:rPr>
              <a:t>①道徳的諸価値の理解</a:t>
            </a:r>
            <a:endParaRPr kumimoji="0" lang="ja-JP" altLang="en-US" sz="4000" u="sng" dirty="0">
              <a:solidFill>
                <a:srgbClr val="C00000"/>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ja-JP" altLang="en-US"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p:txBody>
      </p:sp>
      <p:sp>
        <p:nvSpPr>
          <p:cNvPr id="5" name="正方形/長方形 4"/>
          <p:cNvSpPr/>
          <p:nvPr/>
        </p:nvSpPr>
        <p:spPr>
          <a:xfrm>
            <a:off x="146501" y="1453083"/>
            <a:ext cx="8515350" cy="1200329"/>
          </a:xfrm>
          <a:prstGeom prst="rect">
            <a:avLst/>
          </a:prstGeom>
        </p:spPr>
        <p:txBody>
          <a:bodyPr wrap="square">
            <a:spAutoFit/>
          </a:bodyPr>
          <a:lstStyle/>
          <a:p>
            <a:pPr marL="571500" indent="-571500" algn="just" fontAlgn="auto">
              <a:spcBef>
                <a:spcPts val="0"/>
              </a:spcBef>
              <a:spcAft>
                <a:spcPts val="0"/>
              </a:spcAft>
              <a:buFont typeface="Wingdings" panose="05000000000000000000" pitchFamily="2" charset="2"/>
              <a:buChar char="l"/>
              <a:defRPr/>
            </a:pPr>
            <a:r>
              <a:rPr kumimoji="0" lang="ja-JP" altLang="en-US" sz="3600" spc="-300" dirty="0" smtClean="0">
                <a:solidFill>
                  <a:prstClr val="black"/>
                </a:solidFill>
                <a:latin typeface="+mn-ea"/>
                <a:ea typeface="+mn-ea"/>
              </a:rPr>
              <a:t>人間としてよりよく生きる上で大切なことであると理解すること</a:t>
            </a:r>
            <a:endParaRPr kumimoji="0" lang="ja-JP" altLang="en-US" sz="3600" spc="-300" dirty="0">
              <a:solidFill>
                <a:prstClr val="black"/>
              </a:solidFill>
              <a:latin typeface="+mn-ea"/>
              <a:ea typeface="+mn-ea"/>
            </a:endParaRPr>
          </a:p>
        </p:txBody>
      </p:sp>
      <p:sp>
        <p:nvSpPr>
          <p:cNvPr id="6" name="正方形/長方形 5"/>
          <p:cNvSpPr/>
          <p:nvPr/>
        </p:nvSpPr>
        <p:spPr>
          <a:xfrm>
            <a:off x="146501" y="2761360"/>
            <a:ext cx="8773898" cy="1200329"/>
          </a:xfrm>
          <a:prstGeom prst="rect">
            <a:avLst/>
          </a:prstGeom>
        </p:spPr>
        <p:txBody>
          <a:bodyPr wrap="square">
            <a:spAutoFit/>
          </a:bodyPr>
          <a:lstStyle/>
          <a:p>
            <a:pPr marL="571500" indent="-571500">
              <a:buFont typeface="Wingdings" panose="05000000000000000000" pitchFamily="2" charset="2"/>
              <a:buChar char="l"/>
              <a:defRPr/>
            </a:pPr>
            <a:r>
              <a:rPr kumimoji="0" lang="ja-JP" altLang="en-US" sz="3600" spc="-300" dirty="0" smtClean="0">
                <a:solidFill>
                  <a:prstClr val="black"/>
                </a:solidFill>
                <a:latin typeface="+mn-ea"/>
                <a:ea typeface="+mn-ea"/>
              </a:rPr>
              <a:t>大切であってもなかなか実現することができない人間の弱さなども理解すること</a:t>
            </a:r>
            <a:endParaRPr lang="ja-JP" altLang="en-US" sz="3600" spc="-300" dirty="0">
              <a:solidFill>
                <a:prstClr val="black"/>
              </a:solidFill>
              <a:latin typeface="+mn-ea"/>
              <a:ea typeface="+mn-ea"/>
            </a:endParaRPr>
          </a:p>
        </p:txBody>
      </p:sp>
      <p:sp>
        <p:nvSpPr>
          <p:cNvPr id="7" name="正方形/長方形 6"/>
          <p:cNvSpPr/>
          <p:nvPr/>
        </p:nvSpPr>
        <p:spPr>
          <a:xfrm>
            <a:off x="146501" y="4469001"/>
            <a:ext cx="8571424" cy="1754326"/>
          </a:xfrm>
          <a:prstGeom prst="rect">
            <a:avLst/>
          </a:prstGeom>
        </p:spPr>
        <p:txBody>
          <a:bodyPr wrap="square">
            <a:spAutoFit/>
          </a:bodyPr>
          <a:lstStyle/>
          <a:p>
            <a:pPr marL="571500" indent="-571500" fontAlgn="auto">
              <a:spcBef>
                <a:spcPts val="0"/>
              </a:spcBef>
              <a:spcAft>
                <a:spcPts val="0"/>
              </a:spcAft>
              <a:buFont typeface="Wingdings" panose="05000000000000000000" pitchFamily="2" charset="2"/>
              <a:buChar char="l"/>
              <a:defRPr/>
            </a:pPr>
            <a:r>
              <a:rPr kumimoji="0" lang="ja-JP" altLang="en-US" sz="3600" spc="-300" dirty="0" smtClean="0">
                <a:solidFill>
                  <a:prstClr val="black"/>
                </a:solidFill>
                <a:latin typeface="+mn-ea"/>
                <a:ea typeface="+mn-ea"/>
              </a:rPr>
              <a:t>道徳的価値を実現したり、実現できなかったりする場合の考え方、感じ方は多様であるということを理解すること</a:t>
            </a:r>
            <a:endParaRPr kumimoji="0" lang="ja-JP" altLang="en-US" sz="3600" spc="-300" dirty="0">
              <a:solidFill>
                <a:prstClr val="black"/>
              </a:solidFill>
              <a:latin typeface="+mn-ea"/>
              <a:ea typeface="+mn-ea"/>
            </a:endParaRPr>
          </a:p>
        </p:txBody>
      </p:sp>
      <p:sp>
        <p:nvSpPr>
          <p:cNvPr id="8" name="テキスト ボックス 7"/>
          <p:cNvSpPr txBox="1"/>
          <p:nvPr/>
        </p:nvSpPr>
        <p:spPr>
          <a:xfrm>
            <a:off x="91208" y="6441717"/>
            <a:ext cx="6280992"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　から</a:t>
            </a:r>
            <a:endParaRPr lang="ja-JP" altLang="en-US" dirty="0">
              <a:solidFill>
                <a:prstClr val="black"/>
              </a:solidFill>
            </a:endParaRPr>
          </a:p>
        </p:txBody>
      </p:sp>
      <p:sp>
        <p:nvSpPr>
          <p:cNvPr id="10" name="正方形/長方形 9"/>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11" name="角丸四角形 10"/>
          <p:cNvSpPr/>
          <p:nvPr/>
        </p:nvSpPr>
        <p:spPr>
          <a:xfrm>
            <a:off x="5635216" y="2115935"/>
            <a:ext cx="2537184" cy="592985"/>
          </a:xfrm>
          <a:prstGeom prst="roundRect">
            <a:avLst>
              <a:gd name="adj" fmla="val 48931"/>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3600" b="1" dirty="0" smtClean="0">
                <a:solidFill>
                  <a:schemeClr val="bg1"/>
                </a:solidFill>
              </a:rPr>
              <a:t>価値理解</a:t>
            </a:r>
            <a:endParaRPr kumimoji="1" lang="ja-JP" altLang="en-US" sz="3600" b="1" dirty="0">
              <a:solidFill>
                <a:schemeClr val="bg1"/>
              </a:solidFill>
            </a:endParaRPr>
          </a:p>
        </p:txBody>
      </p:sp>
      <p:sp>
        <p:nvSpPr>
          <p:cNvPr id="12" name="角丸四角形 11"/>
          <p:cNvSpPr/>
          <p:nvPr/>
        </p:nvSpPr>
        <p:spPr>
          <a:xfrm>
            <a:off x="5693491" y="3933056"/>
            <a:ext cx="2537184" cy="592985"/>
          </a:xfrm>
          <a:prstGeom prst="roundRect">
            <a:avLst>
              <a:gd name="adj" fmla="val 48931"/>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3600" b="1" dirty="0" smtClean="0">
                <a:solidFill>
                  <a:schemeClr val="bg1"/>
                </a:solidFill>
              </a:rPr>
              <a:t>人間理解</a:t>
            </a:r>
            <a:endParaRPr kumimoji="1" lang="ja-JP" altLang="en-US" sz="3600" b="1" dirty="0">
              <a:solidFill>
                <a:schemeClr val="bg1"/>
              </a:solidFill>
            </a:endParaRPr>
          </a:p>
        </p:txBody>
      </p:sp>
      <p:sp>
        <p:nvSpPr>
          <p:cNvPr id="13" name="角丸四角形 12"/>
          <p:cNvSpPr/>
          <p:nvPr/>
        </p:nvSpPr>
        <p:spPr>
          <a:xfrm>
            <a:off x="5693491" y="5630342"/>
            <a:ext cx="2537184" cy="592985"/>
          </a:xfrm>
          <a:prstGeom prst="roundRect">
            <a:avLst>
              <a:gd name="adj" fmla="val 48931"/>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3600" b="1" dirty="0" smtClean="0">
                <a:solidFill>
                  <a:schemeClr val="bg1"/>
                </a:solidFill>
              </a:rPr>
              <a:t>他者理解</a:t>
            </a:r>
            <a:endParaRPr kumimoji="1" lang="ja-JP" altLang="en-US" sz="3600" b="1" dirty="0">
              <a:solidFill>
                <a:schemeClr val="bg1"/>
              </a:solidFill>
            </a:endParaRPr>
          </a:p>
        </p:txBody>
      </p:sp>
      <p:sp>
        <p:nvSpPr>
          <p:cNvPr id="2" name="スライド番号プレースホルダー 1"/>
          <p:cNvSpPr>
            <a:spLocks noGrp="1"/>
          </p:cNvSpPr>
          <p:nvPr>
            <p:ph type="sldNum" sz="quarter" idx="12"/>
          </p:nvPr>
        </p:nvSpPr>
        <p:spPr/>
        <p:txBody>
          <a:bodyPr/>
          <a:lstStyle/>
          <a:p>
            <a:pPr>
              <a:defRPr/>
            </a:pPr>
            <a:fld id="{D3A238DF-3B05-4E1F-B7ED-2665021CF29F}" type="slidenum">
              <a:rPr lang="ja-JP" altLang="zh-CN" smtClean="0"/>
              <a:pPr>
                <a:defRPr/>
              </a:pPr>
              <a:t>11</a:t>
            </a:fld>
            <a:endParaRPr lang="ja-JP" altLang="zh-CN" dirty="0"/>
          </a:p>
        </p:txBody>
      </p:sp>
      <p:sp>
        <p:nvSpPr>
          <p:cNvPr id="14" name="正方形/長方形 13"/>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51309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5"/>
          <p:cNvSpPr txBox="1">
            <a:spLocks noChangeArrowheads="1"/>
          </p:cNvSpPr>
          <p:nvPr/>
        </p:nvSpPr>
        <p:spPr bwMode="auto">
          <a:xfrm>
            <a:off x="147677" y="927259"/>
            <a:ext cx="8572500" cy="571500"/>
          </a:xfrm>
          <a:prstGeom prst="rect">
            <a:avLst/>
          </a:prstGeom>
          <a:noFill/>
          <a:ln w="9525">
            <a:noFill/>
            <a:miter lim="800000"/>
            <a:headEnd/>
            <a:tailEnd/>
          </a:ln>
        </p:spPr>
        <p:txBody>
          <a:bodyPr lIns="74295" tIns="8890" rIns="74295" bIns="8890"/>
          <a:lstStyle/>
          <a:p>
            <a:pPr algn="just" fontAlgn="auto">
              <a:spcBef>
                <a:spcPts val="0"/>
              </a:spcBef>
              <a:spcAft>
                <a:spcPts val="0"/>
              </a:spcAft>
              <a:defRPr/>
            </a:pPr>
            <a:r>
              <a:rPr kumimoji="0" lang="ja-JP" altLang="en-US" sz="4000" u="sng" dirty="0" smtClean="0">
                <a:solidFill>
                  <a:srgbClr val="C00000"/>
                </a:solidFill>
                <a:latin typeface="+mn-ea"/>
                <a:ea typeface="+mn-ea"/>
              </a:rPr>
              <a:t>①道徳的諸価値の理解</a:t>
            </a:r>
            <a:endParaRPr kumimoji="0" lang="ja-JP" altLang="en-US" sz="4000" u="sng" dirty="0">
              <a:solidFill>
                <a:srgbClr val="C00000"/>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ja-JP" altLang="en-US"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p:txBody>
      </p:sp>
      <p:sp>
        <p:nvSpPr>
          <p:cNvPr id="5" name="正方形/長方形 4"/>
          <p:cNvSpPr/>
          <p:nvPr/>
        </p:nvSpPr>
        <p:spPr>
          <a:xfrm>
            <a:off x="146501" y="1453083"/>
            <a:ext cx="8515350" cy="1200329"/>
          </a:xfrm>
          <a:prstGeom prst="rect">
            <a:avLst/>
          </a:prstGeom>
        </p:spPr>
        <p:txBody>
          <a:bodyPr wrap="square">
            <a:spAutoFit/>
          </a:bodyPr>
          <a:lstStyle/>
          <a:p>
            <a:pPr marL="571500" indent="-571500" algn="just" fontAlgn="auto">
              <a:spcBef>
                <a:spcPts val="0"/>
              </a:spcBef>
              <a:spcAft>
                <a:spcPts val="0"/>
              </a:spcAft>
              <a:buFont typeface="Wingdings" panose="05000000000000000000" pitchFamily="2" charset="2"/>
              <a:buChar char="l"/>
              <a:defRPr/>
            </a:pPr>
            <a:r>
              <a:rPr kumimoji="0" lang="ja-JP" altLang="en-US" sz="3600" spc="-300" dirty="0" smtClean="0">
                <a:solidFill>
                  <a:prstClr val="black"/>
                </a:solidFill>
                <a:latin typeface="+mn-ea"/>
                <a:ea typeface="+mn-ea"/>
              </a:rPr>
              <a:t>人間としてよりよく生きる上で大切なことであると理解すること</a:t>
            </a:r>
            <a:endParaRPr kumimoji="0" lang="ja-JP" altLang="en-US" sz="3600" spc="-300" dirty="0">
              <a:solidFill>
                <a:prstClr val="black"/>
              </a:solidFill>
              <a:latin typeface="+mn-ea"/>
              <a:ea typeface="+mn-ea"/>
            </a:endParaRPr>
          </a:p>
        </p:txBody>
      </p:sp>
      <p:sp>
        <p:nvSpPr>
          <p:cNvPr id="10" name="正方形/長方形 9"/>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11" name="角丸四角形 10"/>
          <p:cNvSpPr/>
          <p:nvPr/>
        </p:nvSpPr>
        <p:spPr>
          <a:xfrm>
            <a:off x="6377632" y="2072239"/>
            <a:ext cx="2537184" cy="592985"/>
          </a:xfrm>
          <a:prstGeom prst="roundRect">
            <a:avLst>
              <a:gd name="adj" fmla="val 48931"/>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3600" b="1" dirty="0" smtClean="0">
                <a:solidFill>
                  <a:schemeClr val="bg1"/>
                </a:solidFill>
              </a:rPr>
              <a:t>価値理解</a:t>
            </a:r>
            <a:endParaRPr kumimoji="1" lang="ja-JP" altLang="en-US" sz="3600" b="1" dirty="0">
              <a:solidFill>
                <a:schemeClr val="bg1"/>
              </a:solidFill>
            </a:endParaRPr>
          </a:p>
        </p:txBody>
      </p:sp>
      <p:sp>
        <p:nvSpPr>
          <p:cNvPr id="2" name="スライド番号プレースホルダー 1"/>
          <p:cNvSpPr>
            <a:spLocks noGrp="1"/>
          </p:cNvSpPr>
          <p:nvPr>
            <p:ph type="sldNum" sz="quarter" idx="12"/>
          </p:nvPr>
        </p:nvSpPr>
        <p:spPr/>
        <p:txBody>
          <a:bodyPr/>
          <a:lstStyle/>
          <a:p>
            <a:pPr>
              <a:defRPr/>
            </a:pPr>
            <a:fld id="{D3A238DF-3B05-4E1F-B7ED-2665021CF29F}" type="slidenum">
              <a:rPr lang="ja-JP" altLang="zh-CN" smtClean="0"/>
              <a:pPr>
                <a:defRPr/>
              </a:pPr>
              <a:t>12</a:t>
            </a:fld>
            <a:endParaRPr lang="ja-JP" altLang="zh-CN" dirty="0"/>
          </a:p>
        </p:txBody>
      </p:sp>
      <p:sp>
        <p:nvSpPr>
          <p:cNvPr id="9" name="正方形/長方形 8"/>
          <p:cNvSpPr/>
          <p:nvPr/>
        </p:nvSpPr>
        <p:spPr>
          <a:xfrm>
            <a:off x="193661" y="3352510"/>
            <a:ext cx="8964488" cy="1754326"/>
          </a:xfrm>
          <a:prstGeom prst="rect">
            <a:avLst/>
          </a:prstGeom>
        </p:spPr>
        <p:txBody>
          <a:bodyPr wrap="square">
            <a:spAutoFit/>
          </a:bodyPr>
          <a:lstStyle/>
          <a:p>
            <a:r>
              <a:rPr lang="ja-JP" altLang="en-US" sz="3600" dirty="0" smtClean="0"/>
              <a:t>例えば、</a:t>
            </a:r>
            <a:endParaRPr lang="en-US" altLang="ja-JP" sz="3600" dirty="0" smtClean="0"/>
          </a:p>
          <a:p>
            <a:r>
              <a:rPr lang="ja-JP" altLang="en-US" sz="3600" dirty="0" smtClean="0">
                <a:latin typeface="+mn-ea"/>
              </a:rPr>
              <a:t>正直や感謝は人間として生きていく上で大切な</a:t>
            </a:r>
            <a:r>
              <a:rPr lang="ja-JP" altLang="en-US" sz="3600" dirty="0" smtClean="0">
                <a:latin typeface="+mn-ea"/>
              </a:rPr>
              <a:t>ことであると</a:t>
            </a:r>
            <a:r>
              <a:rPr lang="ja-JP" altLang="en-US" sz="3600" dirty="0" smtClean="0">
                <a:latin typeface="+mn-ea"/>
              </a:rPr>
              <a:t>理解するなど</a:t>
            </a:r>
            <a:endParaRPr lang="ja-JP" altLang="en-US" sz="3600" dirty="0"/>
          </a:p>
        </p:txBody>
      </p:sp>
      <p:sp>
        <p:nvSpPr>
          <p:cNvPr id="12" name="テキスト ボックス 11"/>
          <p:cNvSpPr txBox="1"/>
          <p:nvPr/>
        </p:nvSpPr>
        <p:spPr>
          <a:xfrm>
            <a:off x="0" y="6455579"/>
            <a:ext cx="7565091"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a:t>
            </a:r>
            <a:endParaRPr lang="ja-JP" altLang="en-US" dirty="0">
              <a:solidFill>
                <a:prstClr val="black"/>
              </a:solidFill>
            </a:endParaRPr>
          </a:p>
        </p:txBody>
      </p:sp>
      <p:sp>
        <p:nvSpPr>
          <p:cNvPr id="13" name="正方形/長方形 12"/>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358500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13</a:t>
            </a:fld>
            <a:endParaRPr lang="en-US" dirty="0"/>
          </a:p>
        </p:txBody>
      </p:sp>
      <p:sp>
        <p:nvSpPr>
          <p:cNvPr id="3" name="正方形/長方形 2"/>
          <p:cNvSpPr/>
          <p:nvPr/>
        </p:nvSpPr>
        <p:spPr>
          <a:xfrm>
            <a:off x="193661" y="1612138"/>
            <a:ext cx="8773898" cy="1200329"/>
          </a:xfrm>
          <a:prstGeom prst="rect">
            <a:avLst/>
          </a:prstGeom>
        </p:spPr>
        <p:txBody>
          <a:bodyPr wrap="square">
            <a:spAutoFit/>
          </a:bodyPr>
          <a:lstStyle/>
          <a:p>
            <a:pPr marL="571500" indent="-571500">
              <a:buFont typeface="Wingdings" panose="05000000000000000000" pitchFamily="2" charset="2"/>
              <a:buChar char="l"/>
              <a:defRPr/>
            </a:pPr>
            <a:r>
              <a:rPr kumimoji="0" lang="ja-JP" altLang="en-US" sz="3600" spc="-300" dirty="0" smtClean="0">
                <a:solidFill>
                  <a:prstClr val="black"/>
                </a:solidFill>
                <a:latin typeface="+mn-ea"/>
                <a:ea typeface="+mn-ea"/>
              </a:rPr>
              <a:t>大切であってもなかなか実現することができない人間の弱さなども理解すること</a:t>
            </a:r>
            <a:endParaRPr lang="ja-JP" altLang="en-US" sz="3600" spc="-300" dirty="0">
              <a:solidFill>
                <a:prstClr val="black"/>
              </a:solidFill>
              <a:latin typeface="+mn-ea"/>
              <a:ea typeface="+mn-ea"/>
            </a:endParaRPr>
          </a:p>
        </p:txBody>
      </p:sp>
      <p:sp>
        <p:nvSpPr>
          <p:cNvPr id="4" name="角丸四角形 3"/>
          <p:cNvSpPr/>
          <p:nvPr/>
        </p:nvSpPr>
        <p:spPr>
          <a:xfrm>
            <a:off x="6430375" y="2826755"/>
            <a:ext cx="2537184" cy="592985"/>
          </a:xfrm>
          <a:prstGeom prst="roundRect">
            <a:avLst>
              <a:gd name="adj" fmla="val 48931"/>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3600" b="1" dirty="0" smtClean="0">
                <a:solidFill>
                  <a:schemeClr val="bg1"/>
                </a:solidFill>
              </a:rPr>
              <a:t>人間理解</a:t>
            </a:r>
            <a:endParaRPr kumimoji="1" lang="ja-JP" altLang="en-US" sz="3600" b="1" dirty="0">
              <a:solidFill>
                <a:schemeClr val="bg1"/>
              </a:solidFill>
            </a:endParaRPr>
          </a:p>
        </p:txBody>
      </p:sp>
      <p:sp>
        <p:nvSpPr>
          <p:cNvPr id="5" name="正方形/長方形 4"/>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6" name="Text Box 15"/>
          <p:cNvSpPr txBox="1">
            <a:spLocks noChangeArrowheads="1"/>
          </p:cNvSpPr>
          <p:nvPr/>
        </p:nvSpPr>
        <p:spPr bwMode="auto">
          <a:xfrm>
            <a:off x="25152" y="1026350"/>
            <a:ext cx="8572500" cy="571500"/>
          </a:xfrm>
          <a:prstGeom prst="rect">
            <a:avLst/>
          </a:prstGeom>
          <a:noFill/>
          <a:ln w="9525">
            <a:noFill/>
            <a:miter lim="800000"/>
            <a:headEnd/>
            <a:tailEnd/>
          </a:ln>
        </p:spPr>
        <p:txBody>
          <a:bodyPr lIns="74295" tIns="8890" rIns="74295" bIns="8890"/>
          <a:lstStyle/>
          <a:p>
            <a:pPr algn="just" fontAlgn="auto">
              <a:spcBef>
                <a:spcPts val="0"/>
              </a:spcBef>
              <a:spcAft>
                <a:spcPts val="0"/>
              </a:spcAft>
              <a:defRPr/>
            </a:pPr>
            <a:r>
              <a:rPr kumimoji="0" lang="ja-JP" altLang="en-US" sz="4000" u="sng" dirty="0" smtClean="0">
                <a:solidFill>
                  <a:srgbClr val="C00000"/>
                </a:solidFill>
                <a:latin typeface="+mn-ea"/>
                <a:ea typeface="+mn-ea"/>
              </a:rPr>
              <a:t>①道徳的諸価値の理解</a:t>
            </a:r>
            <a:endParaRPr kumimoji="0" lang="ja-JP" altLang="en-US" sz="4000" u="sng" dirty="0">
              <a:solidFill>
                <a:srgbClr val="C00000"/>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ja-JP" altLang="en-US"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p:txBody>
      </p:sp>
      <p:sp>
        <p:nvSpPr>
          <p:cNvPr id="7" name="正方形/長方形 6"/>
          <p:cNvSpPr/>
          <p:nvPr/>
        </p:nvSpPr>
        <p:spPr>
          <a:xfrm>
            <a:off x="193661" y="3443950"/>
            <a:ext cx="8964488" cy="1754326"/>
          </a:xfrm>
          <a:prstGeom prst="rect">
            <a:avLst/>
          </a:prstGeom>
        </p:spPr>
        <p:txBody>
          <a:bodyPr wrap="square">
            <a:spAutoFit/>
          </a:bodyPr>
          <a:lstStyle/>
          <a:p>
            <a:r>
              <a:rPr lang="ja-JP" altLang="en-US" sz="3600" dirty="0" smtClean="0"/>
              <a:t>例えば、</a:t>
            </a:r>
            <a:endParaRPr lang="en-US" altLang="ja-JP" sz="3600" dirty="0" smtClean="0"/>
          </a:p>
          <a:p>
            <a:r>
              <a:rPr lang="ja-JP" altLang="en-US" sz="3600" dirty="0">
                <a:latin typeface="+mn-ea"/>
              </a:rPr>
              <a:t>礼儀は大切だと分かっていても、恥ずかしくて挨拶ができないなど</a:t>
            </a:r>
            <a:endParaRPr lang="ja-JP" altLang="en-US" sz="3600" dirty="0"/>
          </a:p>
        </p:txBody>
      </p:sp>
      <p:sp>
        <p:nvSpPr>
          <p:cNvPr id="8" name="テキスト ボックス 7"/>
          <p:cNvSpPr txBox="1"/>
          <p:nvPr/>
        </p:nvSpPr>
        <p:spPr>
          <a:xfrm>
            <a:off x="0" y="6455579"/>
            <a:ext cx="7565091"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a:t>
            </a:r>
            <a:endParaRPr lang="ja-JP" altLang="en-US" dirty="0">
              <a:solidFill>
                <a:prstClr val="black"/>
              </a:solidFill>
            </a:endParaRPr>
          </a:p>
        </p:txBody>
      </p:sp>
      <p:sp>
        <p:nvSpPr>
          <p:cNvPr id="10" name="正方形/長方形 9"/>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3761520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14</a:t>
            </a:fld>
            <a:endParaRPr lang="en-US" dirty="0"/>
          </a:p>
        </p:txBody>
      </p:sp>
      <p:sp>
        <p:nvSpPr>
          <p:cNvPr id="3" name="正方形/長方形 2"/>
          <p:cNvSpPr/>
          <p:nvPr/>
        </p:nvSpPr>
        <p:spPr>
          <a:xfrm>
            <a:off x="26228" y="1509056"/>
            <a:ext cx="8571424" cy="1754326"/>
          </a:xfrm>
          <a:prstGeom prst="rect">
            <a:avLst/>
          </a:prstGeom>
        </p:spPr>
        <p:txBody>
          <a:bodyPr wrap="square">
            <a:spAutoFit/>
          </a:bodyPr>
          <a:lstStyle/>
          <a:p>
            <a:pPr marL="571500" indent="-571500" fontAlgn="auto">
              <a:spcBef>
                <a:spcPts val="0"/>
              </a:spcBef>
              <a:spcAft>
                <a:spcPts val="0"/>
              </a:spcAft>
              <a:buFont typeface="Wingdings" panose="05000000000000000000" pitchFamily="2" charset="2"/>
              <a:buChar char="l"/>
              <a:defRPr/>
            </a:pPr>
            <a:r>
              <a:rPr kumimoji="0" lang="ja-JP" altLang="en-US" sz="3600" spc="-300" dirty="0" smtClean="0">
                <a:solidFill>
                  <a:prstClr val="black"/>
                </a:solidFill>
                <a:latin typeface="+mn-ea"/>
                <a:ea typeface="+mn-ea"/>
              </a:rPr>
              <a:t>道徳的価値を実現したり、実現できなかったりする場合の考え方、感じ方は多様であるということを理解すること</a:t>
            </a:r>
            <a:endParaRPr kumimoji="0" lang="ja-JP" altLang="en-US" sz="3600" spc="-300" dirty="0">
              <a:solidFill>
                <a:prstClr val="black"/>
              </a:solidFill>
              <a:latin typeface="+mn-ea"/>
              <a:ea typeface="+mn-ea"/>
            </a:endParaRPr>
          </a:p>
        </p:txBody>
      </p:sp>
      <p:sp>
        <p:nvSpPr>
          <p:cNvPr id="4" name="角丸四角形 3"/>
          <p:cNvSpPr/>
          <p:nvPr/>
        </p:nvSpPr>
        <p:spPr>
          <a:xfrm>
            <a:off x="6372200" y="2670397"/>
            <a:ext cx="2537184" cy="592985"/>
          </a:xfrm>
          <a:prstGeom prst="roundRect">
            <a:avLst>
              <a:gd name="adj" fmla="val 48931"/>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3600" b="1" dirty="0" smtClean="0">
                <a:solidFill>
                  <a:schemeClr val="bg1"/>
                </a:solidFill>
              </a:rPr>
              <a:t>他者理解</a:t>
            </a:r>
            <a:endParaRPr kumimoji="1" lang="ja-JP" altLang="en-US" sz="3600" b="1" dirty="0">
              <a:solidFill>
                <a:schemeClr val="bg1"/>
              </a:solidFill>
            </a:endParaRPr>
          </a:p>
        </p:txBody>
      </p:sp>
      <p:sp>
        <p:nvSpPr>
          <p:cNvPr id="5" name="正方形/長方形 4"/>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6" name="Text Box 15"/>
          <p:cNvSpPr txBox="1">
            <a:spLocks noChangeArrowheads="1"/>
          </p:cNvSpPr>
          <p:nvPr/>
        </p:nvSpPr>
        <p:spPr bwMode="auto">
          <a:xfrm>
            <a:off x="25152" y="934910"/>
            <a:ext cx="8572500" cy="571500"/>
          </a:xfrm>
          <a:prstGeom prst="rect">
            <a:avLst/>
          </a:prstGeom>
          <a:noFill/>
          <a:ln w="9525">
            <a:noFill/>
            <a:miter lim="800000"/>
            <a:headEnd/>
            <a:tailEnd/>
          </a:ln>
        </p:spPr>
        <p:txBody>
          <a:bodyPr lIns="74295" tIns="8890" rIns="74295" bIns="8890"/>
          <a:lstStyle/>
          <a:p>
            <a:pPr algn="just" fontAlgn="auto">
              <a:spcBef>
                <a:spcPts val="0"/>
              </a:spcBef>
              <a:spcAft>
                <a:spcPts val="0"/>
              </a:spcAft>
              <a:defRPr/>
            </a:pPr>
            <a:r>
              <a:rPr kumimoji="0" lang="ja-JP" altLang="en-US" sz="4000" u="sng" dirty="0" smtClean="0">
                <a:solidFill>
                  <a:srgbClr val="C00000"/>
                </a:solidFill>
                <a:latin typeface="+mn-ea"/>
                <a:ea typeface="+mn-ea"/>
              </a:rPr>
              <a:t>①道徳的諸価値の理解</a:t>
            </a:r>
            <a:endParaRPr kumimoji="0" lang="ja-JP" altLang="en-US" sz="4000" u="sng" dirty="0">
              <a:solidFill>
                <a:srgbClr val="C00000"/>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a:p>
            <a:pPr algn="just" fontAlgn="auto">
              <a:spcBef>
                <a:spcPts val="0"/>
              </a:spcBef>
              <a:spcAft>
                <a:spcPts val="0"/>
              </a:spcAft>
              <a:defRPr/>
            </a:pPr>
            <a:endParaRPr kumimoji="0" lang="ja-JP" altLang="en-US" sz="4000" dirty="0">
              <a:solidFill>
                <a:prstClr val="black"/>
              </a:solidFill>
              <a:latin typeface="+mn-ea"/>
              <a:ea typeface="+mn-ea"/>
            </a:endParaRPr>
          </a:p>
          <a:p>
            <a:pPr algn="just" fontAlgn="auto">
              <a:spcBef>
                <a:spcPts val="0"/>
              </a:spcBef>
              <a:spcAft>
                <a:spcPts val="0"/>
              </a:spcAft>
              <a:defRPr/>
            </a:pPr>
            <a:endParaRPr kumimoji="0" lang="en-US" altLang="ja-JP" sz="4000" dirty="0">
              <a:solidFill>
                <a:prstClr val="black"/>
              </a:solidFill>
              <a:latin typeface="+mn-ea"/>
              <a:ea typeface="+mn-ea"/>
            </a:endParaRPr>
          </a:p>
        </p:txBody>
      </p:sp>
      <p:sp>
        <p:nvSpPr>
          <p:cNvPr id="7" name="正方形/長方形 6"/>
          <p:cNvSpPr/>
          <p:nvPr/>
        </p:nvSpPr>
        <p:spPr>
          <a:xfrm>
            <a:off x="193080" y="3281260"/>
            <a:ext cx="8964488" cy="2862322"/>
          </a:xfrm>
          <a:prstGeom prst="rect">
            <a:avLst/>
          </a:prstGeom>
        </p:spPr>
        <p:txBody>
          <a:bodyPr wrap="square">
            <a:spAutoFit/>
          </a:bodyPr>
          <a:lstStyle/>
          <a:p>
            <a:r>
              <a:rPr lang="ja-JP" altLang="en-US" sz="3600" dirty="0" smtClean="0"/>
              <a:t>例えば、</a:t>
            </a:r>
            <a:endParaRPr lang="en-US" altLang="ja-JP" sz="3600" dirty="0" smtClean="0"/>
          </a:p>
          <a:p>
            <a:r>
              <a:rPr lang="ja-JP" altLang="en-US" sz="3600" dirty="0"/>
              <a:t>宿題を忘れた友達に、誠実の観点から宿題を見せない</a:t>
            </a:r>
            <a:r>
              <a:rPr lang="ja-JP" altLang="en-US" sz="3600" dirty="0" err="1"/>
              <a:t>べ</a:t>
            </a:r>
            <a:r>
              <a:rPr lang="ja-JP" altLang="en-US" sz="3600" dirty="0"/>
              <a:t>きだ</a:t>
            </a:r>
            <a:r>
              <a:rPr lang="ja-JP" altLang="en-US" sz="3600" dirty="0" smtClean="0"/>
              <a:t>と考える</a:t>
            </a:r>
            <a:r>
              <a:rPr lang="ja-JP" altLang="en-US" sz="3600" dirty="0"/>
              <a:t>子や友情の観点から困っている友達に見せるのは当たり前と感じる子</a:t>
            </a:r>
            <a:r>
              <a:rPr lang="ja-JP" altLang="en-US" sz="3600" dirty="0" smtClean="0"/>
              <a:t>もいる</a:t>
            </a:r>
            <a:r>
              <a:rPr lang="ja-JP" altLang="en-US" sz="3600" dirty="0"/>
              <a:t>という</a:t>
            </a:r>
            <a:r>
              <a:rPr lang="ja-JP" altLang="en-US" sz="3600" dirty="0" smtClean="0"/>
              <a:t>こと</a:t>
            </a:r>
            <a:r>
              <a:rPr lang="ja-JP" altLang="en-US" sz="3600" dirty="0" smtClean="0"/>
              <a:t>など</a:t>
            </a:r>
            <a:endParaRPr lang="en-US" altLang="ja-JP" sz="3600" dirty="0" smtClean="0"/>
          </a:p>
        </p:txBody>
      </p:sp>
      <p:sp>
        <p:nvSpPr>
          <p:cNvPr id="8" name="テキスト ボックス 7"/>
          <p:cNvSpPr txBox="1"/>
          <p:nvPr/>
        </p:nvSpPr>
        <p:spPr>
          <a:xfrm>
            <a:off x="0" y="6455579"/>
            <a:ext cx="7565091"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a:t>
            </a:r>
            <a:endParaRPr lang="ja-JP" altLang="en-US" dirty="0">
              <a:solidFill>
                <a:prstClr val="black"/>
              </a:solidFill>
            </a:endParaRPr>
          </a:p>
        </p:txBody>
      </p:sp>
      <p:sp>
        <p:nvSpPr>
          <p:cNvPr id="10" name="正方形/長方形 9"/>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8079395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56484" y="3000648"/>
            <a:ext cx="8749635"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71500" indent="-571500">
              <a:buFont typeface="Wingdings" panose="05000000000000000000" pitchFamily="2" charset="2"/>
              <a:buChar char="l"/>
            </a:pPr>
            <a:r>
              <a:rPr lang="ja-JP" altLang="en-US" sz="3600" dirty="0" smtClean="0">
                <a:solidFill>
                  <a:prstClr val="black"/>
                </a:solidFill>
                <a:latin typeface="ＭＳ ゴシック" panose="020B0609070205080204" pitchFamily="49" charset="-128"/>
                <a:ea typeface="ＭＳ ゴシック" panose="020B0609070205080204" pitchFamily="49" charset="-128"/>
                <a:cs typeface="Times New Roman" pitchFamily="18" charset="0"/>
              </a:rPr>
              <a:t>道徳的価値の理解を図るには、児童生徒一人一人がこれらの理解を</a:t>
            </a:r>
            <a:r>
              <a:rPr lang="ja-JP" altLang="en-US" sz="3600" b="1" dirty="0" smtClean="0">
                <a:solidFill>
                  <a:prstClr val="black"/>
                </a:solidFill>
                <a:latin typeface="ＭＳ ゴシック" panose="020B0609070205080204" pitchFamily="49" charset="-128"/>
                <a:ea typeface="ＭＳ ゴシック" panose="020B0609070205080204" pitchFamily="49" charset="-128"/>
                <a:cs typeface="Times New Roman" pitchFamily="18" charset="0"/>
              </a:rPr>
              <a:t>自分との関わりで捉える</a:t>
            </a:r>
            <a:r>
              <a:rPr lang="ja-JP" altLang="en-US" sz="3600" dirty="0" smtClean="0">
                <a:solidFill>
                  <a:prstClr val="black"/>
                </a:solidFill>
                <a:latin typeface="ＭＳ ゴシック" panose="020B0609070205080204" pitchFamily="49" charset="-128"/>
                <a:ea typeface="ＭＳ ゴシック" panose="020B0609070205080204" pitchFamily="49" charset="-128"/>
                <a:cs typeface="Times New Roman" pitchFamily="18" charset="0"/>
              </a:rPr>
              <a:t>ことが重要</a:t>
            </a:r>
            <a:endParaRPr lang="ja-JP" altLang="en-US" sz="3600" dirty="0" smtClean="0">
              <a:solidFill>
                <a:prstClr val="black"/>
              </a:solidFill>
              <a:latin typeface="ＭＳ ゴシック" panose="020B0609070205080204" pitchFamily="49" charset="-128"/>
              <a:ea typeface="ＭＳ ゴシック" panose="020B0609070205080204" pitchFamily="49" charset="-128"/>
              <a:cs typeface="ＭＳ Ｐゴシック" pitchFamily="50" charset="-128"/>
            </a:endParaRPr>
          </a:p>
        </p:txBody>
      </p:sp>
      <p:sp>
        <p:nvSpPr>
          <p:cNvPr id="10" name="Text Box 15"/>
          <p:cNvSpPr txBox="1">
            <a:spLocks noChangeArrowheads="1"/>
          </p:cNvSpPr>
          <p:nvPr/>
        </p:nvSpPr>
        <p:spPr bwMode="auto">
          <a:xfrm>
            <a:off x="91208" y="1055985"/>
            <a:ext cx="8572500" cy="571500"/>
          </a:xfrm>
          <a:prstGeom prst="rect">
            <a:avLst/>
          </a:prstGeom>
          <a:noFill/>
          <a:ln w="9525">
            <a:noFill/>
            <a:miter lim="800000"/>
            <a:headEnd/>
            <a:tailEnd/>
          </a:ln>
        </p:spPr>
        <p:txBody>
          <a:bodyPr lIns="74295" tIns="8890" rIns="74295" bIns="8890"/>
          <a:lstStyle/>
          <a:p>
            <a:pPr algn="just" fontAlgn="auto">
              <a:spcBef>
                <a:spcPts val="0"/>
              </a:spcBef>
              <a:spcAft>
                <a:spcPts val="0"/>
              </a:spcAft>
              <a:defRPr/>
            </a:pPr>
            <a:r>
              <a:rPr kumimoji="0" lang="ja-JP" altLang="en-US" sz="4000" u="sng" dirty="0" smtClean="0">
                <a:solidFill>
                  <a:srgbClr val="C00000"/>
                </a:solidFill>
                <a:latin typeface="ＭＳ ゴシック" panose="020B0609070205080204" pitchFamily="49" charset="-128"/>
                <a:ea typeface="ＭＳ ゴシック" panose="020B0609070205080204" pitchFamily="49" charset="-128"/>
              </a:rPr>
              <a:t>②自己を見つめ</a:t>
            </a:r>
            <a:endParaRPr kumimoji="0" lang="en-US" altLang="ja-JP" sz="4000" u="sng" dirty="0">
              <a:solidFill>
                <a:prstClr val="black"/>
              </a:solidFill>
              <a:latin typeface="ＭＳ ゴシック" panose="020B0609070205080204" pitchFamily="49" charset="-128"/>
              <a:ea typeface="ＭＳ ゴシック" panose="020B0609070205080204" pitchFamily="49" charset="-128"/>
            </a:endParaRPr>
          </a:p>
        </p:txBody>
      </p:sp>
      <p:sp>
        <p:nvSpPr>
          <p:cNvPr id="11" name="Rectangle 1"/>
          <p:cNvSpPr>
            <a:spLocks noChangeArrowheads="1"/>
          </p:cNvSpPr>
          <p:nvPr/>
        </p:nvSpPr>
        <p:spPr bwMode="auto">
          <a:xfrm>
            <a:off x="251517" y="4640830"/>
            <a:ext cx="8749635"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71500" indent="-571500">
              <a:buFont typeface="Wingdings" panose="05000000000000000000" pitchFamily="2" charset="2"/>
              <a:buChar char="l"/>
            </a:pPr>
            <a:r>
              <a:rPr lang="ja-JP" altLang="en-US" sz="3600" dirty="0" smtClean="0">
                <a:solidFill>
                  <a:prstClr val="black"/>
                </a:solidFill>
                <a:latin typeface="ＭＳ ゴシック" panose="020B0609070205080204" pitchFamily="49" charset="-128"/>
                <a:ea typeface="ＭＳ ゴシック" panose="020B0609070205080204" pitchFamily="49" charset="-128"/>
                <a:cs typeface="Times New Roman" pitchFamily="18" charset="0"/>
              </a:rPr>
              <a:t>人間としてよりよく生きる上で、大切な道徳的価値を</a:t>
            </a:r>
            <a:r>
              <a:rPr lang="ja-JP" altLang="en-US" sz="3600" b="1" dirty="0" smtClean="0">
                <a:solidFill>
                  <a:prstClr val="black"/>
                </a:solidFill>
                <a:latin typeface="ＭＳ ゴシック" panose="020B0609070205080204" pitchFamily="49" charset="-128"/>
                <a:ea typeface="ＭＳ ゴシック" panose="020B0609070205080204" pitchFamily="49" charset="-128"/>
                <a:cs typeface="Times New Roman" pitchFamily="18" charset="0"/>
              </a:rPr>
              <a:t>自分ごととして考えたり感じたりする</a:t>
            </a:r>
            <a:r>
              <a:rPr lang="ja-JP" altLang="en-US" sz="3600" dirty="0" smtClean="0">
                <a:solidFill>
                  <a:prstClr val="black"/>
                </a:solidFill>
                <a:latin typeface="ＭＳ ゴシック" panose="020B0609070205080204" pitchFamily="49" charset="-128"/>
                <a:ea typeface="ＭＳ ゴシック" panose="020B0609070205080204" pitchFamily="49" charset="-128"/>
                <a:cs typeface="Times New Roman" pitchFamily="18" charset="0"/>
              </a:rPr>
              <a:t>ことが大切</a:t>
            </a:r>
            <a:endParaRPr lang="ja-JP" altLang="en-US" sz="3600" dirty="0" smtClean="0">
              <a:solidFill>
                <a:prstClr val="black"/>
              </a:solidFill>
              <a:latin typeface="ＭＳ ゴシック" panose="020B0609070205080204" pitchFamily="49" charset="-128"/>
              <a:ea typeface="ＭＳ ゴシック" panose="020B0609070205080204" pitchFamily="49" charset="-128"/>
              <a:cs typeface="ＭＳ Ｐゴシック" pitchFamily="50" charset="-128"/>
            </a:endParaRPr>
          </a:p>
        </p:txBody>
      </p:sp>
      <p:sp>
        <p:nvSpPr>
          <p:cNvPr id="12" name="テキスト ボックス 11"/>
          <p:cNvSpPr txBox="1"/>
          <p:nvPr/>
        </p:nvSpPr>
        <p:spPr>
          <a:xfrm>
            <a:off x="91208" y="6441717"/>
            <a:ext cx="6425008"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　から</a:t>
            </a:r>
            <a:endParaRPr lang="ja-JP" altLang="en-US" dirty="0">
              <a:solidFill>
                <a:prstClr val="black"/>
              </a:solidFill>
            </a:endParaRPr>
          </a:p>
        </p:txBody>
      </p:sp>
      <p:sp>
        <p:nvSpPr>
          <p:cNvPr id="13" name="Rectangle 1"/>
          <p:cNvSpPr>
            <a:spLocks noChangeArrowheads="1"/>
          </p:cNvSpPr>
          <p:nvPr/>
        </p:nvSpPr>
        <p:spPr bwMode="auto">
          <a:xfrm>
            <a:off x="663312" y="1549812"/>
            <a:ext cx="796945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ja-JP" altLang="en-US" sz="3200" b="1"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⇒これまでの自分の経験や、そのときの考　</a:t>
            </a:r>
            <a:endParaRPr lang="en-US" altLang="ja-JP" sz="3200" b="1"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endParaRPr>
          </a:p>
          <a:p>
            <a:r>
              <a:rPr lang="ja-JP" altLang="en-US" sz="3200" b="1"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　</a:t>
            </a:r>
            <a:r>
              <a:rPr lang="ja-JP" altLang="en-US" sz="3200" b="1" dirty="0" err="1"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え</a:t>
            </a:r>
            <a:r>
              <a:rPr lang="ja-JP" altLang="en-US" sz="3200" b="1"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方、感じ方と照らし合わせながら、更　</a:t>
            </a:r>
            <a:endParaRPr lang="en-US" altLang="ja-JP" sz="3200" b="1"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endParaRPr>
          </a:p>
          <a:p>
            <a:r>
              <a:rPr lang="ja-JP" altLang="en-US" sz="3200" b="1"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　に考えを深めること</a:t>
            </a:r>
            <a:endParaRPr lang="ja-JP" altLang="en-US" sz="3200" b="1" dirty="0" smtClean="0">
              <a:solidFill>
                <a:srgbClr val="C00000"/>
              </a:solidFill>
              <a:latin typeface="ＭＳ ゴシック" panose="020B0609070205080204" pitchFamily="49" charset="-128"/>
              <a:ea typeface="ＭＳ ゴシック" panose="020B0609070205080204" pitchFamily="49" charset="-128"/>
              <a:cs typeface="ＭＳ Ｐゴシック" pitchFamily="50" charset="-128"/>
            </a:endParaRPr>
          </a:p>
        </p:txBody>
      </p:sp>
      <p:sp>
        <p:nvSpPr>
          <p:cNvPr id="3" name="スライド番号プレースホルダー 2"/>
          <p:cNvSpPr>
            <a:spLocks noGrp="1"/>
          </p:cNvSpPr>
          <p:nvPr>
            <p:ph type="sldNum" sz="quarter" idx="12"/>
          </p:nvPr>
        </p:nvSpPr>
        <p:spPr/>
        <p:txBody>
          <a:bodyPr/>
          <a:lstStyle/>
          <a:p>
            <a:pPr>
              <a:defRPr/>
            </a:pPr>
            <a:fld id="{D3A238DF-3B05-4E1F-B7ED-2665021CF29F}" type="slidenum">
              <a:rPr lang="ja-JP" altLang="zh-CN" smtClean="0"/>
              <a:pPr>
                <a:defRPr/>
              </a:pPr>
              <a:t>15</a:t>
            </a:fld>
            <a:endParaRPr lang="ja-JP" altLang="zh-CN" dirty="0"/>
          </a:p>
        </p:txBody>
      </p:sp>
      <p:sp>
        <p:nvSpPr>
          <p:cNvPr id="9" name="正方形/長方形 8"/>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15" name="正方形/長方形 14"/>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445721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21202"/>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9700" eaLnBrk="1" hangingPunct="1"/>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③物事を</a:t>
            </a:r>
            <a:r>
              <a:rPr lang="en-US" altLang="ja-JP"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a:t>
            </a:r>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広い視野から</a:t>
            </a:r>
            <a:r>
              <a:rPr lang="en-US" altLang="ja-JP"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a:t>
            </a:r>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多面的・多角的</a:t>
            </a:r>
            <a:endParaRPr lang="en-US" altLang="ja-JP"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endParaRPr>
          </a:p>
          <a:p>
            <a:pPr indent="139700" eaLnBrk="1" hangingPunct="1"/>
            <a:r>
              <a:rPr lang="en-US" altLang="ja-JP" sz="4000" spc="-150" dirty="0">
                <a:solidFill>
                  <a:srgbClr val="C00000"/>
                </a:solidFill>
                <a:latin typeface="ＭＳ ゴシック" panose="020B0609070205080204" pitchFamily="49" charset="-128"/>
                <a:ea typeface="ＭＳ ゴシック" panose="020B0609070205080204" pitchFamily="49" charset="-128"/>
                <a:cs typeface="Times New Roman" pitchFamily="18" charset="0"/>
              </a:rPr>
              <a:t> </a:t>
            </a:r>
            <a:r>
              <a:rPr lang="en-US" altLang="ja-JP" sz="4000"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 </a:t>
            </a:r>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に考え</a:t>
            </a:r>
          </a:p>
        </p:txBody>
      </p:sp>
      <p:sp>
        <p:nvSpPr>
          <p:cNvPr id="2" name="スライド番号プレースホルダー 1"/>
          <p:cNvSpPr>
            <a:spLocks noGrp="1"/>
          </p:cNvSpPr>
          <p:nvPr>
            <p:ph type="sldNum" sz="quarter" idx="12"/>
          </p:nvPr>
        </p:nvSpPr>
        <p:spPr/>
        <p:txBody>
          <a:bodyPr/>
          <a:lstStyle/>
          <a:p>
            <a:fld id="{D57F1E4F-1CFF-5643-939E-217C01CDF565}" type="slidenum">
              <a:rPr lang="en-US" sz="2000" smtClean="0">
                <a:solidFill>
                  <a:schemeClr val="tx1"/>
                </a:solidFill>
                <a:latin typeface="+mj-ea"/>
                <a:ea typeface="+mj-ea"/>
              </a:rPr>
              <a:pPr/>
              <a:t>16</a:t>
            </a:fld>
            <a:endParaRPr lang="en-US" sz="2000" dirty="0">
              <a:solidFill>
                <a:schemeClr val="tx1"/>
              </a:solidFill>
              <a:latin typeface="+mj-ea"/>
              <a:ea typeface="+mj-ea"/>
            </a:endParaRPr>
          </a:p>
        </p:txBody>
      </p:sp>
      <p:sp>
        <p:nvSpPr>
          <p:cNvPr id="12" name="Rectangle 1"/>
          <p:cNvSpPr>
            <a:spLocks noChangeArrowheads="1"/>
          </p:cNvSpPr>
          <p:nvPr/>
        </p:nvSpPr>
        <p:spPr bwMode="auto">
          <a:xfrm>
            <a:off x="467544" y="2632580"/>
            <a:ext cx="842493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71500" indent="-571500">
              <a:buFont typeface="Wingdings" panose="05000000000000000000" pitchFamily="2" charset="2"/>
              <a:buChar char="l"/>
            </a:pPr>
            <a:r>
              <a:rPr lang="ja-JP" altLang="en-US" sz="4000" spc="-300" dirty="0" smtClean="0">
                <a:solidFill>
                  <a:prstClr val="black"/>
                </a:solidFill>
                <a:latin typeface="ＭＳ ゴシック" panose="020B0609070205080204" pitchFamily="49" charset="-128"/>
                <a:ea typeface="ＭＳ ゴシック" panose="020B0609070205080204" pitchFamily="49" charset="-128"/>
                <a:cs typeface="Times New Roman" pitchFamily="18" charset="0"/>
              </a:rPr>
              <a:t>道徳的価値を含んだ事象や自分自身の体験などを通した、そのよさや意義、困難さ、多様さなどの理解　</a:t>
            </a:r>
            <a:endParaRPr lang="ja-JP" altLang="en-US" sz="4000" spc="-300" dirty="0" smtClean="0">
              <a:solidFill>
                <a:prstClr val="black"/>
              </a:solidFill>
              <a:latin typeface="ＭＳ ゴシック" panose="020B0609070205080204" pitchFamily="49" charset="-128"/>
              <a:ea typeface="ＭＳ ゴシック" panose="020B0609070205080204" pitchFamily="49" charset="-128"/>
              <a:cs typeface="ＭＳ Ｐゴシック" pitchFamily="50" charset="-128"/>
            </a:endParaRPr>
          </a:p>
        </p:txBody>
      </p:sp>
      <p:sp>
        <p:nvSpPr>
          <p:cNvPr id="9" name="テキスト ボックス 8"/>
          <p:cNvSpPr txBox="1"/>
          <p:nvPr/>
        </p:nvSpPr>
        <p:spPr>
          <a:xfrm>
            <a:off x="91208" y="6441717"/>
            <a:ext cx="6280992"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　から</a:t>
            </a:r>
            <a:endParaRPr lang="ja-JP" altLang="en-US" dirty="0">
              <a:solidFill>
                <a:prstClr val="black"/>
              </a:solidFill>
            </a:endParaRPr>
          </a:p>
        </p:txBody>
      </p:sp>
      <p:sp>
        <p:nvSpPr>
          <p:cNvPr id="7" name="正方形/長方形 6"/>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10" name="正方形/長方形 9"/>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83369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5687" y="1173651"/>
            <a:ext cx="915261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9700" eaLnBrk="1" hangingPunct="1"/>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③物事を</a:t>
            </a:r>
            <a:r>
              <a:rPr lang="en-US" altLang="ja-JP"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a:t>
            </a:r>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広い視野から</a:t>
            </a:r>
            <a:r>
              <a:rPr lang="en-US" altLang="ja-JP"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a:t>
            </a:r>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多面的・多角的　　</a:t>
            </a:r>
            <a:endParaRPr lang="en-US" altLang="ja-JP"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endParaRPr>
          </a:p>
          <a:p>
            <a:pPr indent="139700" eaLnBrk="1" hangingPunct="1"/>
            <a:r>
              <a:rPr lang="ja-JP" altLang="en-US" sz="4000" spc="-150" dirty="0">
                <a:solidFill>
                  <a:srgbClr val="C00000"/>
                </a:solidFill>
                <a:latin typeface="ＭＳ ゴシック" panose="020B0609070205080204" pitchFamily="49" charset="-128"/>
                <a:ea typeface="ＭＳ ゴシック" panose="020B0609070205080204" pitchFamily="49" charset="-128"/>
                <a:cs typeface="Times New Roman" pitchFamily="18" charset="0"/>
              </a:rPr>
              <a:t>　</a:t>
            </a:r>
            <a:r>
              <a:rPr lang="ja-JP" altLang="en-US" sz="4000" u="sng" spc="-150" dirty="0" smtClean="0">
                <a:solidFill>
                  <a:srgbClr val="C00000"/>
                </a:solidFill>
                <a:latin typeface="ＭＳ ゴシック" panose="020B0609070205080204" pitchFamily="49" charset="-128"/>
                <a:ea typeface="ＭＳ ゴシック" panose="020B0609070205080204" pitchFamily="49" charset="-128"/>
                <a:cs typeface="Times New Roman" pitchFamily="18" charset="0"/>
              </a:rPr>
              <a:t>に考え</a:t>
            </a:r>
          </a:p>
        </p:txBody>
      </p:sp>
      <p:sp>
        <p:nvSpPr>
          <p:cNvPr id="2" name="スライド番号プレースホルダー 1"/>
          <p:cNvSpPr>
            <a:spLocks noGrp="1"/>
          </p:cNvSpPr>
          <p:nvPr>
            <p:ph type="sldNum" sz="quarter" idx="12"/>
          </p:nvPr>
        </p:nvSpPr>
        <p:spPr/>
        <p:txBody>
          <a:bodyPr/>
          <a:lstStyle/>
          <a:p>
            <a:fld id="{D57F1E4F-1CFF-5643-939E-217C01CDF565}" type="slidenum">
              <a:rPr lang="en-US" sz="2000" smtClean="0">
                <a:solidFill>
                  <a:schemeClr val="tx1"/>
                </a:solidFill>
                <a:latin typeface="+mj-ea"/>
                <a:ea typeface="+mj-ea"/>
              </a:rPr>
              <a:pPr/>
              <a:t>17</a:t>
            </a:fld>
            <a:endParaRPr lang="en-US" sz="2000" dirty="0">
              <a:solidFill>
                <a:schemeClr val="tx1"/>
              </a:solidFill>
              <a:latin typeface="+mj-ea"/>
              <a:ea typeface="+mj-ea"/>
            </a:endParaRPr>
          </a:p>
        </p:txBody>
      </p:sp>
      <p:sp>
        <p:nvSpPr>
          <p:cNvPr id="11" name="Rectangle 1"/>
          <p:cNvSpPr>
            <a:spLocks noChangeArrowheads="1"/>
          </p:cNvSpPr>
          <p:nvPr/>
        </p:nvSpPr>
        <p:spPr bwMode="auto">
          <a:xfrm>
            <a:off x="490947" y="2497090"/>
            <a:ext cx="8282091"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71500" indent="-571500">
              <a:buFont typeface="Wingdings" panose="05000000000000000000" pitchFamily="2" charset="2"/>
              <a:buChar char="l"/>
            </a:pPr>
            <a:r>
              <a:rPr lang="ja-JP" altLang="en-US" sz="3600" dirty="0" smtClean="0">
                <a:solidFill>
                  <a:prstClr val="black"/>
                </a:solidFill>
                <a:latin typeface="ＭＳ ゴシック" panose="020B0609070205080204" pitchFamily="49" charset="-128"/>
                <a:ea typeface="ＭＳ ゴシック" panose="020B0609070205080204" pitchFamily="49" charset="-128"/>
                <a:cs typeface="ＭＳ Ｐゴシック" pitchFamily="50" charset="-128"/>
              </a:rPr>
              <a:t>物事を一面的に捉えるのではなく、児童生徒自らが道徳的価値の理解を基に考え、</a:t>
            </a:r>
            <a:r>
              <a:rPr lang="ja-JP" altLang="en-US" sz="3600" b="1" u="sng" dirty="0" smtClean="0">
                <a:solidFill>
                  <a:srgbClr val="C00000"/>
                </a:solidFill>
                <a:latin typeface="ＭＳ ゴシック" panose="020B0609070205080204" pitchFamily="49" charset="-128"/>
                <a:ea typeface="ＭＳ ゴシック" panose="020B0609070205080204" pitchFamily="49" charset="-128"/>
                <a:cs typeface="ＭＳ Ｐゴシック" pitchFamily="50" charset="-128"/>
              </a:rPr>
              <a:t>様々な視点から</a:t>
            </a:r>
            <a:r>
              <a:rPr lang="ja-JP" altLang="en-US" sz="3600" dirty="0" smtClean="0">
                <a:solidFill>
                  <a:prstClr val="black"/>
                </a:solidFill>
                <a:latin typeface="ＭＳ ゴシック" panose="020B0609070205080204" pitchFamily="49" charset="-128"/>
                <a:ea typeface="ＭＳ ゴシック" panose="020B0609070205080204" pitchFamily="49" charset="-128"/>
                <a:cs typeface="ＭＳ Ｐゴシック" pitchFamily="50" charset="-128"/>
              </a:rPr>
              <a:t>物事を理解し、</a:t>
            </a:r>
            <a:r>
              <a:rPr lang="ja-JP" altLang="en-US" sz="3600" b="1" u="sng" dirty="0" smtClean="0">
                <a:solidFill>
                  <a:srgbClr val="C00000"/>
                </a:solidFill>
                <a:latin typeface="ＭＳ ゴシック" panose="020B0609070205080204" pitchFamily="49" charset="-128"/>
                <a:ea typeface="ＭＳ ゴシック" panose="020B0609070205080204" pitchFamily="49" charset="-128"/>
                <a:cs typeface="ＭＳ Ｐゴシック" pitchFamily="50" charset="-128"/>
              </a:rPr>
              <a:t>主体的に</a:t>
            </a:r>
            <a:r>
              <a:rPr lang="ja-JP" altLang="en-US" sz="3600" dirty="0" smtClean="0">
                <a:solidFill>
                  <a:prstClr val="black"/>
                </a:solidFill>
                <a:latin typeface="ＭＳ ゴシック" panose="020B0609070205080204" pitchFamily="49" charset="-128"/>
                <a:ea typeface="ＭＳ ゴシック" panose="020B0609070205080204" pitchFamily="49" charset="-128"/>
                <a:cs typeface="ＭＳ Ｐゴシック" pitchFamily="50" charset="-128"/>
              </a:rPr>
              <a:t>学習に取り組むことができるようになることが大切</a:t>
            </a:r>
          </a:p>
        </p:txBody>
      </p:sp>
      <p:sp>
        <p:nvSpPr>
          <p:cNvPr id="6" name="テキスト ボックス 5"/>
          <p:cNvSpPr txBox="1"/>
          <p:nvPr/>
        </p:nvSpPr>
        <p:spPr>
          <a:xfrm>
            <a:off x="91208" y="6453336"/>
            <a:ext cx="6641032"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　から</a:t>
            </a:r>
            <a:endParaRPr lang="ja-JP" altLang="en-US" dirty="0">
              <a:solidFill>
                <a:prstClr val="black"/>
              </a:solidFill>
            </a:endParaRPr>
          </a:p>
        </p:txBody>
      </p:sp>
      <p:sp>
        <p:nvSpPr>
          <p:cNvPr id="8" name="正方形/長方形 7"/>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9" name="正方形/長方形 8"/>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17054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AutoShape 3"/>
          <p:cNvSpPr>
            <a:spLocks noChangeArrowheads="1"/>
          </p:cNvSpPr>
          <p:nvPr/>
        </p:nvSpPr>
        <p:spPr bwMode="auto">
          <a:xfrm>
            <a:off x="211494" y="3216183"/>
            <a:ext cx="4020972" cy="1367012"/>
          </a:xfrm>
          <a:prstGeom prst="wedgeRoundRectCallout">
            <a:avLst>
              <a:gd name="adj1" fmla="val -9079"/>
              <a:gd name="adj2" fmla="val 69558"/>
              <a:gd name="adj3" fmla="val 16667"/>
            </a:avLst>
          </a:prstGeom>
          <a:solidFill>
            <a:schemeClr val="tx2">
              <a:lumMod val="25000"/>
              <a:lumOff val="75000"/>
            </a:schemeClr>
          </a:solidFill>
          <a:ln w="9525">
            <a:solidFill>
              <a:schemeClr val="tx1"/>
            </a:solidFill>
            <a:miter lim="800000"/>
            <a:headEnd/>
            <a:tailEnd/>
          </a:ln>
        </p:spPr>
        <p:txBody>
          <a:bodyPr vert="horz" wrap="square" lIns="74295" tIns="8890" rIns="74295" bIns="8890" numCol="1" anchor="t" anchorCtr="0" compatLnSpc="1">
            <a:prstTxWarp prst="textNoShape">
              <a:avLst/>
            </a:prstTxWarp>
          </a:bodyPr>
          <a:lstStyle/>
          <a:p>
            <a:pPr algn="just" eaLnBrk="1" hangingPunct="1"/>
            <a:r>
              <a:rPr lang="ja-JP" altLang="en-US" sz="2400" b="1" dirty="0" smtClean="0">
                <a:solidFill>
                  <a:srgbClr val="44C1A3">
                    <a:lumMod val="10000"/>
                  </a:srgbClr>
                </a:solidFill>
                <a:latin typeface="ＭＳ Ｐゴシック" panose="020B0600070205080204" pitchFamily="50" charset="-128"/>
                <a:cs typeface="ＭＳ Ｐゴシック" pitchFamily="50" charset="-128"/>
              </a:rPr>
              <a:t>今までに、家族のことを考えて役に立てたことはあったかなあ</a:t>
            </a:r>
            <a:r>
              <a:rPr lang="en-US" altLang="ja-JP" sz="2400" b="1" dirty="0" smtClean="0">
                <a:solidFill>
                  <a:srgbClr val="44C1A3">
                    <a:lumMod val="10000"/>
                  </a:srgbClr>
                </a:solidFill>
                <a:latin typeface="ＭＳ Ｐゴシック" panose="020B0600070205080204" pitchFamily="50" charset="-128"/>
                <a:cs typeface="ＭＳ Ｐゴシック" pitchFamily="50" charset="-128"/>
              </a:rPr>
              <a:t>…</a:t>
            </a:r>
            <a:endParaRPr lang="ja-JP" altLang="ja-JP" sz="2400" b="1" dirty="0" smtClean="0">
              <a:solidFill>
                <a:srgbClr val="44C1A3">
                  <a:lumMod val="10000"/>
                </a:srgbClr>
              </a:solidFill>
              <a:latin typeface="ＭＳ Ｐゴシック" panose="020B0600070205080204" pitchFamily="50" charset="-128"/>
              <a:cs typeface="ＭＳ Ｐゴシック" pitchFamily="50" charset="-128"/>
            </a:endParaRPr>
          </a:p>
        </p:txBody>
      </p:sp>
      <p:pic>
        <p:nvPicPr>
          <p:cNvPr id="1026" name="Picture 2" descr="D:\イラスト\カット(大西ＳＳ)\34nenn\111_子供\MPSA0206C.gif"/>
          <p:cNvPicPr>
            <a:picLocks noChangeAspect="1" noChangeArrowheads="1"/>
          </p:cNvPicPr>
          <p:nvPr/>
        </p:nvPicPr>
        <p:blipFill>
          <a:blip r:embed="rId3"/>
          <a:srcRect/>
          <a:stretch>
            <a:fillRect/>
          </a:stretch>
        </p:blipFill>
        <p:spPr bwMode="auto">
          <a:xfrm>
            <a:off x="2087526" y="4659900"/>
            <a:ext cx="1248577" cy="1227234"/>
          </a:xfrm>
          <a:prstGeom prst="rect">
            <a:avLst/>
          </a:prstGeom>
          <a:noFill/>
        </p:spPr>
      </p:pic>
      <p:sp>
        <p:nvSpPr>
          <p:cNvPr id="10" name="AutoShape 4"/>
          <p:cNvSpPr>
            <a:spLocks noChangeArrowheads="1"/>
          </p:cNvSpPr>
          <p:nvPr/>
        </p:nvSpPr>
        <p:spPr bwMode="auto">
          <a:xfrm>
            <a:off x="4448490" y="3180862"/>
            <a:ext cx="4502304" cy="1367012"/>
          </a:xfrm>
          <a:prstGeom prst="wedgeRoundRectCallout">
            <a:avLst>
              <a:gd name="adj1" fmla="val 8608"/>
              <a:gd name="adj2" fmla="val 80710"/>
              <a:gd name="adj3" fmla="val 16667"/>
            </a:avLst>
          </a:prstGeom>
          <a:solidFill>
            <a:schemeClr val="accent1">
              <a:lumMod val="20000"/>
              <a:lumOff val="80000"/>
            </a:schemeClr>
          </a:solidFill>
          <a:ln w="9525">
            <a:solidFill>
              <a:schemeClr val="tx1"/>
            </a:solidFill>
            <a:miter lim="800000"/>
            <a:headEnd/>
            <a:tailEnd/>
          </a:ln>
        </p:spPr>
        <p:txBody>
          <a:bodyPr vert="horz" wrap="square" lIns="74295" tIns="8890" rIns="74295" bIns="8890" numCol="1" anchor="t" anchorCtr="0" compatLnSpc="1">
            <a:prstTxWarp prst="textNoShape">
              <a:avLst/>
            </a:prstTxWarp>
          </a:bodyPr>
          <a:lstStyle/>
          <a:p>
            <a:pPr algn="just" eaLnBrk="1" hangingPunct="1">
              <a:lnSpc>
                <a:spcPts val="3500"/>
              </a:lnSpc>
            </a:pPr>
            <a:r>
              <a:rPr lang="ja-JP" altLang="en-US" sz="2400" b="1" spc="-300" dirty="0" smtClean="0">
                <a:solidFill>
                  <a:srgbClr val="44C1A3">
                    <a:lumMod val="10000"/>
                  </a:srgbClr>
                </a:solidFill>
                <a:latin typeface="ＭＳ Ｐゴシック" panose="020B0600070205080204" pitchFamily="50" charset="-128"/>
                <a:cs typeface="ＭＳ Ｐゴシック" pitchFamily="50" charset="-128"/>
              </a:rPr>
              <a:t>今までに、礼儀正しくしなくてはいけないときに、失礼をしてしまったことはなかったかなあ</a:t>
            </a:r>
            <a:r>
              <a:rPr lang="en-US" altLang="ja-JP" sz="2400" b="1" spc="-300" dirty="0" smtClean="0">
                <a:solidFill>
                  <a:srgbClr val="44C1A3">
                    <a:lumMod val="10000"/>
                  </a:srgbClr>
                </a:solidFill>
                <a:latin typeface="ＭＳ Ｐゴシック" panose="020B0600070205080204" pitchFamily="50" charset="-128"/>
                <a:cs typeface="ＭＳ Ｐゴシック" pitchFamily="50" charset="-128"/>
              </a:rPr>
              <a:t>…</a:t>
            </a:r>
            <a:endParaRPr lang="ja-JP" altLang="ja-JP" sz="2400" b="1" spc="-300" dirty="0" smtClean="0">
              <a:solidFill>
                <a:srgbClr val="44C1A3">
                  <a:lumMod val="10000"/>
                </a:srgbClr>
              </a:solidFill>
              <a:latin typeface="ＭＳ Ｐゴシック" panose="020B0600070205080204" pitchFamily="50" charset="-128"/>
              <a:cs typeface="ＭＳ Ｐゴシック" pitchFamily="50" charset="-128"/>
            </a:endParaRPr>
          </a:p>
        </p:txBody>
      </p:sp>
      <p:pic>
        <p:nvPicPr>
          <p:cNvPr id="1027" name="Picture 3" descr="D:\イラスト\カット(大西ＳＳ)\34nenn\111_子供\MPSA0106C.gif"/>
          <p:cNvPicPr>
            <a:picLocks noChangeAspect="1" noChangeArrowheads="1"/>
          </p:cNvPicPr>
          <p:nvPr/>
        </p:nvPicPr>
        <p:blipFill>
          <a:blip r:embed="rId4"/>
          <a:srcRect/>
          <a:stretch>
            <a:fillRect/>
          </a:stretch>
        </p:blipFill>
        <p:spPr bwMode="auto">
          <a:xfrm>
            <a:off x="5863540" y="4583195"/>
            <a:ext cx="1130759" cy="1303939"/>
          </a:xfrm>
          <a:prstGeom prst="rect">
            <a:avLst/>
          </a:prstGeom>
          <a:noFill/>
        </p:spPr>
      </p:pic>
      <p:sp>
        <p:nvSpPr>
          <p:cNvPr id="9" name="Rectangle 1"/>
          <p:cNvSpPr>
            <a:spLocks noChangeArrowheads="1"/>
          </p:cNvSpPr>
          <p:nvPr/>
        </p:nvSpPr>
        <p:spPr bwMode="auto">
          <a:xfrm>
            <a:off x="330049" y="1007207"/>
            <a:ext cx="882256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9700" eaLnBrk="1" hangingPunct="1"/>
            <a:r>
              <a:rPr lang="ja-JP" altLang="en-US" sz="3600" spc="-150" dirty="0" smtClean="0">
                <a:solidFill>
                  <a:srgbClr val="FF0000"/>
                </a:solidFill>
                <a:latin typeface="ＭＳ Ｐゴシック" panose="020B0600070205080204" pitchFamily="50" charset="-128"/>
                <a:cs typeface="Times New Roman" pitchFamily="18" charset="0"/>
              </a:rPr>
              <a:t>④　自己の生き方についての考えを深める。 </a:t>
            </a:r>
          </a:p>
        </p:txBody>
      </p:sp>
      <p:sp>
        <p:nvSpPr>
          <p:cNvPr id="2" name="スライド番号プレースホルダー 1"/>
          <p:cNvSpPr>
            <a:spLocks noGrp="1"/>
          </p:cNvSpPr>
          <p:nvPr>
            <p:ph type="sldNum" sz="quarter" idx="12"/>
          </p:nvPr>
        </p:nvSpPr>
        <p:spPr/>
        <p:txBody>
          <a:bodyPr/>
          <a:lstStyle/>
          <a:p>
            <a:fld id="{D57F1E4F-1CFF-5643-939E-217C01CDF565}" type="slidenum">
              <a:rPr lang="en-US" sz="2000" smtClean="0"/>
              <a:pPr/>
              <a:t>18</a:t>
            </a:fld>
            <a:endParaRPr lang="en-US" sz="2000" dirty="0"/>
          </a:p>
        </p:txBody>
      </p:sp>
      <p:sp>
        <p:nvSpPr>
          <p:cNvPr id="13" name="Rectangle 1"/>
          <p:cNvSpPr>
            <a:spLocks noChangeArrowheads="1"/>
          </p:cNvSpPr>
          <p:nvPr/>
        </p:nvSpPr>
        <p:spPr bwMode="auto">
          <a:xfrm>
            <a:off x="211494" y="1677381"/>
            <a:ext cx="8715436" cy="1077218"/>
          </a:xfrm>
          <a:prstGeom prst="rect">
            <a:avLst/>
          </a:prstGeom>
          <a:solidFill>
            <a:schemeClr val="accent5">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ja-JP" altLang="en-US" sz="3200" b="1" spc="-300" dirty="0" smtClean="0">
                <a:solidFill>
                  <a:srgbClr val="FF0000"/>
                </a:solidFill>
                <a:latin typeface="ＭＳ Ｐゴシック" panose="020B0600070205080204" pitchFamily="50" charset="-128"/>
                <a:cs typeface="Times New Roman" pitchFamily="18" charset="0"/>
              </a:rPr>
              <a:t>■</a:t>
            </a:r>
            <a:r>
              <a:rPr lang="ja-JP" altLang="en-US" sz="3200" b="1" spc="-300" dirty="0" smtClean="0">
                <a:solidFill>
                  <a:prstClr val="black"/>
                </a:solidFill>
                <a:latin typeface="ＭＳ Ｐゴシック" panose="020B0600070205080204" pitchFamily="50" charset="-128"/>
                <a:cs typeface="Times New Roman" pitchFamily="18" charset="0"/>
              </a:rPr>
              <a:t>　</a:t>
            </a:r>
            <a:r>
              <a:rPr lang="ja-JP" altLang="en-US" sz="3200" spc="-300" dirty="0" smtClean="0">
                <a:solidFill>
                  <a:prstClr val="black"/>
                </a:solidFill>
                <a:latin typeface="ＭＳ Ｐゴシック" panose="020B0600070205080204" pitchFamily="50" charset="-128"/>
                <a:cs typeface="Times New Roman" pitchFamily="18" charset="0"/>
              </a:rPr>
              <a:t>例えば、道徳的価値に関わる事象を自分自身の問</a:t>
            </a:r>
            <a:endParaRPr lang="en-US" altLang="ja-JP" sz="3200" spc="-300" dirty="0" smtClean="0">
              <a:solidFill>
                <a:prstClr val="black"/>
              </a:solidFill>
              <a:latin typeface="ＭＳ Ｐゴシック" panose="020B0600070205080204" pitchFamily="50" charset="-128"/>
              <a:cs typeface="Times New Roman" pitchFamily="18" charset="0"/>
            </a:endParaRPr>
          </a:p>
          <a:p>
            <a:r>
              <a:rPr lang="ja-JP" altLang="en-US" sz="3200" spc="-300" dirty="0" smtClean="0">
                <a:solidFill>
                  <a:prstClr val="black"/>
                </a:solidFill>
                <a:latin typeface="ＭＳ Ｐゴシック" panose="020B0600070205080204" pitchFamily="50" charset="-128"/>
                <a:cs typeface="Times New Roman" pitchFamily="18" charset="0"/>
              </a:rPr>
              <a:t>　　題として受け止められるようにする。</a:t>
            </a:r>
            <a:endParaRPr lang="en-US" altLang="ja-JP" sz="3200" spc="-300" dirty="0">
              <a:solidFill>
                <a:srgbClr val="44C1A3">
                  <a:lumMod val="10000"/>
                </a:srgbClr>
              </a:solidFill>
              <a:latin typeface="ＭＳ Ｐゴシック" panose="020B0600070205080204" pitchFamily="50" charset="-128"/>
              <a:cs typeface="Times New Roman" pitchFamily="18" charset="0"/>
            </a:endParaRPr>
          </a:p>
        </p:txBody>
      </p:sp>
      <p:sp>
        <p:nvSpPr>
          <p:cNvPr id="17" name="テキスト ボックス 16"/>
          <p:cNvSpPr txBox="1"/>
          <p:nvPr/>
        </p:nvSpPr>
        <p:spPr>
          <a:xfrm>
            <a:off x="0" y="6455579"/>
            <a:ext cx="7565091"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a:t>
            </a:r>
            <a:endParaRPr lang="ja-JP" altLang="en-US" dirty="0">
              <a:solidFill>
                <a:prstClr val="black"/>
              </a:solidFill>
            </a:endParaRPr>
          </a:p>
        </p:txBody>
      </p:sp>
      <p:sp>
        <p:nvSpPr>
          <p:cNvPr id="14" name="正方形/長方形 13"/>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15" name="正方形/長方形 14"/>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92294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57F1E4F-1CFF-5643-939E-217C01CDF565}" type="slidenum">
              <a:rPr lang="en-US" sz="2000" smtClean="0">
                <a:solidFill>
                  <a:schemeClr val="tx1"/>
                </a:solidFill>
                <a:latin typeface="+mj-ea"/>
                <a:ea typeface="+mj-ea"/>
              </a:rPr>
              <a:pPr/>
              <a:t>19</a:t>
            </a:fld>
            <a:endParaRPr lang="en-US" sz="2000" dirty="0">
              <a:solidFill>
                <a:schemeClr val="tx1"/>
              </a:solidFill>
              <a:latin typeface="+mj-ea"/>
              <a:ea typeface="+mj-ea"/>
            </a:endParaRPr>
          </a:p>
        </p:txBody>
      </p:sp>
      <p:sp>
        <p:nvSpPr>
          <p:cNvPr id="2" name="タイトル 1"/>
          <p:cNvSpPr>
            <a:spLocks noGrp="1"/>
          </p:cNvSpPr>
          <p:nvPr>
            <p:ph type="title" idx="4294967295"/>
          </p:nvPr>
        </p:nvSpPr>
        <p:spPr>
          <a:xfrm>
            <a:off x="19050" y="817245"/>
            <a:ext cx="9124950" cy="1343025"/>
          </a:xfrm>
        </p:spPr>
        <p:txBody>
          <a:bodyPr>
            <a:normAutofit fontScale="90000"/>
          </a:bodyPr>
          <a:lstStyle/>
          <a:p>
            <a:r>
              <a:rPr kumimoji="1" lang="ja-JP" altLang="en-US" sz="4000" dirty="0" smtClean="0">
                <a:solidFill>
                  <a:srgbClr val="C00000"/>
                </a:solidFill>
                <a:latin typeface="ＭＳ ゴシック" panose="020B0609070205080204" pitchFamily="49" charset="-128"/>
                <a:ea typeface="ＭＳ ゴシック" panose="020B0609070205080204" pitchFamily="49" charset="-128"/>
              </a:rPr>
              <a:t>①～④の学習を通して</a:t>
            </a:r>
            <a:r>
              <a:rPr kumimoji="1" lang="en-US" altLang="ja-JP" sz="4000" dirty="0" smtClean="0">
                <a:solidFill>
                  <a:srgbClr val="C00000"/>
                </a:solidFill>
                <a:latin typeface="ＭＳ ゴシック" panose="020B0609070205080204" pitchFamily="49" charset="-128"/>
                <a:ea typeface="ＭＳ ゴシック" panose="020B0609070205080204" pitchFamily="49" charset="-128"/>
              </a:rPr>
              <a:t/>
            </a:r>
            <a:br>
              <a:rPr kumimoji="1" lang="en-US" altLang="ja-JP" sz="4000" dirty="0" smtClean="0">
                <a:solidFill>
                  <a:srgbClr val="C00000"/>
                </a:solidFill>
                <a:latin typeface="ＭＳ ゴシック" panose="020B0609070205080204" pitchFamily="49" charset="-128"/>
                <a:ea typeface="ＭＳ ゴシック" panose="020B0609070205080204" pitchFamily="49" charset="-128"/>
              </a:rPr>
            </a:br>
            <a:r>
              <a:rPr kumimoji="1" lang="ja-JP" altLang="en-US" dirty="0" smtClean="0">
                <a:solidFill>
                  <a:srgbClr val="C00000"/>
                </a:solidFill>
                <a:latin typeface="ＭＳ ゴシック" panose="020B0609070205080204" pitchFamily="49" charset="-128"/>
                <a:ea typeface="ＭＳ ゴシック" panose="020B0609070205080204" pitchFamily="49" charset="-128"/>
              </a:rPr>
              <a:t>次の３つを育て、</a:t>
            </a:r>
            <a:r>
              <a:rPr kumimoji="1" lang="ja-JP" altLang="en-US" u="sng" dirty="0" smtClean="0">
                <a:solidFill>
                  <a:srgbClr val="C00000"/>
                </a:solidFill>
                <a:latin typeface="ＭＳ ゴシック" panose="020B0609070205080204" pitchFamily="49" charset="-128"/>
                <a:ea typeface="ＭＳ ゴシック" panose="020B0609070205080204" pitchFamily="49" charset="-128"/>
              </a:rPr>
              <a:t>⑤道徳性を養う</a:t>
            </a:r>
            <a:r>
              <a:rPr kumimoji="1" lang="ja-JP" altLang="en-US"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dirty="0">
              <a:solidFill>
                <a:srgbClr val="C00000"/>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296134" y="2142363"/>
            <a:ext cx="8568952" cy="4462760"/>
          </a:xfrm>
          <a:prstGeom prst="rect">
            <a:avLst/>
          </a:prstGeom>
          <a:noFill/>
        </p:spPr>
        <p:txBody>
          <a:bodyPr wrap="square" rtlCol="0">
            <a:spAutoFit/>
          </a:bodyPr>
          <a:lstStyle/>
          <a:p>
            <a:pPr marL="571500" indent="-571500">
              <a:buFont typeface="Wingdings" panose="05000000000000000000" pitchFamily="2" charset="2"/>
              <a:buChar char="l"/>
            </a:pPr>
            <a:r>
              <a:rPr lang="ja-JP" altLang="en-US" sz="3600" spc="-150" dirty="0" smtClean="0">
                <a:solidFill>
                  <a:prstClr val="black"/>
                </a:solidFill>
                <a:latin typeface="ＭＳ ゴシック" panose="020B0609070205080204" pitchFamily="49" charset="-128"/>
                <a:ea typeface="ＭＳ ゴシック" panose="020B0609070205080204" pitchFamily="49" charset="-128"/>
              </a:rPr>
              <a:t>価値の大切さを理解、望ましい対処を判断する能力（</a:t>
            </a:r>
            <a:r>
              <a:rPr lang="ja-JP" altLang="en-US" sz="3600" b="1" u="sng" spc="-150" dirty="0" smtClean="0">
                <a:solidFill>
                  <a:srgbClr val="C00000"/>
                </a:solidFill>
                <a:latin typeface="ＭＳ ゴシック" panose="020B0609070205080204" pitchFamily="49" charset="-128"/>
                <a:ea typeface="ＭＳ ゴシック" panose="020B0609070205080204" pitchFamily="49" charset="-128"/>
              </a:rPr>
              <a:t>道徳的判断力</a:t>
            </a:r>
            <a:r>
              <a:rPr lang="ja-JP" altLang="en-US" sz="3600" spc="-150" dirty="0" smtClean="0">
                <a:solidFill>
                  <a:prstClr val="black"/>
                </a:solidFill>
                <a:latin typeface="ＭＳ ゴシック" panose="020B0609070205080204" pitchFamily="49" charset="-128"/>
                <a:ea typeface="ＭＳ ゴシック" panose="020B0609070205080204" pitchFamily="49" charset="-128"/>
              </a:rPr>
              <a:t>）</a:t>
            </a:r>
            <a:endParaRPr lang="en-US" altLang="ja-JP" sz="3600" spc="-150" dirty="0" smtClean="0">
              <a:solidFill>
                <a:prstClr val="black"/>
              </a:solidFill>
              <a:latin typeface="ＭＳ ゴシック" panose="020B0609070205080204" pitchFamily="49" charset="-128"/>
              <a:ea typeface="ＭＳ ゴシック" panose="020B0609070205080204" pitchFamily="49" charset="-128"/>
            </a:endParaRPr>
          </a:p>
          <a:p>
            <a:pPr marL="571500" indent="-571500">
              <a:buFont typeface="Wingdings" panose="05000000000000000000" pitchFamily="2" charset="2"/>
              <a:buChar char="l"/>
            </a:pP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pPr marL="571500" indent="-571500">
              <a:buFont typeface="Wingdings" panose="05000000000000000000" pitchFamily="2" charset="2"/>
              <a:buChar char="l"/>
            </a:pPr>
            <a:r>
              <a:rPr lang="ja-JP" altLang="en-US" sz="3600" spc="-150" dirty="0" smtClean="0">
                <a:solidFill>
                  <a:prstClr val="black"/>
                </a:solidFill>
                <a:latin typeface="ＭＳ ゴシック" panose="020B0609070205080204" pitchFamily="49" charset="-128"/>
                <a:ea typeface="ＭＳ ゴシック" panose="020B0609070205080204" pitchFamily="49" charset="-128"/>
              </a:rPr>
              <a:t>人間としてのよりよい生き方や善を志向する感情（</a:t>
            </a:r>
            <a:r>
              <a:rPr lang="ja-JP" altLang="en-US" sz="3600" b="1" u="sng" spc="-150" dirty="0" smtClean="0">
                <a:solidFill>
                  <a:srgbClr val="C00000"/>
                </a:solidFill>
                <a:latin typeface="ＭＳ ゴシック" panose="020B0609070205080204" pitchFamily="49" charset="-128"/>
                <a:ea typeface="ＭＳ ゴシック" panose="020B0609070205080204" pitchFamily="49" charset="-128"/>
              </a:rPr>
              <a:t>道徳的心情</a:t>
            </a:r>
            <a:r>
              <a:rPr lang="ja-JP" altLang="en-US" sz="3600" spc="-150" dirty="0" smtClean="0">
                <a:solidFill>
                  <a:prstClr val="black"/>
                </a:solidFill>
                <a:latin typeface="ＭＳ ゴシック" panose="020B0609070205080204" pitchFamily="49" charset="-128"/>
                <a:ea typeface="ＭＳ ゴシック" panose="020B0609070205080204" pitchFamily="49" charset="-128"/>
              </a:rPr>
              <a:t>）</a:t>
            </a:r>
            <a:endParaRPr lang="en-US" altLang="ja-JP" sz="3600" spc="-150" dirty="0" smtClean="0">
              <a:solidFill>
                <a:prstClr val="black"/>
              </a:solidFill>
              <a:latin typeface="ＭＳ ゴシック" panose="020B0609070205080204" pitchFamily="49" charset="-128"/>
              <a:ea typeface="ＭＳ ゴシック" panose="020B0609070205080204" pitchFamily="49" charset="-128"/>
            </a:endParaRPr>
          </a:p>
          <a:p>
            <a:pPr marL="571500" indent="-571500">
              <a:buFont typeface="Wingdings" panose="05000000000000000000" pitchFamily="2" charset="2"/>
              <a:buChar char="l"/>
            </a:pPr>
            <a:endParaRPr lang="en-US" altLang="ja-JP" sz="1100" spc="-150" dirty="0" smtClean="0">
              <a:solidFill>
                <a:prstClr val="black"/>
              </a:solidFill>
              <a:latin typeface="ＭＳ ゴシック" panose="020B0609070205080204" pitchFamily="49" charset="-128"/>
              <a:ea typeface="ＭＳ ゴシック" panose="020B0609070205080204" pitchFamily="49" charset="-128"/>
            </a:endParaRPr>
          </a:p>
          <a:p>
            <a:pPr marL="571500" indent="-571500">
              <a:buFont typeface="Wingdings" panose="05000000000000000000" pitchFamily="2" charset="2"/>
              <a:buChar char="l"/>
            </a:pPr>
            <a:r>
              <a:rPr lang="ja-JP" altLang="en-US" sz="3600" spc="-350" dirty="0" smtClean="0">
                <a:solidFill>
                  <a:prstClr val="black"/>
                </a:solidFill>
                <a:latin typeface="ＭＳ ゴシック" panose="020B0609070205080204" pitchFamily="49" charset="-128"/>
                <a:ea typeface="ＭＳ ゴシック" panose="020B0609070205080204" pitchFamily="49" charset="-128"/>
              </a:rPr>
              <a:t>道徳的価値を実現しようとする意志の働き、行為への身構え（</a:t>
            </a:r>
            <a:r>
              <a:rPr lang="ja-JP" altLang="en-US" sz="3600" b="1" u="sng" spc="-350" dirty="0" smtClean="0">
                <a:solidFill>
                  <a:srgbClr val="C00000"/>
                </a:solidFill>
                <a:latin typeface="ＭＳ ゴシック" panose="020B0609070205080204" pitchFamily="49" charset="-128"/>
                <a:ea typeface="ＭＳ ゴシック" panose="020B0609070205080204" pitchFamily="49" charset="-128"/>
              </a:rPr>
              <a:t>道徳的実践意欲と態度</a:t>
            </a:r>
            <a:r>
              <a:rPr lang="ja-JP" altLang="en-US" sz="3600" spc="-350" dirty="0" smtClean="0">
                <a:solidFill>
                  <a:prstClr val="black"/>
                </a:solidFill>
                <a:latin typeface="ＭＳ ゴシック" panose="020B0609070205080204" pitchFamily="49" charset="-128"/>
                <a:ea typeface="ＭＳ ゴシック" panose="020B0609070205080204" pitchFamily="49" charset="-128"/>
              </a:rPr>
              <a:t>）</a:t>
            </a:r>
            <a:endParaRPr lang="en-US" altLang="ja-JP" sz="3600" spc="-350" dirty="0" smtClean="0">
              <a:solidFill>
                <a:prstClr val="black"/>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91208" y="6441717"/>
            <a:ext cx="6280992"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　から</a:t>
            </a:r>
            <a:endParaRPr lang="ja-JP" altLang="en-US" dirty="0">
              <a:solidFill>
                <a:prstClr val="black"/>
              </a:solidFill>
            </a:endParaRPr>
          </a:p>
        </p:txBody>
      </p:sp>
      <p:sp>
        <p:nvSpPr>
          <p:cNvPr id="10" name="正方形/長方形 9"/>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9" name="正方形/長方形 8"/>
          <p:cNvSpPr/>
          <p:nvPr/>
        </p:nvSpPr>
        <p:spPr>
          <a:xfrm>
            <a:off x="77617" y="635456"/>
            <a:ext cx="3531736"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a:t>
            </a:r>
            <a:r>
              <a:rPr kumimoji="0" lang="ja-JP" altLang="en-US" sz="2400" dirty="0">
                <a:latin typeface="ＭＳ ゴシック" panose="020B0609070205080204" pitchFamily="49" charset="-128"/>
                <a:ea typeface="ＭＳ ゴシック" panose="020B0609070205080204" pitchFamily="49" charset="-128"/>
              </a:rPr>
              <a:t>道徳科の</a:t>
            </a:r>
            <a:r>
              <a:rPr kumimoji="0" lang="ja-JP" altLang="en-US" sz="2400" dirty="0" smtClean="0">
                <a:latin typeface="ＭＳ ゴシック" panose="020B0609070205080204" pitchFamily="49" charset="-128"/>
                <a:ea typeface="ＭＳ ゴシック" panose="020B0609070205080204" pitchFamily="49" charset="-128"/>
              </a:rPr>
              <a:t>授業づくり</a:t>
            </a:r>
            <a:endParaRPr kumimoji="0"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02328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755576" y="332656"/>
            <a:ext cx="7920880" cy="5184576"/>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t" anchorCtr="0" compatLnSpc="1">
            <a:prstTxWarp prst="textNoShape">
              <a:avLst/>
            </a:prstTxWarp>
          </a:bodyPr>
          <a:lstStyle/>
          <a:p>
            <a:pPr fontAlgn="base">
              <a:spcBef>
                <a:spcPct val="0"/>
              </a:spcBef>
              <a:spcAft>
                <a:spcPct val="0"/>
              </a:spcAft>
            </a:pPr>
            <a:r>
              <a:rPr kumimoji="0" lang="en-US" altLang="ja-JP" sz="4400" dirty="0">
                <a:latin typeface="Arial" panose="020B0604020202020204" pitchFamily="34" charset="0"/>
              </a:rPr>
              <a:t>【</a:t>
            </a:r>
            <a:r>
              <a:rPr kumimoji="0" lang="ja-JP" altLang="en-US" sz="4400" dirty="0">
                <a:latin typeface="Arial" panose="020B0604020202020204" pitchFamily="34" charset="0"/>
              </a:rPr>
              <a:t>ねらい</a:t>
            </a:r>
            <a:r>
              <a:rPr kumimoji="0" lang="en-US" altLang="ja-JP" sz="4400" dirty="0">
                <a:latin typeface="Arial" panose="020B0604020202020204" pitchFamily="34" charset="0"/>
              </a:rPr>
              <a:t>】</a:t>
            </a:r>
          </a:p>
          <a:p>
            <a:pPr fontAlgn="base">
              <a:spcBef>
                <a:spcPct val="0"/>
              </a:spcBef>
              <a:spcAft>
                <a:spcPct val="0"/>
              </a:spcAft>
            </a:pPr>
            <a:r>
              <a:rPr kumimoji="0" lang="ja-JP" altLang="en-US" sz="4400" dirty="0">
                <a:latin typeface="ＭＳ ゴシック" panose="020B0609070205080204" pitchFamily="49" charset="-128"/>
                <a:ea typeface="ＭＳ ゴシック" panose="020B0609070205080204" pitchFamily="49" charset="-128"/>
              </a:rPr>
              <a:t>道徳科の授業づくりに</a:t>
            </a:r>
            <a:r>
              <a:rPr kumimoji="0" lang="ja-JP" altLang="en-US" sz="4400" dirty="0" smtClean="0">
                <a:latin typeface="ＭＳ ゴシック" panose="020B0609070205080204" pitchFamily="49" charset="-128"/>
                <a:ea typeface="ＭＳ ゴシック" panose="020B0609070205080204" pitchFamily="49" charset="-128"/>
              </a:rPr>
              <a:t>ついての</a:t>
            </a:r>
            <a:r>
              <a:rPr kumimoji="0" lang="ja-JP" altLang="en-US" sz="4400" dirty="0">
                <a:latin typeface="ＭＳ ゴシック" panose="020B0609070205080204" pitchFamily="49" charset="-128"/>
                <a:ea typeface="ＭＳ ゴシック" panose="020B0609070205080204" pitchFamily="49" charset="-128"/>
              </a:rPr>
              <a:t>理解を深め、「考え、議論する」道徳科への転換に向けた授業</a:t>
            </a:r>
            <a:r>
              <a:rPr kumimoji="0" lang="ja-JP" altLang="en-US" sz="4400" dirty="0" smtClean="0">
                <a:latin typeface="ＭＳ ゴシック" panose="020B0609070205080204" pitchFamily="49" charset="-128"/>
                <a:ea typeface="ＭＳ ゴシック" panose="020B0609070205080204" pitchFamily="49" charset="-128"/>
              </a:rPr>
              <a:t>改善に当たり、自分の課題を解決するヒントを見付ける</a:t>
            </a:r>
            <a:r>
              <a:rPr kumimoji="0" lang="ja-JP" altLang="en-US" sz="4400" dirty="0">
                <a:latin typeface="ＭＳ ゴシック" panose="020B0609070205080204" pitchFamily="49" charset="-128"/>
                <a:ea typeface="ＭＳ ゴシック" panose="020B0609070205080204" pitchFamily="49" charset="-128"/>
              </a:rPr>
              <a:t>。</a:t>
            </a:r>
            <a:endParaRPr kumimoji="0" lang="en-US" altLang="ja-JP" sz="4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C8044EDC-9959-4724-927D-2F88A09DAD70}" type="slidenum">
              <a:rPr kumimoji="1" lang="ja-JP" altLang="en-US" smtClean="0"/>
              <a:t>2</a:t>
            </a:fld>
            <a:endParaRPr kumimoji="1" lang="ja-JP" altLang="en-US" dirty="0"/>
          </a:p>
        </p:txBody>
      </p:sp>
    </p:spTree>
    <p:extLst>
      <p:ext uri="{BB962C8B-B14F-4D97-AF65-F5344CB8AC3E}">
        <p14:creationId xmlns:p14="http://schemas.microsoft.com/office/powerpoint/2010/main" val="28912184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034693" y="6459786"/>
            <a:ext cx="984019" cy="365125"/>
          </a:xfrm>
        </p:spPr>
        <p:txBody>
          <a:bodyPr/>
          <a:lstStyle/>
          <a:p>
            <a:fld id="{D57F1E4F-1CFF-5643-939E-217C01CDF565}" type="slidenum">
              <a:rPr lang="en-US" smtClean="0"/>
              <a:pPr/>
              <a:t>20</a:t>
            </a:fld>
            <a:endParaRPr lang="en-US" dirty="0"/>
          </a:p>
        </p:txBody>
      </p:sp>
      <p:sp>
        <p:nvSpPr>
          <p:cNvPr id="3" name="正方形/長方形 2"/>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4" name="テキスト ボックス 3"/>
          <p:cNvSpPr txBox="1"/>
          <p:nvPr/>
        </p:nvSpPr>
        <p:spPr>
          <a:xfrm>
            <a:off x="34320" y="647899"/>
            <a:ext cx="6537136" cy="400110"/>
          </a:xfrm>
          <a:prstGeom prst="rect">
            <a:avLst/>
          </a:prstGeom>
          <a:noFill/>
        </p:spPr>
        <p:txBody>
          <a:bodyPr wrap="square" rtlCol="0">
            <a:spAutoFit/>
          </a:bodyPr>
          <a:lstStyle/>
          <a:p>
            <a:r>
              <a:rPr kumimoji="1" lang="ja-JP" altLang="en-US" sz="2000" dirty="0" smtClean="0">
                <a:latin typeface="ＭＳ ゴシック" panose="020B0609070205080204" pitchFamily="49" charset="-128"/>
                <a:ea typeface="ＭＳ ゴシック" panose="020B0609070205080204" pitchFamily="49" charset="-128"/>
              </a:rPr>
              <a:t>○　道徳科の評価のポイント</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45760" y="982645"/>
            <a:ext cx="9144000" cy="583749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marL="268288" indent="-268288" algn="just">
              <a:lnSpc>
                <a:spcPts val="3200"/>
              </a:lnSpc>
            </a:pPr>
            <a:r>
              <a:rPr lang="ja-JP" altLang="en-US" sz="2800" dirty="0" smtClean="0">
                <a:solidFill>
                  <a:schemeClr val="tx1"/>
                </a:solidFill>
                <a:latin typeface="ＭＳ ゴシック" panose="020B0609070205080204" pitchFamily="49" charset="-128"/>
                <a:ea typeface="ＭＳ ゴシック" panose="020B0609070205080204" pitchFamily="49" charset="-128"/>
              </a:rPr>
              <a:t>①道徳科</a:t>
            </a:r>
            <a:r>
              <a:rPr lang="ja-JP" altLang="en-US" sz="2800" dirty="0">
                <a:solidFill>
                  <a:schemeClr val="tx1"/>
                </a:solidFill>
                <a:latin typeface="ＭＳ ゴシック" panose="020B0609070205080204" pitchFamily="49" charset="-128"/>
                <a:ea typeface="ＭＳ ゴシック" panose="020B0609070205080204" pitchFamily="49" charset="-128"/>
              </a:rPr>
              <a:t>の評価の基本的な考え方</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smtClean="0">
                <a:latin typeface="ＭＳ ゴシック" panose="020B0609070205080204" pitchFamily="49" charset="-128"/>
                <a:ea typeface="ＭＳ ゴシック" panose="020B0609070205080204" pitchFamily="49" charset="-128"/>
              </a:rPr>
              <a:t>・数値による評価ではなく、認め、励ます個人内評価と</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して記述式で行う評価</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smtClean="0">
                <a:solidFill>
                  <a:schemeClr val="tx1"/>
                </a:solidFill>
                <a:latin typeface="ＭＳ ゴシック" panose="020B0609070205080204" pitchFamily="49" charset="-128"/>
                <a:ea typeface="ＭＳ ゴシック" panose="020B0609070205080204" pitchFamily="49" charset="-128"/>
              </a:rPr>
              <a:t>・</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個々の内容項目ごとではなく、大くくり</a:t>
            </a:r>
            <a:r>
              <a:rPr lang="ja-JP" altLang="en-US" sz="2800" u="sng" dirty="0" err="1" smtClean="0">
                <a:solidFill>
                  <a:schemeClr val="tx1"/>
                </a:solidFill>
                <a:latin typeface="ＭＳ ゴシック" panose="020B0609070205080204" pitchFamily="49" charset="-128"/>
                <a:ea typeface="ＭＳ ゴシック" panose="020B0609070205080204" pitchFamily="49" charset="-128"/>
              </a:rPr>
              <a:t>な</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まとまりを</a:t>
            </a:r>
            <a:endParaRPr lang="en-US" altLang="ja-JP" sz="2800" u="sng"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踏まえた評価</a:t>
            </a:r>
            <a:r>
              <a:rPr lang="ja-JP" altLang="en-US" sz="2800" dirty="0" smtClean="0">
                <a:solidFill>
                  <a:schemeClr val="tx1"/>
                </a:solidFill>
                <a:latin typeface="ＭＳ ゴシック" panose="020B0609070205080204" pitchFamily="49" charset="-128"/>
                <a:ea typeface="ＭＳ ゴシック" panose="020B0609070205080204" pitchFamily="49" charset="-128"/>
              </a:rPr>
              <a:t>とすること</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smtClean="0">
                <a:solidFill>
                  <a:schemeClr val="tx1"/>
                </a:solidFill>
                <a:latin typeface="ＭＳ ゴシック" panose="020B0609070205080204" pitchFamily="49" charset="-128"/>
                <a:ea typeface="ＭＳ ゴシック" panose="020B0609070205080204" pitchFamily="49" charset="-128"/>
              </a:rPr>
              <a:t>・他の児童生徒との比較による評価ではなく、</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児童生徒</a:t>
            </a:r>
            <a:endParaRPr lang="en-US" altLang="ja-JP" sz="2800" u="sng"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一人一人の成長に着目し、よい点や可能性、進歩の状</a:t>
            </a:r>
            <a:endParaRPr lang="en-US" altLang="ja-JP" sz="2800" u="sng"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況を積極的に受け止め認め、励ます</a:t>
            </a:r>
            <a:r>
              <a:rPr lang="ja-JP" altLang="en-US" sz="2800" dirty="0" smtClean="0">
                <a:solidFill>
                  <a:schemeClr val="tx1"/>
                </a:solidFill>
                <a:latin typeface="ＭＳ ゴシック" panose="020B0609070205080204" pitchFamily="49" charset="-128"/>
                <a:ea typeface="ＭＳ ゴシック" panose="020B0609070205080204" pitchFamily="49" charset="-128"/>
              </a:rPr>
              <a:t>こと</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smtClean="0">
                <a:solidFill>
                  <a:schemeClr val="tx1"/>
                </a:solidFill>
                <a:latin typeface="ＭＳ ゴシック" panose="020B0609070205080204" pitchFamily="49" charset="-128"/>
                <a:ea typeface="ＭＳ ゴシック" panose="020B0609070205080204" pitchFamily="49" charset="-128"/>
              </a:rPr>
              <a:t>・学習活動により児童生徒がより</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多面的・多角的な見方</a:t>
            </a:r>
            <a:endParaRPr lang="en-US" altLang="ja-JP" sz="2800" u="sng"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へと発展しているか、道徳的価値の理解を自分自身と</a:t>
            </a:r>
            <a:endParaRPr lang="en-US" altLang="ja-JP" sz="2800" u="sng"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の関わりの中で深めているか</a:t>
            </a:r>
            <a:r>
              <a:rPr lang="ja-JP" altLang="en-US" sz="2800" dirty="0" smtClean="0">
                <a:solidFill>
                  <a:schemeClr val="tx1"/>
                </a:solidFill>
                <a:latin typeface="ＭＳ ゴシック" panose="020B0609070205080204" pitchFamily="49" charset="-128"/>
                <a:ea typeface="ＭＳ ゴシック" panose="020B0609070205080204" pitchFamily="49" charset="-128"/>
              </a:rPr>
              <a:t>といった点を重視</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smtClean="0">
                <a:solidFill>
                  <a:schemeClr val="tx1"/>
                </a:solidFill>
                <a:latin typeface="ＭＳ ゴシック" panose="020B0609070205080204" pitchFamily="49" charset="-128"/>
                <a:ea typeface="ＭＳ ゴシック" panose="020B0609070205080204" pitchFamily="49" charset="-128"/>
              </a:rPr>
              <a:t>・</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調査書（内申書）に記載せず、高等学校等の入学者選</a:t>
            </a:r>
            <a:endParaRPr lang="en-US" altLang="ja-JP" sz="2800" u="sng"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u="sng" dirty="0" smtClean="0">
                <a:solidFill>
                  <a:schemeClr val="tx1"/>
                </a:solidFill>
                <a:latin typeface="ＭＳ ゴシック" panose="020B0609070205080204" pitchFamily="49" charset="-128"/>
                <a:ea typeface="ＭＳ ゴシック" panose="020B0609070205080204" pitchFamily="49" charset="-128"/>
              </a:rPr>
              <a:t>抜の合否判定に活用することのないように留意</a:t>
            </a:r>
            <a:endParaRPr lang="en-US" altLang="ja-JP" sz="2800" u="sng" dirty="0" smtClean="0">
              <a:solidFill>
                <a:schemeClr val="tx1"/>
              </a:solidFill>
              <a:latin typeface="ＭＳ ゴシック" panose="020B0609070205080204" pitchFamily="49" charset="-128"/>
              <a:ea typeface="ＭＳ ゴシック" panose="020B0609070205080204" pitchFamily="49" charset="-128"/>
            </a:endParaRPr>
          </a:p>
          <a:p>
            <a:pPr marL="268288" indent="-268288" algn="just">
              <a:lnSpc>
                <a:spcPts val="3200"/>
              </a:lnSpc>
            </a:pPr>
            <a:endParaRPr lang="en-US" altLang="ja-JP" sz="1100" dirty="0" smtClean="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34320" y="6453605"/>
            <a:ext cx="8318155" cy="369332"/>
          </a:xfrm>
          <a:prstGeom prst="rect">
            <a:avLst/>
          </a:prstGeom>
          <a:noFill/>
        </p:spPr>
        <p:txBody>
          <a:bodyPr wrap="square" rtlCol="0">
            <a:spAutoFit/>
          </a:bodyPr>
          <a:lstStyle/>
          <a:p>
            <a:r>
              <a:rPr lang="ja-JP" altLang="en-US" dirty="0">
                <a:solidFill>
                  <a:prstClr val="black"/>
                </a:solidFill>
              </a:rPr>
              <a:t>独立行政</a:t>
            </a:r>
            <a:r>
              <a:rPr lang="ja-JP" altLang="en-US" dirty="0" smtClean="0">
                <a:solidFill>
                  <a:prstClr val="black"/>
                </a:solidFill>
              </a:rPr>
              <a:t>法人教職員支援機構研修教材　特別の教科道徳（道徳科）のポイント</a:t>
            </a:r>
            <a:endParaRPr lang="ja-JP" altLang="en-US" dirty="0">
              <a:solidFill>
                <a:prstClr val="black"/>
              </a:solidFill>
            </a:endParaRPr>
          </a:p>
        </p:txBody>
      </p:sp>
    </p:spTree>
    <p:extLst>
      <p:ext uri="{BB962C8B-B14F-4D97-AF65-F5344CB8AC3E}">
        <p14:creationId xmlns:p14="http://schemas.microsoft.com/office/powerpoint/2010/main" val="3493942051"/>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21</a:t>
            </a:fld>
            <a:endParaRPr lang="en-US" dirty="0"/>
          </a:p>
        </p:txBody>
      </p:sp>
      <p:sp>
        <p:nvSpPr>
          <p:cNvPr id="3" name="テキスト ボックス 2"/>
          <p:cNvSpPr txBox="1"/>
          <p:nvPr/>
        </p:nvSpPr>
        <p:spPr>
          <a:xfrm>
            <a:off x="161010" y="1049041"/>
            <a:ext cx="8839200" cy="370870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marL="268288" indent="-268288" algn="just"/>
            <a:r>
              <a:rPr lang="ja-JP" altLang="en-US" sz="3200" dirty="0" smtClean="0">
                <a:solidFill>
                  <a:schemeClr val="tx1"/>
                </a:solidFill>
                <a:latin typeface="ＭＳ ゴシック" panose="020B0609070205080204" pitchFamily="49" charset="-128"/>
                <a:ea typeface="ＭＳ ゴシック" panose="020B0609070205080204" pitchFamily="49" charset="-128"/>
              </a:rPr>
              <a:t>②児童生徒の学習状況を見取るための二つの視点</a:t>
            </a:r>
            <a:endParaRPr lang="en-US" altLang="ja-JP" sz="3200" dirty="0">
              <a:solidFill>
                <a:schemeClr val="tx1"/>
              </a:solidFill>
              <a:latin typeface="ＭＳ ゴシック" panose="020B0609070205080204" pitchFamily="49" charset="-128"/>
              <a:ea typeface="ＭＳ ゴシック" panose="020B0609070205080204" pitchFamily="49" charset="-128"/>
            </a:endParaRPr>
          </a:p>
          <a:p>
            <a:pPr marL="268288" indent="-268288" algn="just"/>
            <a:r>
              <a:rPr lang="ja-JP" altLang="en-US" sz="3200" dirty="0">
                <a:latin typeface="ＭＳ ゴシック" panose="020B0609070205080204" pitchFamily="49" charset="-128"/>
                <a:ea typeface="ＭＳ ゴシック" panose="020B0609070205080204" pitchFamily="49" charset="-128"/>
              </a:rPr>
              <a:t>・</a:t>
            </a:r>
            <a:r>
              <a:rPr lang="ja-JP" altLang="en-US" sz="3200" dirty="0" smtClean="0">
                <a:latin typeface="ＭＳ ゴシック" panose="020B0609070205080204" pitchFamily="49" charset="-128"/>
                <a:ea typeface="ＭＳ ゴシック" panose="020B0609070205080204" pitchFamily="49" charset="-128"/>
              </a:rPr>
              <a:t>一面的な見方から多面的・多角的な見方へと</a:t>
            </a:r>
            <a:endParaRPr lang="en-US" altLang="ja-JP" sz="3200" dirty="0" smtClean="0">
              <a:latin typeface="ＭＳ ゴシック" panose="020B0609070205080204" pitchFamily="49" charset="-128"/>
              <a:ea typeface="ＭＳ ゴシック" panose="020B0609070205080204" pitchFamily="49" charset="-128"/>
            </a:endParaRPr>
          </a:p>
          <a:p>
            <a:pPr marL="268288" indent="-268288" algn="just"/>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発展させているかどうか。</a:t>
            </a:r>
            <a:endParaRPr lang="en-US" altLang="ja-JP" sz="3200" dirty="0" smtClean="0">
              <a:latin typeface="ＭＳ ゴシック" panose="020B0609070205080204" pitchFamily="49" charset="-128"/>
              <a:ea typeface="ＭＳ ゴシック" panose="020B0609070205080204" pitchFamily="49" charset="-128"/>
            </a:endParaRPr>
          </a:p>
          <a:p>
            <a:pPr marL="268288" indent="-268288" algn="just"/>
            <a:endParaRPr lang="en-US" altLang="ja-JP" sz="3200" dirty="0">
              <a:latin typeface="ＭＳ ゴシック" panose="020B0609070205080204" pitchFamily="49" charset="-128"/>
              <a:ea typeface="ＭＳ ゴシック" panose="020B0609070205080204" pitchFamily="49" charset="-128"/>
            </a:endParaRPr>
          </a:p>
          <a:p>
            <a:pPr marL="268288" indent="-268288" algn="just"/>
            <a:r>
              <a:rPr lang="ja-JP" altLang="en-US" sz="3200" dirty="0">
                <a:latin typeface="ＭＳ ゴシック" panose="020B0609070205080204" pitchFamily="49" charset="-128"/>
                <a:ea typeface="ＭＳ ゴシック" panose="020B0609070205080204" pitchFamily="49" charset="-128"/>
              </a:rPr>
              <a:t>・</a:t>
            </a:r>
            <a:r>
              <a:rPr lang="ja-JP" altLang="en-US" sz="3200" dirty="0" smtClean="0">
                <a:latin typeface="ＭＳ ゴシック" panose="020B0609070205080204" pitchFamily="49" charset="-128"/>
                <a:ea typeface="ＭＳ ゴシック" panose="020B0609070205080204" pitchFamily="49" charset="-128"/>
              </a:rPr>
              <a:t>道徳的価値の理解を自分自身の関わりの中で</a:t>
            </a:r>
            <a:endParaRPr lang="en-US" altLang="ja-JP" sz="3200" dirty="0" smtClean="0">
              <a:latin typeface="ＭＳ ゴシック" panose="020B0609070205080204" pitchFamily="49" charset="-128"/>
              <a:ea typeface="ＭＳ ゴシック" panose="020B0609070205080204" pitchFamily="49" charset="-128"/>
            </a:endParaRPr>
          </a:p>
          <a:p>
            <a:pPr marL="268288" indent="-268288" algn="just"/>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深めている</a:t>
            </a:r>
            <a:r>
              <a:rPr lang="ja-JP" altLang="en-US" sz="3200" smtClean="0">
                <a:latin typeface="ＭＳ ゴシック" panose="020B0609070205080204" pitchFamily="49" charset="-128"/>
                <a:ea typeface="ＭＳ ゴシック" panose="020B0609070205080204" pitchFamily="49" charset="-128"/>
              </a:rPr>
              <a:t>かどうか。</a:t>
            </a:r>
            <a:endParaRPr lang="en-US" altLang="ja-JP" sz="3200" dirty="0" smtClean="0">
              <a:latin typeface="ＭＳ ゴシック" panose="020B0609070205080204" pitchFamily="49" charset="-128"/>
              <a:ea typeface="ＭＳ ゴシック" panose="020B0609070205080204" pitchFamily="49" charset="-128"/>
            </a:endParaRPr>
          </a:p>
          <a:p>
            <a:pPr marL="268288" indent="-268288" algn="just"/>
            <a:endParaRPr lang="en-US" altLang="ja-JP" sz="1200" dirty="0" smtClean="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smtClean="0">
                <a:solidFill>
                  <a:schemeClr val="bg1"/>
                </a:solidFill>
              </a:rPr>
              <a:t>２　これからの道徳教育</a:t>
            </a:r>
            <a:endParaRPr kumimoji="1" lang="ja-JP" altLang="en-US" sz="3600" b="1" dirty="0">
              <a:solidFill>
                <a:schemeClr val="bg1"/>
              </a:solidFill>
            </a:endParaRPr>
          </a:p>
        </p:txBody>
      </p:sp>
      <p:sp>
        <p:nvSpPr>
          <p:cNvPr id="5" name="テキスト ボックス 4"/>
          <p:cNvSpPr txBox="1"/>
          <p:nvPr/>
        </p:nvSpPr>
        <p:spPr>
          <a:xfrm>
            <a:off x="34320" y="647899"/>
            <a:ext cx="6537136" cy="400110"/>
          </a:xfrm>
          <a:prstGeom prst="rect">
            <a:avLst/>
          </a:prstGeom>
          <a:noFill/>
        </p:spPr>
        <p:txBody>
          <a:bodyPr wrap="square" rtlCol="0">
            <a:spAutoFit/>
          </a:bodyPr>
          <a:lstStyle/>
          <a:p>
            <a:r>
              <a:rPr kumimoji="1" lang="ja-JP" altLang="en-US" sz="2000" dirty="0" smtClean="0">
                <a:latin typeface="ＭＳ ゴシック" panose="020B0609070205080204" pitchFamily="49" charset="-128"/>
                <a:ea typeface="ＭＳ ゴシック" panose="020B0609070205080204" pitchFamily="49" charset="-128"/>
              </a:rPr>
              <a:t>○　道徳科の評価のポイント</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34320" y="6453605"/>
            <a:ext cx="8318155" cy="369332"/>
          </a:xfrm>
          <a:prstGeom prst="rect">
            <a:avLst/>
          </a:prstGeom>
          <a:noFill/>
        </p:spPr>
        <p:txBody>
          <a:bodyPr wrap="square" rtlCol="0">
            <a:spAutoFit/>
          </a:bodyPr>
          <a:lstStyle/>
          <a:p>
            <a:r>
              <a:rPr lang="ja-JP" altLang="en-US" dirty="0">
                <a:solidFill>
                  <a:prstClr val="black"/>
                </a:solidFill>
              </a:rPr>
              <a:t>独立行政</a:t>
            </a:r>
            <a:r>
              <a:rPr lang="ja-JP" altLang="en-US" dirty="0" smtClean="0">
                <a:solidFill>
                  <a:prstClr val="black"/>
                </a:solidFill>
              </a:rPr>
              <a:t>法人教職員支援機構研修教材　特別の教科道徳（道徳科）のポイント</a:t>
            </a:r>
            <a:endParaRPr lang="ja-JP" altLang="en-US" dirty="0">
              <a:solidFill>
                <a:prstClr val="black"/>
              </a:solidFill>
            </a:endParaRPr>
          </a:p>
        </p:txBody>
      </p:sp>
    </p:spTree>
    <p:extLst>
      <p:ext uri="{BB962C8B-B14F-4D97-AF65-F5344CB8AC3E}">
        <p14:creationId xmlns:p14="http://schemas.microsoft.com/office/powerpoint/2010/main" val="110901177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22</a:t>
            </a:fld>
            <a:endParaRPr lang="en-US" dirty="0"/>
          </a:p>
        </p:txBody>
      </p:sp>
      <p:sp>
        <p:nvSpPr>
          <p:cNvPr id="3" name="テキスト ボックス 2"/>
          <p:cNvSpPr txBox="1"/>
          <p:nvPr/>
        </p:nvSpPr>
        <p:spPr>
          <a:xfrm>
            <a:off x="35496" y="1049041"/>
            <a:ext cx="9117114" cy="526297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marL="268288" indent="-268288" algn="just"/>
            <a:r>
              <a:rPr lang="ja-JP" altLang="en-US" sz="2800" dirty="0">
                <a:solidFill>
                  <a:schemeClr val="tx1"/>
                </a:solidFill>
                <a:latin typeface="ＭＳ ゴシック" panose="020B0609070205080204" pitchFamily="49" charset="-128"/>
                <a:ea typeface="ＭＳ ゴシック" panose="020B0609070205080204" pitchFamily="49" charset="-128"/>
              </a:rPr>
              <a:t>③</a:t>
            </a:r>
            <a:r>
              <a:rPr lang="ja-JP" altLang="en-US" sz="2800" dirty="0" smtClean="0">
                <a:solidFill>
                  <a:schemeClr val="tx1"/>
                </a:solidFill>
                <a:latin typeface="ＭＳ ゴシック" panose="020B0609070205080204" pitchFamily="49" charset="-128"/>
                <a:ea typeface="ＭＳ ゴシック" panose="020B0609070205080204" pitchFamily="49" charset="-128"/>
              </a:rPr>
              <a:t>評価するに当たっての配慮</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marL="268288" indent="-268288" algn="just"/>
            <a:r>
              <a:rPr lang="ja-JP" altLang="en-US" sz="2800" dirty="0" smtClean="0">
                <a:latin typeface="ＭＳ ゴシック" panose="020B0609070205080204" pitchFamily="49" charset="-128"/>
                <a:ea typeface="ＭＳ ゴシック" panose="020B0609070205080204" pitchFamily="49" charset="-128"/>
              </a:rPr>
              <a:t>・発言が苦手だったり、文章で書くことが苦手な児童生</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徒等に対する配慮</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smtClean="0">
                <a:latin typeface="ＭＳ ゴシック" panose="020B0609070205080204" pitchFamily="49" charset="-128"/>
                <a:ea typeface="ＭＳ ゴシック" panose="020B0609070205080204" pitchFamily="49" charset="-128"/>
              </a:rPr>
              <a:t>・ティームティーチングによる授業の実施など、学年全</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体で組織的に取り組むことも必要</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smtClean="0">
                <a:latin typeface="ＭＳ ゴシック" panose="020B0609070205080204" pitchFamily="49" charset="-128"/>
                <a:ea typeface="ＭＳ ゴシック" panose="020B0609070205080204" pitchFamily="49" charset="-128"/>
              </a:rPr>
              <a:t>・年に数回、教師が交代で学年の全学級を回って道徳の</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授業を行うといった工夫した取組の導入も効果的</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smtClean="0">
                <a:latin typeface="ＭＳ ゴシック" panose="020B0609070205080204" pitchFamily="49" charset="-128"/>
                <a:ea typeface="ＭＳ ゴシック" panose="020B0609070205080204" pitchFamily="49" charset="-128"/>
              </a:rPr>
              <a:t>・道徳科の学習活動における児童生徒の具体的な取組状</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況を、年間や学期といった一定のまとまりの中で、児</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童生徒が学習の見通しを立てたり学習を振り返ったり</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する活動を適切に設定しつつ、学習活動全体を通して</a:t>
            </a:r>
            <a:endParaRPr lang="en-US" altLang="ja-JP" sz="2800" dirty="0" smtClean="0">
              <a:latin typeface="ＭＳ ゴシック" panose="020B0609070205080204" pitchFamily="49" charset="-128"/>
              <a:ea typeface="ＭＳ ゴシック" panose="020B0609070205080204" pitchFamily="49" charset="-128"/>
            </a:endParaRPr>
          </a:p>
          <a:p>
            <a:pPr marL="268288" indent="-268288" algn="just"/>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見取る　など</a:t>
            </a:r>
            <a:endParaRPr lang="en-US" altLang="ja-JP" sz="2800" dirty="0" smtClean="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smtClean="0">
                <a:solidFill>
                  <a:schemeClr val="bg1"/>
                </a:solidFill>
              </a:rPr>
              <a:t>２　これからの道徳教育</a:t>
            </a:r>
            <a:endParaRPr kumimoji="1" lang="ja-JP" altLang="en-US" sz="3600" b="1" dirty="0">
              <a:solidFill>
                <a:schemeClr val="bg1"/>
              </a:solidFill>
            </a:endParaRPr>
          </a:p>
        </p:txBody>
      </p:sp>
      <p:sp>
        <p:nvSpPr>
          <p:cNvPr id="5" name="テキスト ボックス 4"/>
          <p:cNvSpPr txBox="1"/>
          <p:nvPr/>
        </p:nvSpPr>
        <p:spPr>
          <a:xfrm>
            <a:off x="34320" y="647899"/>
            <a:ext cx="6537136" cy="400110"/>
          </a:xfrm>
          <a:prstGeom prst="rect">
            <a:avLst/>
          </a:prstGeom>
          <a:noFill/>
        </p:spPr>
        <p:txBody>
          <a:bodyPr wrap="square" rtlCol="0">
            <a:spAutoFit/>
          </a:bodyPr>
          <a:lstStyle/>
          <a:p>
            <a:r>
              <a:rPr kumimoji="1" lang="ja-JP" altLang="en-US" sz="2000" dirty="0" smtClean="0">
                <a:latin typeface="ＭＳ ゴシック" panose="020B0609070205080204" pitchFamily="49" charset="-128"/>
                <a:ea typeface="ＭＳ ゴシック" panose="020B0609070205080204" pitchFamily="49" charset="-128"/>
              </a:rPr>
              <a:t>○　道徳科の評価のポイント</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34320" y="6453605"/>
            <a:ext cx="8318155" cy="369332"/>
          </a:xfrm>
          <a:prstGeom prst="rect">
            <a:avLst/>
          </a:prstGeom>
          <a:noFill/>
        </p:spPr>
        <p:txBody>
          <a:bodyPr wrap="square" rtlCol="0">
            <a:spAutoFit/>
          </a:bodyPr>
          <a:lstStyle/>
          <a:p>
            <a:r>
              <a:rPr lang="ja-JP" altLang="en-US" dirty="0">
                <a:solidFill>
                  <a:prstClr val="black"/>
                </a:solidFill>
              </a:rPr>
              <a:t>独立行政</a:t>
            </a:r>
            <a:r>
              <a:rPr lang="ja-JP" altLang="en-US" dirty="0" smtClean="0">
                <a:solidFill>
                  <a:prstClr val="black"/>
                </a:solidFill>
              </a:rPr>
              <a:t>法人教職員支援機構研修教材　特別の教科道徳（道徳科）のポイント</a:t>
            </a:r>
            <a:endParaRPr lang="ja-JP" altLang="en-US" dirty="0">
              <a:solidFill>
                <a:prstClr val="black"/>
              </a:solidFill>
            </a:endParaRPr>
          </a:p>
        </p:txBody>
      </p:sp>
    </p:spTree>
    <p:extLst>
      <p:ext uri="{BB962C8B-B14F-4D97-AF65-F5344CB8AC3E}">
        <p14:creationId xmlns:p14="http://schemas.microsoft.com/office/powerpoint/2010/main" val="231627584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467544" y="188640"/>
            <a:ext cx="8208912" cy="417646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68580" tIns="34290" rIns="68580" bIns="34290" numCol="1" rtlCol="0" anchor="t" anchorCtr="0" compatLnSpc="1">
            <a:prstTxWarp prst="textNoShape">
              <a:avLst/>
            </a:prstTxWarp>
          </a:bodyPr>
          <a:lstStyle/>
          <a:p>
            <a:pPr fontAlgn="base">
              <a:lnSpc>
                <a:spcPts val="3500"/>
              </a:lnSpc>
              <a:spcBef>
                <a:spcPct val="0"/>
              </a:spcBef>
              <a:spcAft>
                <a:spcPct val="0"/>
              </a:spcAft>
            </a:pPr>
            <a:r>
              <a:rPr kumimoji="0" lang="en-US" altLang="ja-JP" sz="3200" dirty="0" smtClean="0">
                <a:latin typeface="ＭＳ ゴシック" panose="020B0609070205080204" pitchFamily="49" charset="-128"/>
                <a:ea typeface="ＭＳ ゴシック" panose="020B0609070205080204" pitchFamily="49" charset="-128"/>
              </a:rPr>
              <a:t>【</a:t>
            </a:r>
            <a:r>
              <a:rPr kumimoji="0" lang="ja-JP" altLang="en-US" sz="3200" dirty="0">
                <a:latin typeface="ＭＳ ゴシック" panose="020B0609070205080204" pitchFamily="49" charset="-128"/>
                <a:ea typeface="ＭＳ ゴシック" panose="020B0609070205080204" pitchFamily="49" charset="-128"/>
              </a:rPr>
              <a:t>内容</a:t>
            </a:r>
            <a:r>
              <a:rPr kumimoji="0" lang="en-US" altLang="ja-JP" sz="3200" dirty="0" smtClean="0">
                <a:latin typeface="ＭＳ ゴシック" panose="020B0609070205080204" pitchFamily="49" charset="-128"/>
                <a:ea typeface="ＭＳ ゴシック" panose="020B0609070205080204" pitchFamily="49" charset="-128"/>
              </a:rPr>
              <a:t>】</a:t>
            </a:r>
            <a:endParaRPr kumimoji="0" lang="en-US" altLang="ja-JP" sz="3200" dirty="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smtClean="0">
                <a:latin typeface="ＭＳ ゴシック" panose="020B0609070205080204" pitchFamily="49" charset="-128"/>
                <a:ea typeface="ＭＳ ゴシック" panose="020B0609070205080204" pitchFamily="49" charset="-128"/>
              </a:rPr>
              <a:t>１　はじめに</a:t>
            </a:r>
            <a:endParaRPr kumimoji="0" lang="en-US" altLang="ja-JP" sz="3200" dirty="0" smtClean="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　</a:t>
            </a:r>
            <a:r>
              <a:rPr kumimoji="0" lang="en-US" altLang="ja-JP" sz="3200" dirty="0" smtClean="0">
                <a:latin typeface="ＭＳ ゴシック" panose="020B0609070205080204" pitchFamily="49" charset="-128"/>
                <a:ea typeface="ＭＳ ゴシック" panose="020B0609070205080204" pitchFamily="49" charset="-128"/>
              </a:rPr>
              <a:t>(1) </a:t>
            </a:r>
            <a:r>
              <a:rPr kumimoji="0" lang="ja-JP" altLang="en-US" sz="3200" dirty="0" smtClean="0">
                <a:latin typeface="ＭＳ ゴシック" panose="020B0609070205080204" pitchFamily="49" charset="-128"/>
                <a:ea typeface="ＭＳ ゴシック" panose="020B0609070205080204" pitchFamily="49" charset="-128"/>
              </a:rPr>
              <a:t>課題の確認（３分）</a:t>
            </a:r>
            <a:endParaRPr kumimoji="0" lang="en-US" altLang="ja-JP" sz="3200" dirty="0" smtClean="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　</a:t>
            </a:r>
            <a:r>
              <a:rPr kumimoji="0" lang="en-US" altLang="ja-JP" sz="3200" dirty="0" smtClean="0">
                <a:latin typeface="ＭＳ ゴシック" panose="020B0609070205080204" pitchFamily="49" charset="-128"/>
                <a:ea typeface="ＭＳ ゴシック" panose="020B0609070205080204" pitchFamily="49" charset="-128"/>
              </a:rPr>
              <a:t>(2) </a:t>
            </a:r>
            <a:r>
              <a:rPr kumimoji="0" lang="ja-JP" altLang="en-US" sz="3200" dirty="0" smtClean="0">
                <a:latin typeface="ＭＳ ゴシック" panose="020B0609070205080204" pitchFamily="49" charset="-128"/>
                <a:ea typeface="ＭＳ ゴシック" panose="020B0609070205080204" pitchFamily="49" charset="-128"/>
              </a:rPr>
              <a:t>研修のねらいの明確化（２分）</a:t>
            </a:r>
            <a:endParaRPr kumimoji="0" lang="en-US" altLang="ja-JP" sz="3200" dirty="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２</a:t>
            </a:r>
            <a:r>
              <a:rPr kumimoji="0" lang="ja-JP" altLang="en-US" sz="3200" dirty="0" smtClean="0">
                <a:latin typeface="ＭＳ ゴシック" panose="020B0609070205080204" pitchFamily="49" charset="-128"/>
                <a:ea typeface="ＭＳ ゴシック" panose="020B0609070205080204" pitchFamily="49" charset="-128"/>
              </a:rPr>
              <a:t>　説明　これからの道徳教育（</a:t>
            </a:r>
            <a:r>
              <a:rPr kumimoji="0" lang="en-US" altLang="ja-JP" sz="3200" dirty="0">
                <a:latin typeface="ＭＳ ゴシック" panose="020B0609070205080204" pitchFamily="49" charset="-128"/>
                <a:ea typeface="ＭＳ ゴシック" panose="020B0609070205080204" pitchFamily="49" charset="-128"/>
              </a:rPr>
              <a:t>20</a:t>
            </a:r>
            <a:r>
              <a:rPr kumimoji="0" lang="ja-JP" altLang="en-US" sz="3200" dirty="0" smtClean="0">
                <a:latin typeface="ＭＳ ゴシック" panose="020B0609070205080204" pitchFamily="49" charset="-128"/>
                <a:ea typeface="ＭＳ ゴシック" panose="020B0609070205080204" pitchFamily="49" charset="-128"/>
              </a:rPr>
              <a:t>分）</a:t>
            </a:r>
            <a:endParaRPr kumimoji="0" lang="en-US" altLang="ja-JP" sz="3200" dirty="0" smtClean="0">
              <a:latin typeface="ＭＳ ゴシック" panose="020B0609070205080204" pitchFamily="49" charset="-128"/>
              <a:ea typeface="ＭＳ ゴシック" panose="020B0609070205080204" pitchFamily="49" charset="-128"/>
            </a:endParaRPr>
          </a:p>
          <a:p>
            <a:pPr>
              <a:lnSpc>
                <a:spcPts val="3500"/>
              </a:lnSpc>
            </a:pPr>
            <a:r>
              <a:rPr kumimoji="0" lang="ja-JP" altLang="en-US" sz="3200" dirty="0">
                <a:latin typeface="ＭＳ ゴシック" panose="020B0609070205080204" pitchFamily="49" charset="-128"/>
                <a:ea typeface="ＭＳ ゴシック" panose="020B0609070205080204" pitchFamily="49" charset="-128"/>
              </a:rPr>
              <a:t>　</a:t>
            </a:r>
            <a:r>
              <a:rPr kumimoji="0" lang="ja-JP" altLang="en-US" sz="3200" dirty="0" smtClean="0">
                <a:latin typeface="ＭＳ ゴシック" panose="020B0609070205080204" pitchFamily="49" charset="-128"/>
                <a:ea typeface="ＭＳ ゴシック" panose="020B0609070205080204" pitchFamily="49" charset="-128"/>
              </a:rPr>
              <a:t>○　</a:t>
            </a:r>
            <a:r>
              <a:rPr lang="ja-JP" altLang="en-US" sz="3200" spc="-150" dirty="0">
                <a:latin typeface="ＭＳ ゴシック" panose="020B0609070205080204" pitchFamily="49" charset="-128"/>
                <a:ea typeface="ＭＳ ゴシック" panose="020B0609070205080204" pitchFamily="49" charset="-128"/>
              </a:rPr>
              <a:t>道徳の「特別の教科」化</a:t>
            </a: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　</a:t>
            </a:r>
            <a:r>
              <a:rPr kumimoji="0" lang="ja-JP" altLang="en-US" sz="3200" dirty="0" smtClean="0">
                <a:latin typeface="ＭＳ ゴシック" panose="020B0609070205080204" pitchFamily="49" charset="-128"/>
                <a:ea typeface="ＭＳ ゴシック" panose="020B0609070205080204" pitchFamily="49" charset="-128"/>
              </a:rPr>
              <a:t>○</a:t>
            </a:r>
            <a:r>
              <a:rPr kumimoji="0" lang="ja-JP" altLang="en-US" sz="3200" dirty="0">
                <a:latin typeface="ＭＳ ゴシック" panose="020B0609070205080204" pitchFamily="49" charset="-128"/>
                <a:ea typeface="ＭＳ ゴシック" panose="020B0609070205080204" pitchFamily="49" charset="-128"/>
              </a:rPr>
              <a:t>　</a:t>
            </a:r>
            <a:r>
              <a:rPr kumimoji="0" lang="ja-JP" altLang="en-US" sz="3200" dirty="0" smtClean="0">
                <a:latin typeface="ＭＳ ゴシック" panose="020B0609070205080204" pitchFamily="49" charset="-128"/>
                <a:ea typeface="ＭＳ ゴシック" panose="020B0609070205080204" pitchFamily="49" charset="-128"/>
              </a:rPr>
              <a:t>道徳科の目標から</a:t>
            </a:r>
            <a:endParaRPr kumimoji="0" lang="en-US" altLang="ja-JP" sz="3200" dirty="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　</a:t>
            </a:r>
            <a:r>
              <a:rPr kumimoji="0" lang="ja-JP" altLang="en-US" sz="3200" dirty="0" smtClean="0">
                <a:latin typeface="ＭＳ ゴシック" panose="020B0609070205080204" pitchFamily="49" charset="-128"/>
                <a:ea typeface="ＭＳ ゴシック" panose="020B0609070205080204" pitchFamily="49" charset="-128"/>
              </a:rPr>
              <a:t>○　道徳科の</a:t>
            </a:r>
            <a:r>
              <a:rPr kumimoji="0" lang="ja-JP" altLang="en-US" sz="3200" dirty="0" smtClean="0">
                <a:latin typeface="ＭＳ ゴシック" panose="020B0609070205080204" pitchFamily="49" charset="-128"/>
                <a:ea typeface="ＭＳ ゴシック" panose="020B0609070205080204" pitchFamily="49" charset="-128"/>
              </a:rPr>
              <a:t>授業づくり</a:t>
            </a:r>
            <a:endParaRPr kumimoji="0" lang="en-US" altLang="ja-JP" sz="3200" dirty="0" smtClean="0">
              <a:latin typeface="ＭＳ ゴシック" panose="020B0609070205080204" pitchFamily="49" charset="-128"/>
              <a:ea typeface="ＭＳ ゴシック" panose="020B0609070205080204" pitchFamily="49" charset="-128"/>
            </a:endParaRPr>
          </a:p>
          <a:p>
            <a:pPr>
              <a:lnSpc>
                <a:spcPts val="3500"/>
              </a:lnSpc>
            </a:pPr>
            <a:r>
              <a:rPr lang="ja-JP" altLang="en-US" sz="3200" dirty="0" smtClean="0">
                <a:latin typeface="ＭＳ ゴシック" panose="020B0609070205080204" pitchFamily="49" charset="-128"/>
                <a:ea typeface="ＭＳ ゴシック" panose="020B0609070205080204" pitchFamily="49" charset="-128"/>
              </a:rPr>
              <a:t>　○</a:t>
            </a:r>
            <a:r>
              <a:rPr lang="ja-JP" altLang="en-US" sz="3200" dirty="0">
                <a:latin typeface="ＭＳ ゴシック" panose="020B0609070205080204" pitchFamily="49" charset="-128"/>
                <a:ea typeface="ＭＳ ゴシック" panose="020B0609070205080204" pitchFamily="49" charset="-128"/>
              </a:rPr>
              <a:t>　道徳科の評価のポイント</a:t>
            </a:r>
          </a:p>
          <a:p>
            <a:pPr fontAlgn="base">
              <a:lnSpc>
                <a:spcPts val="3500"/>
              </a:lnSpc>
              <a:spcBef>
                <a:spcPct val="0"/>
              </a:spcBef>
              <a:spcAft>
                <a:spcPct val="0"/>
              </a:spcAft>
            </a:pPr>
            <a:endParaRPr kumimoji="0" lang="en-US" altLang="ja-JP" sz="32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C8044EDC-9959-4724-927D-2F88A09DAD70}" type="slidenum">
              <a:rPr kumimoji="1" lang="ja-JP" altLang="en-US" smtClean="0"/>
              <a:t>3</a:t>
            </a:fld>
            <a:endParaRPr kumimoji="1" lang="ja-JP" altLang="en-US" dirty="0"/>
          </a:p>
        </p:txBody>
      </p:sp>
    </p:spTree>
    <p:extLst>
      <p:ext uri="{BB962C8B-B14F-4D97-AF65-F5344CB8AC3E}">
        <p14:creationId xmlns:p14="http://schemas.microsoft.com/office/powerpoint/2010/main" val="19728606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3" name="テキスト ボックス 8"/>
          <p:cNvSpPr txBox="1">
            <a:spLocks noChangeArrowheads="1"/>
          </p:cNvSpPr>
          <p:nvPr/>
        </p:nvSpPr>
        <p:spPr bwMode="auto">
          <a:xfrm>
            <a:off x="-44575" y="847151"/>
            <a:ext cx="907427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514350" indent="-514350" eaLnBrk="1" hangingPunct="1">
              <a:buAutoNum type="arabicParenBoth"/>
              <a:defRPr/>
            </a:pPr>
            <a:r>
              <a:rPr lang="ja-JP" altLang="en-US" sz="2800" dirty="0" smtClean="0">
                <a:solidFill>
                  <a:srgbClr val="000000"/>
                </a:solidFill>
                <a:latin typeface="ＭＳ ゴシック" panose="020B0609070205080204" pitchFamily="49" charset="-128"/>
                <a:ea typeface="ＭＳ ゴシック" panose="020B0609070205080204" pitchFamily="49" charset="-128"/>
              </a:rPr>
              <a:t> 課題の確認（３分程度）</a:t>
            </a:r>
            <a:endParaRPr lang="en-US" altLang="ja-JP" sz="2800" dirty="0" smtClean="0">
              <a:solidFill>
                <a:srgbClr val="000000"/>
              </a:solidFill>
              <a:latin typeface="ＭＳ ゴシック" panose="020B0609070205080204" pitchFamily="49" charset="-128"/>
              <a:ea typeface="ＭＳ ゴシック" panose="020B0609070205080204" pitchFamily="49" charset="-128"/>
            </a:endParaRPr>
          </a:p>
          <a:p>
            <a:pPr eaLnBrk="1" hangingPunct="1">
              <a:defRPr/>
            </a:pPr>
            <a:r>
              <a:rPr lang="ja-JP" altLang="en-US" sz="2800" dirty="0" smtClean="0">
                <a:solidFill>
                  <a:srgbClr val="000000"/>
                </a:solidFill>
                <a:latin typeface="ＭＳ ゴシック" panose="020B0609070205080204" pitchFamily="49" charset="-128"/>
                <a:ea typeface="ＭＳ ゴシック" panose="020B0609070205080204" pitchFamily="49" charset="-128"/>
              </a:rPr>
              <a:t>　・道徳教育について、現在、皆さんが感じている</a:t>
            </a:r>
            <a:endParaRPr lang="en-US" altLang="ja-JP" sz="2800" dirty="0">
              <a:solidFill>
                <a:srgbClr val="000000"/>
              </a:solidFill>
              <a:latin typeface="ＭＳ ゴシック" panose="020B0609070205080204" pitchFamily="49" charset="-128"/>
              <a:ea typeface="ＭＳ ゴシック" panose="020B0609070205080204" pitchFamily="49" charset="-128"/>
            </a:endParaRPr>
          </a:p>
          <a:p>
            <a:pPr eaLnBrk="1" hangingPunct="1">
              <a:defRPr/>
            </a:pPr>
            <a:r>
              <a:rPr lang="ja-JP" altLang="en-US" sz="2800" dirty="0" smtClean="0">
                <a:solidFill>
                  <a:srgbClr val="000000"/>
                </a:solidFill>
                <a:latin typeface="ＭＳ ゴシック" panose="020B0609070205080204" pitchFamily="49" charset="-128"/>
                <a:ea typeface="ＭＳ ゴシック" panose="020B0609070205080204" pitchFamily="49" charset="-128"/>
              </a:rPr>
              <a:t>　  個人の課題</a:t>
            </a:r>
            <a:endParaRPr lang="en-US" altLang="ja-JP" sz="2800" dirty="0" smtClean="0">
              <a:solidFill>
                <a:srgbClr val="000000"/>
              </a:solidFill>
              <a:latin typeface="ＭＳ ゴシック" panose="020B0609070205080204" pitchFamily="49" charset="-128"/>
              <a:ea typeface="ＭＳ ゴシック" panose="020B0609070205080204" pitchFamily="49" charset="-128"/>
            </a:endParaRPr>
          </a:p>
          <a:p>
            <a:pPr eaLnBrk="1" hangingPunct="1">
              <a:defRPr/>
            </a:pPr>
            <a:r>
              <a:rPr lang="ja-JP" altLang="en-US" sz="2800" dirty="0">
                <a:solidFill>
                  <a:srgbClr val="000000"/>
                </a:solidFill>
                <a:latin typeface="ＭＳ ゴシック" panose="020B0609070205080204" pitchFamily="49" charset="-128"/>
                <a:ea typeface="ＭＳ ゴシック" panose="020B0609070205080204" pitchFamily="49" charset="-128"/>
              </a:rPr>
              <a:t>　</a:t>
            </a:r>
            <a:endParaRPr lang="en-US" altLang="ja-JP" sz="2800" dirty="0" smtClean="0">
              <a:solidFill>
                <a:srgbClr val="000000"/>
              </a:solidFill>
              <a:latin typeface="ＭＳ ゴシック" panose="020B0609070205080204" pitchFamily="49" charset="-128"/>
              <a:ea typeface="ＭＳ ゴシック" panose="020B0609070205080204" pitchFamily="49" charset="-128"/>
            </a:endParaRPr>
          </a:p>
          <a:p>
            <a:pPr eaLnBrk="1" hangingPunct="1">
              <a:defRPr/>
            </a:pPr>
            <a:r>
              <a:rPr lang="en-US" altLang="ja-JP" sz="2800" dirty="0" smtClean="0">
                <a:solidFill>
                  <a:srgbClr val="000000"/>
                </a:solidFill>
                <a:latin typeface="ＭＳ ゴシック" panose="020B0609070205080204" pitchFamily="49" charset="-128"/>
                <a:ea typeface="ＭＳ ゴシック" panose="020B0609070205080204" pitchFamily="49" charset="-128"/>
              </a:rPr>
              <a:t>    </a:t>
            </a:r>
            <a:r>
              <a:rPr lang="ja-JP" altLang="en-US" sz="2800" dirty="0" smtClean="0">
                <a:solidFill>
                  <a:srgbClr val="000000"/>
                </a:solidFill>
                <a:latin typeface="ＭＳ ゴシック" panose="020B0609070205080204" pitchFamily="49" charset="-128"/>
                <a:ea typeface="ＭＳ ゴシック" panose="020B0609070205080204" pitchFamily="49" charset="-128"/>
              </a:rPr>
              <a:t>別紙の「</a:t>
            </a:r>
            <a:r>
              <a:rPr lang="ja-JP" altLang="en-US" sz="2800" dirty="0">
                <a:solidFill>
                  <a:srgbClr val="000000"/>
                </a:solidFill>
                <a:latin typeface="ＭＳ ゴシック" panose="020B0609070205080204" pitchFamily="49" charset="-128"/>
                <a:ea typeface="ＭＳ ゴシック" panose="020B0609070205080204" pitchFamily="49" charset="-128"/>
              </a:rPr>
              <a:t>個人</a:t>
            </a:r>
            <a:r>
              <a:rPr lang="ja-JP" altLang="en-US" sz="2800" dirty="0" smtClean="0">
                <a:solidFill>
                  <a:srgbClr val="000000"/>
                </a:solidFill>
                <a:latin typeface="ＭＳ ゴシック" panose="020B0609070205080204" pitchFamily="49" charset="-128"/>
                <a:ea typeface="ＭＳ ゴシック" panose="020B0609070205080204" pitchFamily="49" charset="-128"/>
              </a:rPr>
              <a:t>の課題」の欄に記入してください。</a:t>
            </a:r>
            <a:endParaRPr lang="en-US" altLang="ja-JP" sz="2800" dirty="0" smtClean="0">
              <a:solidFill>
                <a:srgbClr val="000000"/>
              </a:solidFill>
              <a:latin typeface="ＭＳ ゴシック" panose="020B0609070205080204" pitchFamily="49" charset="-128"/>
              <a:ea typeface="ＭＳ ゴシック" panose="020B0609070205080204" pitchFamily="49" charset="-128"/>
            </a:endParaRPr>
          </a:p>
          <a:p>
            <a:pPr eaLnBrk="1" hangingPunct="1">
              <a:defRPr/>
            </a:pPr>
            <a:r>
              <a:rPr lang="ja-JP" altLang="en-US" sz="2800" dirty="0">
                <a:solidFill>
                  <a:srgbClr val="000000"/>
                </a:solidFill>
                <a:latin typeface="ＭＳ ゴシック" panose="020B0609070205080204" pitchFamily="49" charset="-128"/>
                <a:ea typeface="ＭＳ ゴシック" panose="020B0609070205080204" pitchFamily="49" charset="-128"/>
              </a:rPr>
              <a:t>　</a:t>
            </a:r>
            <a:r>
              <a:rPr lang="ja-JP" altLang="en-US" sz="2800" dirty="0" smtClean="0">
                <a:solidFill>
                  <a:srgbClr val="000000"/>
                </a:solidFill>
                <a:latin typeface="ＭＳ ゴシック" panose="020B0609070205080204" pitchFamily="49" charset="-128"/>
                <a:ea typeface="ＭＳ ゴシック" panose="020B0609070205080204" pitchFamily="49" charset="-128"/>
              </a:rPr>
              <a:t>　</a:t>
            </a:r>
            <a:endParaRPr lang="en-US" altLang="ja-JP" sz="2800" dirty="0" smtClean="0">
              <a:solidFill>
                <a:srgbClr val="000000"/>
              </a:solidFill>
              <a:latin typeface="ＭＳ ゴシック" panose="020B0609070205080204" pitchFamily="49" charset="-128"/>
              <a:ea typeface="ＭＳ ゴシック" panose="020B0609070205080204" pitchFamily="49" charset="-128"/>
            </a:endParaRPr>
          </a:p>
          <a:p>
            <a:pPr eaLnBrk="1" hangingPunct="1">
              <a:defRPr/>
            </a:pPr>
            <a:r>
              <a:rPr lang="ja-JP" altLang="en-US" sz="2800" dirty="0">
                <a:solidFill>
                  <a:srgbClr val="000000"/>
                </a:solidFill>
                <a:latin typeface="ＭＳ ゴシック" panose="020B0609070205080204" pitchFamily="49" charset="-128"/>
                <a:ea typeface="ＭＳ ゴシック" panose="020B0609070205080204" pitchFamily="49" charset="-128"/>
              </a:rPr>
              <a:t>　</a:t>
            </a:r>
            <a:r>
              <a:rPr lang="ja-JP" altLang="en-US" sz="2800" dirty="0" smtClean="0">
                <a:solidFill>
                  <a:srgbClr val="000000"/>
                </a:solidFill>
                <a:latin typeface="ＭＳ ゴシック" panose="020B0609070205080204" pitchFamily="49" charset="-128"/>
                <a:ea typeface="ＭＳ ゴシック" panose="020B0609070205080204" pitchFamily="49" charset="-128"/>
              </a:rPr>
              <a:t>　</a:t>
            </a:r>
            <a:endParaRPr lang="en-US" altLang="ja-JP" sz="2800" dirty="0">
              <a:solidFill>
                <a:srgbClr val="000000"/>
              </a:solidFill>
              <a:latin typeface="ＭＳ ゴシック" panose="020B0609070205080204" pitchFamily="49" charset="-128"/>
              <a:ea typeface="ＭＳ ゴシック" panose="020B0609070205080204" pitchFamily="49" charset="-128"/>
            </a:endParaRPr>
          </a:p>
          <a:p>
            <a:pPr eaLnBrk="1" hangingPunct="1">
              <a:defRPr/>
            </a:pPr>
            <a:r>
              <a:rPr lang="en-US" altLang="ja-JP" sz="2800" dirty="0" smtClean="0">
                <a:solidFill>
                  <a:srgbClr val="000000"/>
                </a:solidFill>
                <a:latin typeface="ＭＳ ゴシック" panose="020B0609070205080204" pitchFamily="49" charset="-128"/>
                <a:ea typeface="ＭＳ ゴシック" panose="020B0609070205080204" pitchFamily="49" charset="-128"/>
              </a:rPr>
              <a:t> </a:t>
            </a:r>
          </a:p>
        </p:txBody>
      </p:sp>
      <p:sp>
        <p:nvSpPr>
          <p:cNvPr id="4" name="正方形/長方形 3"/>
          <p:cNvSpPr/>
          <p:nvPr/>
        </p:nvSpPr>
        <p:spPr>
          <a:xfrm>
            <a:off x="0" y="-22037"/>
            <a:ext cx="9144000" cy="669936"/>
          </a:xfrm>
          <a:prstGeom prst="rect">
            <a:avLst/>
          </a:prstGeom>
          <a:solidFill>
            <a:schemeClr val="accent3">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spc="-150" dirty="0" smtClean="0">
                <a:solidFill>
                  <a:schemeClr val="bg1"/>
                </a:solidFill>
              </a:rPr>
              <a:t>　１　はじめに</a:t>
            </a:r>
            <a:endParaRPr kumimoji="1" lang="ja-JP" altLang="en-US" sz="3600" b="1" spc="-150" dirty="0">
              <a:solidFill>
                <a:schemeClr val="bg1"/>
              </a:solidFill>
            </a:endParaRPr>
          </a:p>
        </p:txBody>
      </p:sp>
    </p:spTree>
    <p:extLst>
      <p:ext uri="{BB962C8B-B14F-4D97-AF65-F5344CB8AC3E}">
        <p14:creationId xmlns:p14="http://schemas.microsoft.com/office/powerpoint/2010/main" val="235676557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5</a:t>
            </a:fld>
            <a:endParaRPr lang="en-US" dirty="0"/>
          </a:p>
        </p:txBody>
      </p:sp>
      <p:graphicFrame>
        <p:nvGraphicFramePr>
          <p:cNvPr id="3" name="表 2"/>
          <p:cNvGraphicFramePr>
            <a:graphicFrameLocks noGrp="1"/>
          </p:cNvGraphicFramePr>
          <p:nvPr>
            <p:extLst>
              <p:ext uri="{D42A27DB-BD31-4B8C-83A1-F6EECF244321}">
                <p14:modId xmlns:p14="http://schemas.microsoft.com/office/powerpoint/2010/main" val="4012992103"/>
              </p:ext>
            </p:extLst>
          </p:nvPr>
        </p:nvGraphicFramePr>
        <p:xfrm>
          <a:off x="219664" y="382796"/>
          <a:ext cx="8744824" cy="5079397"/>
        </p:xfrm>
        <a:graphic>
          <a:graphicData uri="http://schemas.openxmlformats.org/drawingml/2006/table">
            <a:tbl>
              <a:tblPr firstRow="1" bandRow="1">
                <a:tableStyleId>{5C22544A-7EE6-4342-B048-85BDC9FD1C3A}</a:tableStyleId>
              </a:tblPr>
              <a:tblGrid>
                <a:gridCol w="1909726"/>
                <a:gridCol w="2278366"/>
                <a:gridCol w="2278366"/>
                <a:gridCol w="2278366"/>
              </a:tblGrid>
              <a:tr h="911458">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対象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①</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③</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27324">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個人の課題</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40615">
                <a:tc gridSpan="4">
                  <a:txBody>
                    <a:bodyPr/>
                    <a:lstStyle/>
                    <a:p>
                      <a:pPr algn="ct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正方形/長方形 3"/>
          <p:cNvSpPr/>
          <p:nvPr/>
        </p:nvSpPr>
        <p:spPr>
          <a:xfrm>
            <a:off x="187008" y="13464"/>
            <a:ext cx="4801314" cy="369332"/>
          </a:xfrm>
          <a:prstGeom prst="rect">
            <a:avLst/>
          </a:prstGeom>
        </p:spPr>
        <p:txBody>
          <a:bodyPr wrap="none">
            <a:spAutoFit/>
          </a:bodyPr>
          <a:lstStyle/>
          <a:p>
            <a:r>
              <a:rPr lang="ja-JP" altLang="en-US" dirty="0" smtClean="0">
                <a:solidFill>
                  <a:srgbClr val="000000"/>
                </a:solidFill>
                <a:latin typeface="ＭＳ ゴシック" panose="020B0609070205080204" pitchFamily="49" charset="-128"/>
                <a:ea typeface="ＭＳ ゴシック" panose="020B0609070205080204" pitchFamily="49" charset="-128"/>
              </a:rPr>
              <a:t>別紙　（情報共有と研修のねらいの具体化）</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288194660"/>
              </p:ext>
            </p:extLst>
          </p:nvPr>
        </p:nvGraphicFramePr>
        <p:xfrm>
          <a:off x="245406" y="3263116"/>
          <a:ext cx="8898595" cy="5262262"/>
        </p:xfrm>
        <a:graphic>
          <a:graphicData uri="http://schemas.openxmlformats.org/drawingml/2006/table">
            <a:tbl>
              <a:tblPr firstRow="1" bandRow="1">
                <a:tableStyleId>{5C22544A-7EE6-4342-B048-85BDC9FD1C3A}</a:tableStyleId>
              </a:tblPr>
              <a:tblGrid>
                <a:gridCol w="1562112"/>
                <a:gridCol w="2367842"/>
                <a:gridCol w="2367842"/>
                <a:gridCol w="2367842"/>
                <a:gridCol w="232957"/>
              </a:tblGrid>
              <a:tr h="924748">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対象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解決を目指した認識①</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解決を目指した認識②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解決を目指した認識③</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027580">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自分の課題について、これからの取組が具体化できたこと</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9934">
                <a:tc gridSpan="4">
                  <a:txBody>
                    <a:bodyPr/>
                    <a:lstStyle/>
                    <a:p>
                      <a:pPr algn="l"/>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122496" y="2893784"/>
            <a:ext cx="3647152" cy="369332"/>
          </a:xfrm>
          <a:prstGeom prst="rect">
            <a:avLst/>
          </a:prstGeom>
        </p:spPr>
        <p:txBody>
          <a:bodyPr wrap="none">
            <a:spAutoFit/>
          </a:bodyPr>
          <a:lstStyle/>
          <a:p>
            <a:r>
              <a:rPr lang="ja-JP" altLang="en-US" dirty="0" smtClean="0">
                <a:solidFill>
                  <a:srgbClr val="000000"/>
                </a:solidFill>
                <a:latin typeface="ＭＳ ゴシック" panose="020B0609070205080204" pitchFamily="49" charset="-128"/>
                <a:ea typeface="ＭＳ ゴシック" panose="020B0609070205080204" pitchFamily="49" charset="-128"/>
              </a:rPr>
              <a:t>（研修のねらいの達成度の確認）</a:t>
            </a:r>
            <a:endParaRPr lang="ja-JP" altLang="en-US" dirty="0"/>
          </a:p>
        </p:txBody>
      </p:sp>
      <p:sp>
        <p:nvSpPr>
          <p:cNvPr id="8" name="正方形/長方形 7"/>
          <p:cNvSpPr/>
          <p:nvPr/>
        </p:nvSpPr>
        <p:spPr>
          <a:xfrm>
            <a:off x="219664" y="382796"/>
            <a:ext cx="8744824" cy="251098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868128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6</a:t>
            </a:fld>
            <a:endParaRPr lang="en-US" dirty="0"/>
          </a:p>
        </p:txBody>
      </p:sp>
      <p:sp>
        <p:nvSpPr>
          <p:cNvPr id="3" name="正方形/長方形 2"/>
          <p:cNvSpPr/>
          <p:nvPr/>
        </p:nvSpPr>
        <p:spPr>
          <a:xfrm>
            <a:off x="-56456" y="133464"/>
            <a:ext cx="9525000" cy="6247864"/>
          </a:xfrm>
          <a:prstGeom prst="rect">
            <a:avLst/>
          </a:prstGeom>
        </p:spPr>
        <p:txBody>
          <a:bodyPr wrap="square">
            <a:spAutoFit/>
          </a:bodyPr>
          <a:lstStyle/>
          <a:p>
            <a:pPr eaLnBrk="1" fontAlgn="auto" hangingPunct="1">
              <a:spcBef>
                <a:spcPts val="0"/>
              </a:spcBef>
              <a:spcAft>
                <a:spcPts val="0"/>
              </a:spcAft>
              <a:defRPr/>
            </a:pPr>
            <a:r>
              <a:rPr lang="en-US" altLang="ja-JP" sz="3600" dirty="0" smtClean="0">
                <a:latin typeface="ＭＳ ゴシック" panose="020B0609070205080204" pitchFamily="49" charset="-128"/>
                <a:ea typeface="ＭＳ ゴシック" panose="020B0609070205080204" pitchFamily="49" charset="-128"/>
              </a:rPr>
              <a:t>(2) </a:t>
            </a:r>
            <a:r>
              <a:rPr lang="ja-JP" altLang="en-US" sz="3600" dirty="0" smtClean="0">
                <a:latin typeface="ＭＳ ゴシック" panose="020B0609070205080204" pitchFamily="49" charset="-128"/>
                <a:ea typeface="ＭＳ ゴシック" panose="020B0609070205080204" pitchFamily="49" charset="-128"/>
              </a:rPr>
              <a:t>研修のねらい</a:t>
            </a:r>
            <a:r>
              <a:rPr lang="ja-JP" altLang="en-US" sz="3600" dirty="0">
                <a:latin typeface="ＭＳ ゴシック" panose="020B0609070205080204" pitchFamily="49" charset="-128"/>
                <a:ea typeface="ＭＳ ゴシック" panose="020B0609070205080204" pitchFamily="49" charset="-128"/>
              </a:rPr>
              <a:t>の</a:t>
            </a:r>
            <a:r>
              <a:rPr lang="ja-JP" altLang="en-US" sz="3600" dirty="0" smtClean="0">
                <a:latin typeface="ＭＳ ゴシック" panose="020B0609070205080204" pitchFamily="49" charset="-128"/>
                <a:ea typeface="ＭＳ ゴシック" panose="020B0609070205080204" pitchFamily="49" charset="-128"/>
              </a:rPr>
              <a:t>明確化</a:t>
            </a:r>
          </a:p>
          <a:p>
            <a:pPr eaLnBrk="1" fontAlgn="auto" hangingPunct="1">
              <a:spcBef>
                <a:spcPts val="0"/>
              </a:spcBef>
              <a:spcAft>
                <a:spcPts val="0"/>
              </a:spcAft>
              <a:defRPr/>
            </a:pPr>
            <a:endParaRPr lang="ja-JP" altLang="en-US" sz="2800" dirty="0">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2800" dirty="0" smtClean="0">
                <a:latin typeface="ＭＳ ゴシック" panose="020B0609070205080204" pitchFamily="49" charset="-128"/>
                <a:ea typeface="ＭＳ ゴシック" panose="020B0609070205080204" pitchFamily="49" charset="-128"/>
              </a:rPr>
              <a:t>  ■研修のねらい</a:t>
            </a:r>
          </a:p>
          <a:p>
            <a:pPr eaLnBrk="1" fontAlgn="auto" hangingPunct="1">
              <a:spcBef>
                <a:spcPts val="0"/>
              </a:spcBef>
              <a:spcAft>
                <a:spcPts val="0"/>
              </a:spcAft>
              <a:defRPr/>
            </a:pPr>
            <a:r>
              <a:rPr lang="ja-JP" altLang="en-US" sz="2800" dirty="0" smtClean="0">
                <a:latin typeface="ＭＳ ゴシック" panose="020B0609070205080204" pitchFamily="49" charset="-128"/>
                <a:ea typeface="ＭＳ ゴシック" panose="020B0609070205080204" pitchFamily="49" charset="-128"/>
              </a:rPr>
              <a:t>  「自分の</a:t>
            </a:r>
            <a:r>
              <a:rPr lang="ja-JP" altLang="en-US" sz="2800" dirty="0">
                <a:latin typeface="ＭＳ ゴシック" panose="020B0609070205080204" pitchFamily="49" charset="-128"/>
                <a:ea typeface="ＭＳ ゴシック" panose="020B0609070205080204" pitchFamily="49" charset="-128"/>
              </a:rPr>
              <a:t>課題を解決するヒント</a:t>
            </a:r>
            <a:r>
              <a:rPr lang="ja-JP" altLang="en-US" sz="2800" dirty="0" smtClean="0">
                <a:latin typeface="ＭＳ ゴシック" panose="020B0609070205080204" pitchFamily="49" charset="-128"/>
                <a:ea typeface="ＭＳ ゴシック" panose="020B0609070205080204" pitchFamily="49" charset="-128"/>
              </a:rPr>
              <a:t>を</a:t>
            </a:r>
            <a:r>
              <a:rPr lang="ja-JP" altLang="en-US" sz="2800" dirty="0">
                <a:latin typeface="ＭＳ ゴシック" panose="020B0609070205080204" pitchFamily="49" charset="-128"/>
                <a:ea typeface="ＭＳ ゴシック" panose="020B0609070205080204" pitchFamily="49" charset="-128"/>
              </a:rPr>
              <a:t>見付ける</a:t>
            </a:r>
            <a:r>
              <a:rPr lang="ja-JP" altLang="en-US" sz="2800" dirty="0" smtClean="0">
                <a:latin typeface="ＭＳ ゴシック" panose="020B0609070205080204" pitchFamily="49" charset="-128"/>
                <a:ea typeface="ＭＳ ゴシック" panose="020B0609070205080204" pitchFamily="49" charset="-128"/>
              </a:rPr>
              <a:t>。」</a:t>
            </a:r>
          </a:p>
          <a:p>
            <a:pPr eaLnBrk="1" fontAlgn="auto" hangingPunct="1">
              <a:spcBef>
                <a:spcPts val="0"/>
              </a:spcBef>
              <a:spcAft>
                <a:spcPts val="0"/>
              </a:spcAft>
              <a:defRPr/>
            </a:pPr>
            <a:endParaRPr lang="ja-JP" altLang="en-US" sz="2800" dirty="0">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2800" dirty="0" smtClean="0">
                <a:latin typeface="ＭＳ ゴシック" panose="020B0609070205080204" pitchFamily="49" charset="-128"/>
                <a:ea typeface="ＭＳ ゴシック" panose="020B0609070205080204" pitchFamily="49" charset="-128"/>
              </a:rPr>
              <a:t>  ■個々の研修のねらいの具体化</a:t>
            </a:r>
          </a:p>
          <a:p>
            <a:pPr eaLnBrk="1" fontAlgn="auto" hangingPunct="1">
              <a:spcBef>
                <a:spcPts val="0"/>
              </a:spcBef>
              <a:spcAft>
                <a:spcPts val="0"/>
              </a:spcAft>
              <a:defRPr/>
            </a:pPr>
            <a:r>
              <a:rPr lang="ja-JP" altLang="en-US" sz="2800" dirty="0" smtClean="0">
                <a:latin typeface="ＭＳ ゴシック" panose="020B0609070205080204" pitchFamily="49" charset="-128"/>
                <a:ea typeface="ＭＳ ゴシック" panose="020B0609070205080204" pitchFamily="49" charset="-128"/>
              </a:rPr>
              <a:t>  </a:t>
            </a:r>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①～③のうち重点とする課題に○を付けてください。</a:t>
            </a:r>
          </a:p>
          <a:p>
            <a:pPr eaLnBrk="1" fontAlgn="auto" hangingPunct="1">
              <a:spcBef>
                <a:spcPts val="0"/>
              </a:spcBef>
              <a:spcAft>
                <a:spcPts val="0"/>
              </a:spcAft>
              <a:defRPr/>
            </a:pPr>
            <a:endParaRPr lang="ja-JP" altLang="en-US" sz="2800" dirty="0">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endParaRPr lang="ja-JP" altLang="en-US" sz="2800" dirty="0" smtClean="0">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endParaRPr lang="ja-JP" altLang="en-US" sz="2800" b="1" dirty="0">
              <a:solidFill>
                <a:srgbClr val="002060"/>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2800" b="1" dirty="0" smtClean="0">
                <a:solidFill>
                  <a:srgbClr val="002060"/>
                </a:solidFill>
                <a:latin typeface="ＭＳ ゴシック" panose="020B0609070205080204" pitchFamily="49" charset="-128"/>
                <a:ea typeface="ＭＳ ゴシック" panose="020B0609070205080204" pitchFamily="49" charset="-128"/>
              </a:rPr>
              <a:t>　</a:t>
            </a:r>
            <a:endParaRPr lang="ja-JP" altLang="en-US" sz="2800" b="1" dirty="0">
              <a:solidFill>
                <a:srgbClr val="002060"/>
              </a:solidFill>
            </a:endParaRPr>
          </a:p>
          <a:p>
            <a:pPr eaLnBrk="1" fontAlgn="auto" hangingPunct="1">
              <a:spcBef>
                <a:spcPts val="0"/>
              </a:spcBef>
              <a:spcAft>
                <a:spcPts val="0"/>
              </a:spcAft>
              <a:defRPr/>
            </a:pPr>
            <a:endParaRPr lang="ja-JP" altLang="en-US" sz="2800" b="1" dirty="0" smtClean="0">
              <a:solidFill>
                <a:srgbClr val="002060"/>
              </a:solidFill>
            </a:endParaRPr>
          </a:p>
          <a:p>
            <a:pPr eaLnBrk="1" fontAlgn="auto" hangingPunct="1">
              <a:spcBef>
                <a:spcPts val="0"/>
              </a:spcBef>
              <a:spcAft>
                <a:spcPts val="0"/>
              </a:spcAft>
              <a:defRPr/>
            </a:pPr>
            <a:endParaRPr lang="ja-JP" altLang="en-US" sz="2800" b="1" dirty="0">
              <a:solidFill>
                <a:srgbClr val="002060"/>
              </a:solidFill>
            </a:endParaRPr>
          </a:p>
          <a:p>
            <a:pPr eaLnBrk="1" fontAlgn="auto" hangingPunct="1">
              <a:spcBef>
                <a:spcPts val="0"/>
              </a:spcBef>
              <a:spcAft>
                <a:spcPts val="0"/>
              </a:spcAft>
              <a:defRPr/>
            </a:pPr>
            <a:endParaRPr lang="ja-JP" altLang="en-US" sz="2800" b="1" dirty="0">
              <a:solidFill>
                <a:srgbClr val="002060"/>
              </a:solidFill>
            </a:endParaRPr>
          </a:p>
        </p:txBody>
      </p:sp>
    </p:spTree>
    <p:extLst>
      <p:ext uri="{BB962C8B-B14F-4D97-AF65-F5344CB8AC3E}">
        <p14:creationId xmlns:p14="http://schemas.microsoft.com/office/powerpoint/2010/main" val="137671453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179512" y="260648"/>
            <a:ext cx="8784976" cy="6095704"/>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hangingPunct="1"/>
            <a:endParaRPr kumimoji="0" lang="en-US" altLang="ja-JP" sz="3200" dirty="0" smtClean="0">
              <a:latin typeface="メイリオ" panose="020B0604030504040204" pitchFamily="50" charset="-128"/>
              <a:ea typeface="メイリオ" panose="020B0604030504040204" pitchFamily="50" charset="-128"/>
            </a:endParaRPr>
          </a:p>
          <a:p>
            <a:pPr eaLnBrk="1" hangingPunct="1"/>
            <a:endParaRPr kumimoji="0" lang="ja-JP" altLang="en-US" sz="32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0" y="1700808"/>
            <a:ext cx="9144000" cy="2461728"/>
          </a:xfrm>
          <a:prstGeom prst="rect">
            <a:avLst/>
          </a:prstGeom>
          <a:solidFill>
            <a:schemeClr val="accent3">
              <a:lumMod val="50000"/>
            </a:schemeClr>
          </a:solidFill>
        </p:spPr>
        <p:txBody>
          <a:bodyPr wrap="square" tIns="432000" bIns="360000" rtlCol="0">
            <a:spAutoFit/>
          </a:bodyPr>
          <a:lstStyle/>
          <a:p>
            <a:r>
              <a:rPr lang="ja-JP" altLang="en-US" sz="5400" b="1" dirty="0">
                <a:solidFill>
                  <a:schemeClr val="bg1"/>
                </a:solidFill>
                <a:latin typeface="ＭＳ ゴシック" panose="020B0609070205080204" pitchFamily="49" charset="-128"/>
                <a:ea typeface="ＭＳ ゴシック" panose="020B0609070205080204" pitchFamily="49" charset="-128"/>
              </a:rPr>
              <a:t>２</a:t>
            </a:r>
            <a:r>
              <a:rPr kumimoji="1" lang="ja-JP" altLang="en-US" sz="5400" b="1" dirty="0" smtClean="0">
                <a:solidFill>
                  <a:schemeClr val="bg1"/>
                </a:solidFill>
                <a:latin typeface="ＭＳ ゴシック" panose="020B0609070205080204" pitchFamily="49" charset="-128"/>
                <a:ea typeface="ＭＳ ゴシック" panose="020B0609070205080204" pitchFamily="49" charset="-128"/>
              </a:rPr>
              <a:t>　説明　 </a:t>
            </a:r>
            <a:endParaRPr kumimoji="1" lang="en-US" altLang="ja-JP" sz="5400" b="1" dirty="0" smtClean="0">
              <a:solidFill>
                <a:schemeClr val="bg1"/>
              </a:solidFill>
              <a:latin typeface="ＭＳ ゴシック" panose="020B0609070205080204" pitchFamily="49" charset="-128"/>
              <a:ea typeface="ＭＳ ゴシック" panose="020B0609070205080204" pitchFamily="49" charset="-128"/>
            </a:endParaRPr>
          </a:p>
          <a:p>
            <a:pPr algn="ctr"/>
            <a:r>
              <a:rPr kumimoji="1" lang="ja-JP" altLang="en-US" sz="5400" b="1" dirty="0" smtClean="0">
                <a:solidFill>
                  <a:schemeClr val="bg1"/>
                </a:solidFill>
                <a:latin typeface="ＭＳ ゴシック" panose="020B0609070205080204" pitchFamily="49" charset="-128"/>
                <a:ea typeface="ＭＳ ゴシック" panose="020B0609070205080204" pitchFamily="49" charset="-128"/>
              </a:rPr>
              <a:t>これからの道徳教育</a:t>
            </a:r>
            <a:endParaRPr kumimoji="1" lang="ja-JP" altLang="en-US" sz="5400" b="1"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pPr>
              <a:defRPr/>
            </a:pPr>
            <a:fld id="{39C169FE-7698-4C88-A6D1-1B3BADED2B2F}" type="slidenum">
              <a:rPr lang="ja-JP" altLang="zh-CN" smtClean="0"/>
              <a:pPr>
                <a:defRPr/>
              </a:pPr>
              <a:t>7</a:t>
            </a:fld>
            <a:endParaRPr lang="ja-JP" altLang="zh-CN" dirty="0"/>
          </a:p>
        </p:txBody>
      </p:sp>
    </p:spTree>
    <p:extLst>
      <p:ext uri="{BB962C8B-B14F-4D97-AF65-F5344CB8AC3E}">
        <p14:creationId xmlns:p14="http://schemas.microsoft.com/office/powerpoint/2010/main" val="42852145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39C169FE-7698-4C88-A6D1-1B3BADED2B2F}" type="slidenum">
              <a:rPr lang="ja-JP" altLang="zh-CN" smtClean="0"/>
              <a:pPr>
                <a:defRPr/>
              </a:pPr>
              <a:t>8</a:t>
            </a:fld>
            <a:endParaRPr lang="ja-JP" altLang="zh-CN" dirty="0"/>
          </a:p>
        </p:txBody>
      </p:sp>
      <p:sp>
        <p:nvSpPr>
          <p:cNvPr id="3" name="テキスト ボックス 2"/>
          <p:cNvSpPr txBox="1"/>
          <p:nvPr/>
        </p:nvSpPr>
        <p:spPr>
          <a:xfrm>
            <a:off x="354478" y="1140577"/>
            <a:ext cx="8496944" cy="2554545"/>
          </a:xfrm>
          <a:prstGeom prst="rect">
            <a:avLst/>
          </a:prstGeom>
          <a:noFill/>
        </p:spPr>
        <p:txBody>
          <a:bodyPr wrap="square" rtlCol="0">
            <a:spAutoFit/>
          </a:bodyPr>
          <a:lstStyle/>
          <a:p>
            <a:r>
              <a:rPr kumimoji="1" lang="ja-JP" altLang="en-US" sz="4000" dirty="0" smtClean="0">
                <a:latin typeface="ＭＳ ゴシック" panose="020B0609070205080204" pitchFamily="49" charset="-128"/>
                <a:ea typeface="ＭＳ ゴシック" panose="020B0609070205080204" pitchFamily="49" charset="-128"/>
              </a:rPr>
              <a:t>・検定教科書の導入</a:t>
            </a:r>
            <a:endParaRPr kumimoji="1" lang="en-US" altLang="ja-JP" sz="4000" dirty="0" smtClean="0">
              <a:latin typeface="ＭＳ ゴシック" panose="020B0609070205080204" pitchFamily="49" charset="-128"/>
              <a:ea typeface="ＭＳ ゴシック" panose="020B0609070205080204" pitchFamily="49" charset="-128"/>
            </a:endParaRPr>
          </a:p>
          <a:p>
            <a:r>
              <a:rPr kumimoji="1" lang="ja-JP" altLang="en-US" sz="4000" dirty="0" smtClean="0">
                <a:latin typeface="ＭＳ ゴシック" panose="020B0609070205080204" pitchFamily="49" charset="-128"/>
                <a:ea typeface="ＭＳ ゴシック" panose="020B0609070205080204" pitchFamily="49" charset="-128"/>
              </a:rPr>
              <a:t>・内容を体系的なものに改善</a:t>
            </a:r>
            <a:endParaRPr kumimoji="1" lang="en-US" altLang="ja-JP" sz="4000" dirty="0" smtClean="0">
              <a:latin typeface="ＭＳ ゴシック" panose="020B0609070205080204" pitchFamily="49" charset="-128"/>
              <a:ea typeface="ＭＳ ゴシック" panose="020B0609070205080204" pitchFamily="49" charset="-128"/>
            </a:endParaRPr>
          </a:p>
          <a:p>
            <a:pPr marL="538163" indent="-538163"/>
            <a:r>
              <a:rPr kumimoji="1" lang="ja-JP" altLang="en-US" sz="4000" dirty="0" smtClean="0">
                <a:latin typeface="ＭＳ ゴシック" panose="020B0609070205080204" pitchFamily="49" charset="-128"/>
                <a:ea typeface="ＭＳ ゴシック" panose="020B0609070205080204" pitchFamily="49" charset="-128"/>
              </a:rPr>
              <a:t>・問題解決的な学習や体験的な学習などを取り入れた指導方法の工夫</a:t>
            </a:r>
            <a:endParaRPr kumimoji="1" lang="en-US" altLang="ja-JP" sz="4000" dirty="0" smtClean="0">
              <a:latin typeface="ＭＳ ゴシック" panose="020B0609070205080204" pitchFamily="49" charset="-128"/>
              <a:ea typeface="ＭＳ ゴシック" panose="020B0609070205080204" pitchFamily="49" charset="-128"/>
            </a:endParaRPr>
          </a:p>
        </p:txBody>
      </p:sp>
      <p:sp>
        <p:nvSpPr>
          <p:cNvPr id="5" name="二等辺三角形 4"/>
          <p:cNvSpPr/>
          <p:nvPr/>
        </p:nvSpPr>
        <p:spPr>
          <a:xfrm rot="10800000">
            <a:off x="3954878" y="3715690"/>
            <a:ext cx="1296144"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354478" y="4107958"/>
            <a:ext cx="8496944" cy="1938992"/>
          </a:xfrm>
          <a:prstGeom prst="rect">
            <a:avLst/>
          </a:prstGeom>
          <a:noFill/>
        </p:spPr>
        <p:txBody>
          <a:bodyPr wrap="square" rtlCol="0">
            <a:spAutoFit/>
          </a:bodyPr>
          <a:lstStyle/>
          <a:p>
            <a:r>
              <a:rPr kumimoji="1" lang="ja-JP" altLang="en-US" sz="4000" dirty="0" smtClean="0">
                <a:latin typeface="+mj-ea"/>
                <a:ea typeface="+mj-ea"/>
              </a:rPr>
              <a:t>「答えが一つではない課題に子供たちが道徳的に向き合い、</a:t>
            </a:r>
            <a:r>
              <a:rPr kumimoji="1" lang="ja-JP" altLang="en-US" sz="4000" b="1" dirty="0" smtClean="0">
                <a:solidFill>
                  <a:srgbClr val="C00000"/>
                </a:solidFill>
                <a:latin typeface="+mj-ea"/>
                <a:ea typeface="+mj-ea"/>
              </a:rPr>
              <a:t>考え、議論する</a:t>
            </a:r>
            <a:r>
              <a:rPr kumimoji="1" lang="ja-JP" altLang="en-US" sz="4000" dirty="0" smtClean="0">
                <a:latin typeface="+mj-ea"/>
                <a:ea typeface="+mj-ea"/>
              </a:rPr>
              <a:t>」道徳教育への転換を</a:t>
            </a:r>
            <a:endParaRPr kumimoji="1" lang="en-US" altLang="ja-JP" sz="4000" dirty="0" smtClean="0">
              <a:latin typeface="+mj-ea"/>
              <a:ea typeface="+mj-ea"/>
            </a:endParaRPr>
          </a:p>
        </p:txBody>
      </p:sp>
      <p:sp>
        <p:nvSpPr>
          <p:cNvPr id="7" name="正方形/長方形 6"/>
          <p:cNvSpPr/>
          <p:nvPr/>
        </p:nvSpPr>
        <p:spPr>
          <a:xfrm>
            <a:off x="0" y="-22037"/>
            <a:ext cx="9144000" cy="669936"/>
          </a:xfrm>
          <a:prstGeom prst="rect">
            <a:avLst/>
          </a:prstGeom>
          <a:solidFill>
            <a:schemeClr val="accent3">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spc="-150" dirty="0">
                <a:solidFill>
                  <a:schemeClr val="bg1"/>
                </a:solidFill>
              </a:rPr>
              <a:t>２</a:t>
            </a:r>
            <a:r>
              <a:rPr lang="ja-JP" altLang="en-US" sz="3600" b="1" spc="-150" dirty="0" smtClean="0">
                <a:solidFill>
                  <a:schemeClr val="bg1"/>
                </a:solidFill>
              </a:rPr>
              <a:t>　これからの道徳教育</a:t>
            </a:r>
            <a:endParaRPr kumimoji="1" lang="ja-JP" altLang="en-US" sz="3600" b="1" spc="-150" dirty="0">
              <a:solidFill>
                <a:schemeClr val="bg1"/>
              </a:solidFill>
            </a:endParaRPr>
          </a:p>
        </p:txBody>
      </p:sp>
      <p:sp>
        <p:nvSpPr>
          <p:cNvPr id="4" name="正方形/長方形 3"/>
          <p:cNvSpPr/>
          <p:nvPr/>
        </p:nvSpPr>
        <p:spPr>
          <a:xfrm>
            <a:off x="14016" y="713611"/>
            <a:ext cx="3935694"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道徳</a:t>
            </a:r>
            <a:r>
              <a:rPr lang="ja-JP" altLang="en-US" sz="2400" spc="-150" dirty="0">
                <a:latin typeface="ＭＳ ゴシック" panose="020B0609070205080204" pitchFamily="49" charset="-128"/>
                <a:ea typeface="ＭＳ ゴシック" panose="020B0609070205080204" pitchFamily="49" charset="-128"/>
              </a:rPr>
              <a:t>の「特別の教科」化</a:t>
            </a:r>
          </a:p>
        </p:txBody>
      </p:sp>
    </p:spTree>
    <p:extLst>
      <p:ext uri="{BB962C8B-B14F-4D97-AF65-F5344CB8AC3E}">
        <p14:creationId xmlns:p14="http://schemas.microsoft.com/office/powerpoint/2010/main" val="567507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D2E61B1F-F4C0-4B1D-B030-253F936BF22F}" type="slidenum">
              <a:rPr lang="ja-JP" altLang="zh-CN" smtClean="0"/>
              <a:pPr>
                <a:defRPr/>
              </a:pPr>
              <a:t>9</a:t>
            </a:fld>
            <a:endParaRPr lang="ja-JP" altLang="zh-CN"/>
          </a:p>
        </p:txBody>
      </p:sp>
      <p:sp>
        <p:nvSpPr>
          <p:cNvPr id="6" name="正方形/長方形 5"/>
          <p:cNvSpPr/>
          <p:nvPr/>
        </p:nvSpPr>
        <p:spPr>
          <a:xfrm>
            <a:off x="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3600" b="1" dirty="0">
                <a:solidFill>
                  <a:schemeClr val="bg1"/>
                </a:solidFill>
              </a:rPr>
              <a:t>２</a:t>
            </a:r>
            <a:r>
              <a:rPr lang="ja-JP" altLang="en-US" sz="3600" b="1" dirty="0" smtClean="0">
                <a:solidFill>
                  <a:schemeClr val="bg1"/>
                </a:solidFill>
              </a:rPr>
              <a:t>　これからの道徳教育</a:t>
            </a:r>
            <a:endParaRPr kumimoji="1" lang="ja-JP" altLang="en-US" sz="3600" b="1" dirty="0">
              <a:solidFill>
                <a:schemeClr val="bg1"/>
              </a:solidFill>
            </a:endParaRPr>
          </a:p>
        </p:txBody>
      </p:sp>
      <p:sp>
        <p:nvSpPr>
          <p:cNvPr id="7" name="テキスト ボックス 6"/>
          <p:cNvSpPr txBox="1"/>
          <p:nvPr/>
        </p:nvSpPr>
        <p:spPr>
          <a:xfrm>
            <a:off x="5799929" y="5589240"/>
            <a:ext cx="3250830" cy="369332"/>
          </a:xfrm>
          <a:prstGeom prst="rect">
            <a:avLst/>
          </a:prstGeom>
          <a:noFill/>
        </p:spPr>
        <p:txBody>
          <a:bodyPr wrap="square" rtlCol="0">
            <a:spAutoFit/>
          </a:bodyPr>
          <a:lstStyle/>
          <a:p>
            <a:r>
              <a:rPr lang="en-US" altLang="ja-JP" dirty="0" smtClean="0">
                <a:solidFill>
                  <a:prstClr val="black"/>
                </a:solidFill>
              </a:rPr>
              <a:t>※</a:t>
            </a:r>
            <a:r>
              <a:rPr lang="ja-JP" altLang="en-US" dirty="0" smtClean="0">
                <a:solidFill>
                  <a:prstClr val="black"/>
                </a:solidFill>
              </a:rPr>
              <a:t>（　）内は、中学校の内容</a:t>
            </a:r>
            <a:endParaRPr lang="ja-JP" altLang="en-US" dirty="0">
              <a:solidFill>
                <a:prstClr val="black"/>
              </a:solidFill>
            </a:endParaRPr>
          </a:p>
        </p:txBody>
      </p:sp>
      <p:sp>
        <p:nvSpPr>
          <p:cNvPr id="8" name="コンテンツ プレースホルダ 2"/>
          <p:cNvSpPr txBox="1">
            <a:spLocks/>
          </p:cNvSpPr>
          <p:nvPr/>
        </p:nvSpPr>
        <p:spPr>
          <a:xfrm>
            <a:off x="546830" y="1357663"/>
            <a:ext cx="8050339" cy="4260633"/>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fontAlgn="auto">
              <a:buFont typeface="Calibri" panose="020F0502020204030204" pitchFamily="34" charset="0"/>
              <a:buNone/>
            </a:pPr>
            <a:r>
              <a:rPr lang="ja-JP" altLang="en-US" sz="3600" dirty="0" smtClean="0">
                <a:solidFill>
                  <a:schemeClr val="tx1"/>
                </a:solidFill>
                <a:latin typeface="ＭＳ ゴシック" panose="020B0609070205080204" pitchFamily="49" charset="-128"/>
                <a:ea typeface="ＭＳ ゴシック" panose="020B0609070205080204" pitchFamily="49" charset="-128"/>
              </a:rPr>
              <a:t>「道徳教育の目標に基づき、よりよく生きるための基盤となる</a:t>
            </a:r>
            <a:r>
              <a:rPr lang="ja-JP" altLang="en-US" sz="3600" u="sng" dirty="0" smtClean="0">
                <a:solidFill>
                  <a:srgbClr val="FF0000"/>
                </a:solidFill>
                <a:latin typeface="ＭＳ ゴシック" panose="020B0609070205080204" pitchFamily="49" charset="-128"/>
                <a:ea typeface="ＭＳ ゴシック" panose="020B0609070205080204" pitchFamily="49" charset="-128"/>
              </a:rPr>
              <a:t>道徳性を養う</a:t>
            </a:r>
            <a:r>
              <a:rPr lang="ja-JP" altLang="en-US" sz="3600" dirty="0" smtClean="0">
                <a:solidFill>
                  <a:schemeClr val="tx1"/>
                </a:solidFill>
                <a:latin typeface="ＭＳ ゴシック" panose="020B0609070205080204" pitchFamily="49" charset="-128"/>
                <a:ea typeface="ＭＳ ゴシック" panose="020B0609070205080204" pitchFamily="49" charset="-128"/>
              </a:rPr>
              <a:t>ため、</a:t>
            </a:r>
            <a:r>
              <a:rPr lang="ja-JP" altLang="en-US" sz="3600" u="sng" dirty="0" smtClean="0">
                <a:solidFill>
                  <a:srgbClr val="FF0000"/>
                </a:solidFill>
                <a:latin typeface="ＭＳ ゴシック" panose="020B0609070205080204" pitchFamily="49" charset="-128"/>
                <a:ea typeface="ＭＳ ゴシック" panose="020B0609070205080204" pitchFamily="49" charset="-128"/>
              </a:rPr>
              <a:t>道徳的諸価値についての理解</a:t>
            </a:r>
            <a:r>
              <a:rPr lang="ja-JP" altLang="en-US" sz="3600" dirty="0" smtClean="0">
                <a:solidFill>
                  <a:srgbClr val="FF0000"/>
                </a:solidFill>
                <a:latin typeface="ＭＳ ゴシック" panose="020B0609070205080204" pitchFamily="49" charset="-128"/>
                <a:ea typeface="ＭＳ ゴシック" panose="020B0609070205080204" pitchFamily="49" charset="-128"/>
              </a:rPr>
              <a:t>を基に、</a:t>
            </a:r>
            <a:r>
              <a:rPr lang="ja-JP" altLang="en-US" sz="3600" u="sng" dirty="0" smtClean="0">
                <a:solidFill>
                  <a:srgbClr val="FF0000"/>
                </a:solidFill>
                <a:latin typeface="ＭＳ ゴシック" panose="020B0609070205080204" pitchFamily="49" charset="-128"/>
                <a:ea typeface="ＭＳ ゴシック" panose="020B0609070205080204" pitchFamily="49" charset="-128"/>
              </a:rPr>
              <a:t>自己を見つめ</a:t>
            </a:r>
            <a:r>
              <a:rPr lang="ja-JP" altLang="en-US" sz="3600" dirty="0" smtClean="0">
                <a:solidFill>
                  <a:srgbClr val="FF0000"/>
                </a:solidFill>
                <a:latin typeface="ＭＳ ゴシック" panose="020B0609070205080204" pitchFamily="49" charset="-128"/>
                <a:ea typeface="ＭＳ ゴシック" panose="020B0609070205080204" pitchFamily="49" charset="-128"/>
              </a:rPr>
              <a:t>、</a:t>
            </a:r>
            <a:r>
              <a:rPr lang="ja-JP" altLang="en-US" sz="3600" u="sng" dirty="0" smtClean="0">
                <a:solidFill>
                  <a:srgbClr val="FF0000"/>
                </a:solidFill>
                <a:latin typeface="ＭＳ ゴシック" panose="020B0609070205080204" pitchFamily="49" charset="-128"/>
                <a:ea typeface="ＭＳ ゴシック" panose="020B0609070205080204" pitchFamily="49" charset="-128"/>
              </a:rPr>
              <a:t>物事を（広い視野から）多面的・多角的に考え</a:t>
            </a:r>
            <a:r>
              <a:rPr lang="ja-JP" altLang="en-US" sz="3600" dirty="0" smtClean="0">
                <a:solidFill>
                  <a:srgbClr val="FF0000"/>
                </a:solidFill>
                <a:latin typeface="ＭＳ ゴシック" panose="020B0609070205080204" pitchFamily="49" charset="-128"/>
                <a:ea typeface="ＭＳ ゴシック" panose="020B0609070205080204" pitchFamily="49" charset="-128"/>
              </a:rPr>
              <a:t>、</a:t>
            </a:r>
            <a:r>
              <a:rPr lang="ja-JP" altLang="en-US" sz="3600" u="sng" dirty="0" smtClean="0">
                <a:solidFill>
                  <a:srgbClr val="FF0000"/>
                </a:solidFill>
                <a:latin typeface="ＭＳ ゴシック" panose="020B0609070205080204" pitchFamily="49" charset="-128"/>
                <a:ea typeface="ＭＳ ゴシック" panose="020B0609070205080204" pitchFamily="49" charset="-128"/>
              </a:rPr>
              <a:t>自己の生き方（人間としての生き方）についての考えを深める</a:t>
            </a:r>
            <a:r>
              <a:rPr lang="ja-JP" altLang="en-US" sz="3600" dirty="0" smtClean="0">
                <a:solidFill>
                  <a:schemeClr val="tx1"/>
                </a:solidFill>
                <a:latin typeface="ＭＳ ゴシック" panose="020B0609070205080204" pitchFamily="49" charset="-128"/>
                <a:ea typeface="ＭＳ ゴシック" panose="020B0609070205080204" pitchFamily="49" charset="-128"/>
              </a:rPr>
              <a:t>学習を通して、道徳的な判断力、心情、実践意欲と態度を育てる。」　</a:t>
            </a:r>
            <a:endParaRPr lang="en-US" altLang="ja-JP" sz="3600" dirty="0" smtClean="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91208" y="6441717"/>
            <a:ext cx="6425008"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　から</a:t>
            </a:r>
            <a:endParaRPr lang="ja-JP" altLang="en-US" dirty="0">
              <a:solidFill>
                <a:prstClr val="black"/>
              </a:solidFill>
            </a:endParaRPr>
          </a:p>
        </p:txBody>
      </p:sp>
      <p:sp>
        <p:nvSpPr>
          <p:cNvPr id="10" name="正方形/長方形 9"/>
          <p:cNvSpPr/>
          <p:nvPr/>
        </p:nvSpPr>
        <p:spPr>
          <a:xfrm>
            <a:off x="84496" y="755220"/>
            <a:ext cx="3070071" cy="461665"/>
          </a:xfrm>
          <a:prstGeom prst="rect">
            <a:avLst/>
          </a:prstGeom>
        </p:spPr>
        <p:txBody>
          <a:bodyPr wrap="none">
            <a:spAutoFit/>
          </a:bodyPr>
          <a:lstStyle/>
          <a:p>
            <a:pPr algn="ctr"/>
            <a:r>
              <a:rPr lang="ja-JP" altLang="en-US" sz="2400" spc="-150" dirty="0" smtClean="0">
                <a:latin typeface="ＭＳ ゴシック" panose="020B0609070205080204" pitchFamily="49" charset="-128"/>
                <a:ea typeface="ＭＳ ゴシック" panose="020B0609070205080204" pitchFamily="49" charset="-128"/>
              </a:rPr>
              <a:t>○　道徳科の目標から</a:t>
            </a:r>
            <a:endParaRPr lang="ja-JP" altLang="en-US" sz="2400" spc="-15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9762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カラフル（001-2）">
  <a:themeElements>
    <a:clrScheme name="カラフル（001-2）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fontScheme name="カラフル（001-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カラフル（001-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カラフル（001-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カラフル（001-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カラフル（001-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カラフル（001-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カラフル（001-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カラフル（001-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カラフル（001-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カラフル（001-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カラフル（001-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カラフル（001-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カラフル（001-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カラフル（001-2）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カラフル（001-2）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8F8F8"/>
        </a:hlink>
        <a:folHlink>
          <a:srgbClr val="F8F8F8"/>
        </a:folHlink>
      </a:clrScheme>
      <a:clrMap bg1="lt1" tx1="dk1" bg2="lt2" tx2="dk2" accent1="accent1" accent2="accent2" accent3="accent3" accent4="accent4" accent5="accent5" accent6="accent6" hlink="hlink" folHlink="folHlink"/>
    </a:extraClrScheme>
    <a:extraClrScheme>
      <a:clrScheme name="カラフル（001-2）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カラフル（001-1）">
  <a:themeElements>
    <a:clrScheme name="カラフル（001-1）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fontScheme name="カラフル（001-1）">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カラフル（00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カラフル（00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カラフル（00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カラフル（00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カラフル（00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カラフル（00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カラフル（00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カラフル（00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カラフル（00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カラフル（00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カラフル（00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カラフル（00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カラフル（001-1）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カラフル（001-1）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8F8F8"/>
        </a:hlink>
        <a:folHlink>
          <a:srgbClr val="F8F8F8"/>
        </a:folHlink>
      </a:clrScheme>
      <a:clrMap bg1="lt1" tx1="dk1" bg2="lt2" tx2="dk2" accent1="accent1" accent2="accent2" accent3="accent3" accent4="accent4" accent5="accent5" accent6="accent6" hlink="hlink" folHlink="folHlink"/>
    </a:extraClrScheme>
    <a:extraClrScheme>
      <a:clrScheme name="カラフル（001-1）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時計（004）">
  <a:themeElements>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時計（004）">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時計（0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時計（0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時計（0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時計（0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時計（0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時計（0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時計（00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時計（0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時計（0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時計（0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時計（0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時計（0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時計（004）">
  <a:themeElements>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時計（004）">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時計（0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時計（0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時計（0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時計（0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時計（0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時計（0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時計（00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時計（0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時計（0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時計（0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時計（0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時計（0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colorful002</Template>
  <TotalTime>17775</TotalTime>
  <Words>1680</Words>
  <Application>Microsoft Office PowerPoint</Application>
  <PresentationFormat>画面に合わせる (4:3)</PresentationFormat>
  <Paragraphs>392</Paragraphs>
  <Slides>22</Slides>
  <Notes>22</Notes>
  <HiddenSlides>0</HiddenSlides>
  <MMClips>0</MMClips>
  <ScaleCrop>false</ScaleCrop>
  <HeadingPairs>
    <vt:vector size="6" baseType="variant">
      <vt:variant>
        <vt:lpstr>使用されているフォント</vt:lpstr>
      </vt:variant>
      <vt:variant>
        <vt:i4>11</vt:i4>
      </vt:variant>
      <vt:variant>
        <vt:lpstr>テーマ</vt:lpstr>
      </vt:variant>
      <vt:variant>
        <vt:i4>5</vt:i4>
      </vt:variant>
      <vt:variant>
        <vt:lpstr>スライド タイトル</vt:lpstr>
      </vt:variant>
      <vt:variant>
        <vt:i4>22</vt:i4>
      </vt:variant>
    </vt:vector>
  </HeadingPairs>
  <TitlesOfParts>
    <vt:vector size="38" baseType="lpstr">
      <vt:lpstr>HGｺﾞｼｯｸE</vt:lpstr>
      <vt:lpstr>HG創英ﾌﾟﾚｾﾞﾝｽEB</vt:lpstr>
      <vt:lpstr>Meiryo UI</vt:lpstr>
      <vt:lpstr>ＭＳ Ｐゴシック</vt:lpstr>
      <vt:lpstr>ＭＳ ゴシック</vt:lpstr>
      <vt:lpstr>メイリオ</vt:lpstr>
      <vt:lpstr>Arial</vt:lpstr>
      <vt:lpstr>Calibri</vt:lpstr>
      <vt:lpstr>Calibri Light</vt:lpstr>
      <vt:lpstr>Times New Roman</vt:lpstr>
      <vt:lpstr>Wingdings</vt:lpstr>
      <vt:lpstr>カラフル（001-2）</vt:lpstr>
      <vt:lpstr>カラフル（001-1）</vt:lpstr>
      <vt:lpstr>時計（004）</vt:lpstr>
      <vt:lpstr>1_時計（004）</vt:lpstr>
      <vt:lpstr>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①～④の学習を通して 次の３つを育て、⑤道徳性を養う。</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438924</dc:creator>
  <cp:lastModifiedBy>北海道</cp:lastModifiedBy>
  <cp:revision>1139</cp:revision>
  <cp:lastPrinted>2019-03-06T06:42:47Z</cp:lastPrinted>
  <dcterms:created xsi:type="dcterms:W3CDTF">2011-06-14T01:28:40Z</dcterms:created>
  <dcterms:modified xsi:type="dcterms:W3CDTF">2019-03-06T07:03:45Z</dcterms:modified>
</cp:coreProperties>
</file>